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6" r:id="rId1"/>
  </p:sldMasterIdLst>
  <p:notesMasterIdLst>
    <p:notesMasterId r:id="rId103"/>
  </p:notesMasterIdLst>
  <p:sldIdLst>
    <p:sldId id="283" r:id="rId2"/>
    <p:sldId id="284" r:id="rId3"/>
    <p:sldId id="285" r:id="rId4"/>
    <p:sldId id="286" r:id="rId5"/>
    <p:sldId id="287" r:id="rId6"/>
    <p:sldId id="288" r:id="rId7"/>
    <p:sldId id="290" r:id="rId8"/>
    <p:sldId id="289" r:id="rId9"/>
    <p:sldId id="291" r:id="rId10"/>
    <p:sldId id="328" r:id="rId11"/>
    <p:sldId id="329" r:id="rId12"/>
    <p:sldId id="336" r:id="rId13"/>
    <p:sldId id="330" r:id="rId14"/>
    <p:sldId id="331" r:id="rId15"/>
    <p:sldId id="332" r:id="rId16"/>
    <p:sldId id="333" r:id="rId17"/>
    <p:sldId id="335" r:id="rId18"/>
    <p:sldId id="334" r:id="rId19"/>
    <p:sldId id="337" r:id="rId20"/>
    <p:sldId id="338" r:id="rId21"/>
    <p:sldId id="339" r:id="rId22"/>
    <p:sldId id="340" r:id="rId23"/>
    <p:sldId id="342" r:id="rId24"/>
    <p:sldId id="343" r:id="rId25"/>
    <p:sldId id="344" r:id="rId26"/>
    <p:sldId id="345" r:id="rId27"/>
    <p:sldId id="346" r:id="rId28"/>
    <p:sldId id="348" r:id="rId29"/>
    <p:sldId id="341" r:id="rId30"/>
    <p:sldId id="347" r:id="rId31"/>
    <p:sldId id="349" r:id="rId32"/>
    <p:sldId id="350" r:id="rId33"/>
    <p:sldId id="351" r:id="rId34"/>
    <p:sldId id="352" r:id="rId35"/>
    <p:sldId id="353" r:id="rId36"/>
    <p:sldId id="354" r:id="rId37"/>
    <p:sldId id="355" r:id="rId38"/>
    <p:sldId id="356" r:id="rId39"/>
    <p:sldId id="358" r:id="rId40"/>
    <p:sldId id="357" r:id="rId41"/>
    <p:sldId id="359" r:id="rId42"/>
    <p:sldId id="360" r:id="rId43"/>
    <p:sldId id="361" r:id="rId44"/>
    <p:sldId id="362" r:id="rId45"/>
    <p:sldId id="363" r:id="rId46"/>
    <p:sldId id="364" r:id="rId47"/>
    <p:sldId id="365" r:id="rId48"/>
    <p:sldId id="366" r:id="rId49"/>
    <p:sldId id="368" r:id="rId50"/>
    <p:sldId id="370" r:id="rId51"/>
    <p:sldId id="371" r:id="rId52"/>
    <p:sldId id="372" r:id="rId53"/>
    <p:sldId id="373" r:id="rId54"/>
    <p:sldId id="376" r:id="rId55"/>
    <p:sldId id="374" r:id="rId56"/>
    <p:sldId id="375" r:id="rId57"/>
    <p:sldId id="378" r:id="rId58"/>
    <p:sldId id="380" r:id="rId59"/>
    <p:sldId id="379" r:id="rId60"/>
    <p:sldId id="422" r:id="rId61"/>
    <p:sldId id="423" r:id="rId62"/>
    <p:sldId id="382" r:id="rId63"/>
    <p:sldId id="383" r:id="rId64"/>
    <p:sldId id="384" r:id="rId65"/>
    <p:sldId id="385" r:id="rId66"/>
    <p:sldId id="386" r:id="rId67"/>
    <p:sldId id="387" r:id="rId68"/>
    <p:sldId id="388" r:id="rId69"/>
    <p:sldId id="389" r:id="rId70"/>
    <p:sldId id="390" r:id="rId71"/>
    <p:sldId id="391" r:id="rId72"/>
    <p:sldId id="392" r:id="rId73"/>
    <p:sldId id="393" r:id="rId74"/>
    <p:sldId id="394" r:id="rId75"/>
    <p:sldId id="395" r:id="rId76"/>
    <p:sldId id="396" r:id="rId77"/>
    <p:sldId id="397" r:id="rId78"/>
    <p:sldId id="398" r:id="rId79"/>
    <p:sldId id="399" r:id="rId80"/>
    <p:sldId id="400" r:id="rId81"/>
    <p:sldId id="401" r:id="rId82"/>
    <p:sldId id="402" r:id="rId83"/>
    <p:sldId id="403" r:id="rId84"/>
    <p:sldId id="404" r:id="rId85"/>
    <p:sldId id="405" r:id="rId86"/>
    <p:sldId id="406" r:id="rId87"/>
    <p:sldId id="407" r:id="rId88"/>
    <p:sldId id="409" r:id="rId89"/>
    <p:sldId id="410" r:id="rId90"/>
    <p:sldId id="411" r:id="rId91"/>
    <p:sldId id="412" r:id="rId92"/>
    <p:sldId id="413" r:id="rId93"/>
    <p:sldId id="414" r:id="rId94"/>
    <p:sldId id="415" r:id="rId95"/>
    <p:sldId id="416" r:id="rId96"/>
    <p:sldId id="417" r:id="rId97"/>
    <p:sldId id="418" r:id="rId98"/>
    <p:sldId id="419" r:id="rId99"/>
    <p:sldId id="420" r:id="rId100"/>
    <p:sldId id="421" r:id="rId101"/>
    <p:sldId id="377" r:id="rId10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62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727" autoAdjust="0"/>
  </p:normalViewPr>
  <p:slideViewPr>
    <p:cSldViewPr>
      <p:cViewPr varScale="1">
        <p:scale>
          <a:sx n="91" d="100"/>
          <a:sy n="91" d="100"/>
        </p:scale>
        <p:origin x="-56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59"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232292-71B5-462F-B2EF-C0579AB5374A}" type="datetimeFigureOut">
              <a:rPr lang="zh-CN" altLang="en-US" smtClean="0"/>
              <a:t>2017-11-02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9D2E12-5522-4FC9-A3CD-4EBAC0B6EE51}" type="slidenum">
              <a:rPr lang="zh-CN" altLang="en-US" smtClean="0"/>
              <a:t>‹#›</a:t>
            </a:fld>
            <a:endParaRPr lang="zh-CN" altLang="en-US"/>
          </a:p>
        </p:txBody>
      </p:sp>
    </p:spTree>
    <p:extLst>
      <p:ext uri="{BB962C8B-B14F-4D97-AF65-F5344CB8AC3E}">
        <p14:creationId xmlns:p14="http://schemas.microsoft.com/office/powerpoint/2010/main" val="1224397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在以后的迭代中，若</a:t>
            </a:r>
            <a:r>
              <a:rPr lang="en-US" altLang="zh-CN" dirty="0"/>
              <a:t>k</a:t>
            </a:r>
            <a:r>
              <a:rPr lang="zh-CN" altLang="en-US" dirty="0"/>
              <a:t>点事实上归属于某中心点时（即自身非中心点），其可用性</a:t>
            </a:r>
            <a:r>
              <a:rPr lang="en-US" altLang="zh-CN" dirty="0"/>
              <a:t>a</a:t>
            </a:r>
            <a:r>
              <a:rPr lang="zh-CN" altLang="en-US" dirty="0"/>
              <a:t>（</a:t>
            </a:r>
            <a:r>
              <a:rPr lang="en-US" altLang="zh-CN" dirty="0" err="1"/>
              <a:t>i</a:t>
            </a:r>
            <a:r>
              <a:rPr lang="zh-CN" altLang="en-US" dirty="0"/>
              <a:t>，</a:t>
            </a:r>
            <a:r>
              <a:rPr lang="en-US" altLang="zh-CN" dirty="0"/>
              <a:t>k</a:t>
            </a:r>
            <a:r>
              <a:rPr lang="zh-CN" altLang="en-US" dirty="0"/>
              <a:t>）将下降到</a:t>
            </a:r>
            <a:r>
              <a:rPr lang="en-US" altLang="zh-CN" dirty="0"/>
              <a:t>0</a:t>
            </a:r>
            <a:r>
              <a:rPr lang="zh-CN" altLang="en-US" dirty="0"/>
              <a:t>以下（当无支持点或者支持点较少时， </a:t>
            </a:r>
            <a:r>
              <a:rPr lang="en-US" altLang="zh-CN" dirty="0"/>
              <a:t>r</a:t>
            </a:r>
            <a:r>
              <a:rPr lang="zh-CN" altLang="en-US" dirty="0"/>
              <a:t>（</a:t>
            </a:r>
            <a:r>
              <a:rPr lang="en-US" altLang="zh-CN" dirty="0"/>
              <a:t>k</a:t>
            </a:r>
            <a:r>
              <a:rPr lang="zh-CN" altLang="en-US" dirty="0"/>
              <a:t>，</a:t>
            </a:r>
            <a:r>
              <a:rPr lang="en-US" altLang="zh-CN" dirty="0"/>
              <a:t>k</a:t>
            </a:r>
            <a:r>
              <a:rPr lang="zh-CN" altLang="en-US" dirty="0"/>
              <a:t>）为负，更新公式中后面的连加较小，小于</a:t>
            </a:r>
            <a:r>
              <a:rPr lang="en-US" altLang="zh-CN" dirty="0"/>
              <a:t>r</a:t>
            </a:r>
            <a:r>
              <a:rPr lang="zh-CN" altLang="en-US" dirty="0"/>
              <a:t>（</a:t>
            </a:r>
            <a:r>
              <a:rPr lang="en-US" altLang="zh-CN" dirty="0"/>
              <a:t>k</a:t>
            </a:r>
            <a:r>
              <a:rPr lang="zh-CN" altLang="en-US" dirty="0"/>
              <a:t>，</a:t>
            </a:r>
            <a:r>
              <a:rPr lang="en-US" altLang="zh-CN" dirty="0"/>
              <a:t>k</a:t>
            </a:r>
            <a:r>
              <a:rPr lang="zh-CN" altLang="en-US" dirty="0"/>
              <a:t>）绝对值，使</a:t>
            </a:r>
            <a:r>
              <a:rPr lang="en-US" altLang="zh-CN" dirty="0"/>
              <a:t>a</a:t>
            </a:r>
            <a:r>
              <a:rPr lang="zh-CN" altLang="en-US" dirty="0"/>
              <a:t>变为负数）。其返回的负数可用性</a:t>
            </a:r>
            <a:r>
              <a:rPr lang="en-US" altLang="zh-CN" dirty="0"/>
              <a:t>a</a:t>
            </a:r>
            <a:r>
              <a:rPr lang="zh-CN" altLang="en-US" dirty="0"/>
              <a:t>（</a:t>
            </a:r>
            <a:r>
              <a:rPr lang="en-US" altLang="zh-CN" dirty="0" err="1"/>
              <a:t>i</a:t>
            </a:r>
            <a:r>
              <a:rPr lang="zh-CN" altLang="en-US" dirty="0"/>
              <a:t>，</a:t>
            </a:r>
            <a:r>
              <a:rPr lang="en-US" altLang="zh-CN" dirty="0"/>
              <a:t>k</a:t>
            </a:r>
            <a:r>
              <a:rPr lang="zh-CN" altLang="en-US" dirty="0"/>
              <a:t>）将会削弱</a:t>
            </a:r>
            <a:r>
              <a:rPr lang="en-US" altLang="zh-CN" dirty="0"/>
              <a:t>s</a:t>
            </a:r>
            <a:r>
              <a:rPr lang="zh-CN" altLang="en-US" dirty="0"/>
              <a:t>（</a:t>
            </a:r>
            <a:r>
              <a:rPr lang="en-US" altLang="zh-CN" dirty="0" err="1"/>
              <a:t>i</a:t>
            </a:r>
            <a:r>
              <a:rPr lang="zh-CN" altLang="en-US" dirty="0"/>
              <a:t>，</a:t>
            </a:r>
            <a:r>
              <a:rPr lang="en-US" altLang="zh-CN" dirty="0"/>
              <a:t>k</a:t>
            </a:r>
            <a:r>
              <a:rPr lang="zh-CN" altLang="en-US" dirty="0"/>
              <a:t>）的影响力，使</a:t>
            </a:r>
            <a:r>
              <a:rPr lang="en-US" altLang="zh-CN" dirty="0"/>
              <a:t>k</a:t>
            </a:r>
            <a:r>
              <a:rPr lang="zh-CN" altLang="en-US" dirty="0"/>
              <a:t>不再作为潜在中心点。 </a:t>
            </a:r>
          </a:p>
          <a:p>
            <a:r>
              <a:rPr lang="zh-CN" altLang="en-US" dirty="0"/>
              <a:t>当</a:t>
            </a:r>
            <a:r>
              <a:rPr lang="en-US" altLang="zh-CN" dirty="0"/>
              <a:t>r</a:t>
            </a:r>
            <a:r>
              <a:rPr lang="zh-CN" altLang="en-US" dirty="0"/>
              <a:t>（</a:t>
            </a:r>
            <a:r>
              <a:rPr lang="en-US" altLang="zh-CN" dirty="0"/>
              <a:t>k</a:t>
            </a:r>
            <a:r>
              <a:rPr lang="zh-CN" altLang="en-US" dirty="0"/>
              <a:t>，</a:t>
            </a:r>
            <a:r>
              <a:rPr lang="en-US" altLang="zh-CN" dirty="0"/>
              <a:t>k</a:t>
            </a:r>
            <a:r>
              <a:rPr lang="zh-CN" altLang="en-US" dirty="0"/>
              <a:t>）为负（当前判断</a:t>
            </a:r>
            <a:r>
              <a:rPr lang="en-US" altLang="zh-CN" dirty="0"/>
              <a:t>k</a:t>
            </a:r>
            <a:r>
              <a:rPr lang="zh-CN" altLang="en-US" dirty="0"/>
              <a:t>不适于作中心点）时，若其收到来自邻居的正数响应度</a:t>
            </a:r>
            <a:r>
              <a:rPr lang="en-US" altLang="zh-CN" dirty="0"/>
              <a:t>r</a:t>
            </a:r>
            <a:r>
              <a:rPr lang="zh-CN" altLang="en-US" dirty="0"/>
              <a:t>（</a:t>
            </a:r>
            <a:r>
              <a:rPr lang="en-US" altLang="zh-CN" dirty="0" err="1"/>
              <a:t>i</a:t>
            </a:r>
            <a:r>
              <a:rPr lang="zh-CN" altLang="en-US" dirty="0"/>
              <a:t>，</a:t>
            </a:r>
            <a:r>
              <a:rPr lang="en-US" altLang="zh-CN" dirty="0"/>
              <a:t>k</a:t>
            </a:r>
            <a:r>
              <a:rPr lang="zh-CN" altLang="en-US" dirty="0"/>
              <a:t>），则其可用性</a:t>
            </a:r>
            <a:r>
              <a:rPr lang="en-US" altLang="zh-CN" dirty="0"/>
              <a:t>a</a:t>
            </a:r>
            <a:r>
              <a:rPr lang="zh-CN" altLang="en-US" dirty="0"/>
              <a:t>（</a:t>
            </a:r>
            <a:r>
              <a:rPr lang="en-US" altLang="zh-CN" dirty="0" err="1"/>
              <a:t>i</a:t>
            </a:r>
            <a:r>
              <a:rPr lang="zh-CN" altLang="en-US" dirty="0"/>
              <a:t>，</a:t>
            </a:r>
            <a:r>
              <a:rPr lang="en-US" altLang="zh-CN" dirty="0"/>
              <a:t>k</a:t>
            </a:r>
            <a:r>
              <a:rPr lang="zh-CN" altLang="en-US" dirty="0"/>
              <a:t>）会变大。 </a:t>
            </a:r>
          </a:p>
        </p:txBody>
      </p:sp>
      <p:sp>
        <p:nvSpPr>
          <p:cNvPr id="4" name="灯片编号占位符 3"/>
          <p:cNvSpPr>
            <a:spLocks noGrp="1"/>
          </p:cNvSpPr>
          <p:nvPr>
            <p:ph type="sldNum" sz="quarter" idx="10"/>
          </p:nvPr>
        </p:nvSpPr>
        <p:spPr/>
        <p:txBody>
          <a:bodyPr/>
          <a:lstStyle/>
          <a:p>
            <a:fld id="{CD9D2E12-5522-4FC9-A3CD-4EBAC0B6EE51}" type="slidenum">
              <a:rPr lang="zh-CN" altLang="en-US" smtClean="0"/>
              <a:t>52</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64</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65</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66</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67</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68</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69</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70</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71</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72</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73</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53</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74</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75</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76</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77</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78</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79</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80</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81</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82</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83</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54</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84</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85</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86</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87</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88</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89</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90</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91</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92</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93</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55</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94</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95</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96</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97</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98</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99</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100</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56</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57</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58</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59</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63</a:t>
            </a:fld>
            <a:endParaRPr lang="zh-CN" altLang="en-US"/>
          </a:p>
        </p:txBody>
      </p:sp>
    </p:spTree>
    <p:extLst>
      <p:ext uri="{BB962C8B-B14F-4D97-AF65-F5344CB8AC3E}">
        <p14:creationId xmlns:p14="http://schemas.microsoft.com/office/powerpoint/2010/main" val="3946672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eaLnBrk="1" fontAlgn="base" hangingPunct="1">
                  <a:spcBef>
                    <a:spcPct val="0"/>
                  </a:spcBef>
                  <a:spcAft>
                    <a:spcPct val="0"/>
                  </a:spcAft>
                </a:pPr>
                <a:endParaRPr lang="zh-CN" altLang="en-US">
                  <a:solidFill>
                    <a:srgbClr val="000000"/>
                  </a:solidFill>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eaLnBrk="1" fontAlgn="base" hangingPunct="1">
                  <a:spcBef>
                    <a:spcPct val="0"/>
                  </a:spcBef>
                  <a:spcAft>
                    <a:spcPct val="0"/>
                  </a:spcAft>
                </a:pPr>
                <a:endParaRPr lang="zh-CN" altLang="en-US">
                  <a:solidFill>
                    <a:srgbClr val="000000"/>
                  </a:solidFill>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eaLnBrk="1" fontAlgn="base" hangingPunct="1">
                  <a:spcBef>
                    <a:spcPct val="0"/>
                  </a:spcBef>
                  <a:spcAft>
                    <a:spcPct val="0"/>
                  </a:spcAft>
                </a:pPr>
                <a:endParaRPr lang="zh-CN" altLang="en-US">
                  <a:solidFill>
                    <a:srgbClr val="000000"/>
                  </a:solidFill>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eaLnBrk="1" fontAlgn="base" hangingPunct="1">
                  <a:spcBef>
                    <a:spcPct val="0"/>
                  </a:spcBef>
                  <a:spcAft>
                    <a:spcPct val="0"/>
                  </a:spcAft>
                </a:pPr>
                <a:endParaRPr lang="zh-CN" altLang="en-US">
                  <a:solidFill>
                    <a:srgbClr val="000000"/>
                  </a:solidFill>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eaLnBrk="1" fontAlgn="base" hangingPunct="1">
                <a:spcBef>
                  <a:spcPct val="0"/>
                </a:spcBef>
                <a:spcAft>
                  <a:spcPct val="0"/>
                </a:spcAft>
              </a:pPr>
              <a:endParaRPr lang="zh-CN" altLang="en-US">
                <a:solidFill>
                  <a:srgbClr val="000000"/>
                </a:solidFill>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eaLnBrk="1" fontAlgn="base" hangingPunct="1">
                <a:spcBef>
                  <a:spcPct val="0"/>
                </a:spcBef>
                <a:spcAft>
                  <a:spcPct val="0"/>
                </a:spcAft>
              </a:pPr>
              <a:endParaRPr lang="zh-CN" altLang="en-US">
                <a:solidFill>
                  <a:srgbClr val="000000"/>
                </a:solidFill>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eaLnBrk="1" fontAlgn="base" hangingPunct="1">
                <a:spcBef>
                  <a:spcPct val="0"/>
                </a:spcBef>
                <a:spcAft>
                  <a:spcPct val="0"/>
                </a:spcAft>
              </a:pPr>
              <a:endParaRPr lang="zh-CN" altLang="en-US">
                <a:solidFill>
                  <a:srgbClr val="000000"/>
                </a:solidFill>
              </a:endParaRPr>
            </a:p>
          </p:txBody>
        </p:sp>
      </p:grpSp>
      <p:sp>
        <p:nvSpPr>
          <p:cNvPr id="35852"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a:t>单击此处编辑母版标题样式</a:t>
            </a:r>
          </a:p>
        </p:txBody>
      </p:sp>
      <p:sp>
        <p:nvSpPr>
          <p:cNvPr id="35853"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zh-CN" altLang="en-US" noProof="0"/>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smtClean="0">
                <a:solidFill>
                  <a:schemeClr val="bg2"/>
                </a:solidFill>
              </a:defRPr>
            </a:lvl1pPr>
          </a:lstStyle>
          <a:p>
            <a:pPr>
              <a:defRPr/>
            </a:pPr>
            <a:fld id="{FBD6C208-DE87-49EC-9C94-2AF53D3B582F}" type="datetime1">
              <a:rPr lang="zh-CN" altLang="en-US" smtClean="0">
                <a:solidFill>
                  <a:srgbClr val="333333"/>
                </a:solidFill>
              </a:rPr>
              <a:t>2017-11-02</a:t>
            </a:fld>
            <a:endParaRPr lang="en-US" altLang="zh-CN">
              <a:solidFill>
                <a:srgbClr val="333333"/>
              </a:solidFill>
            </a:endParaRPr>
          </a:p>
        </p:txBody>
      </p:sp>
      <p:sp>
        <p:nvSpPr>
          <p:cNvPr id="15" name="Rectangle 15"/>
          <p:cNvSpPr>
            <a:spLocks noGrp="1" noChangeArrowheads="1"/>
          </p:cNvSpPr>
          <p:nvPr>
            <p:ph type="ftr" sz="quarter" idx="11"/>
          </p:nvPr>
        </p:nvSpPr>
        <p:spPr>
          <a:xfrm>
            <a:off x="3429000" y="6248400"/>
            <a:ext cx="2895600" cy="457200"/>
          </a:xfrm>
        </p:spPr>
        <p:txBody>
          <a:bodyPr/>
          <a:lstStyle>
            <a:lvl1pPr>
              <a:defRPr smtClean="0">
                <a:solidFill>
                  <a:schemeClr val="bg2"/>
                </a:solidFill>
              </a:defRPr>
            </a:lvl1pPr>
          </a:lstStyle>
          <a:p>
            <a:pPr>
              <a:defRPr/>
            </a:pPr>
            <a:r>
              <a:rPr lang="en-US" altLang="zh-CN">
                <a:solidFill>
                  <a:srgbClr val="333333"/>
                </a:solidFill>
              </a:rPr>
              <a:t>机器学习导论</a:t>
            </a:r>
          </a:p>
        </p:txBody>
      </p:sp>
      <p:sp>
        <p:nvSpPr>
          <p:cNvPr id="16" name="Rectangle 16"/>
          <p:cNvSpPr>
            <a:spLocks noGrp="1" noChangeArrowheads="1"/>
          </p:cNvSpPr>
          <p:nvPr>
            <p:ph type="sldNum" sz="quarter" idx="12"/>
          </p:nvPr>
        </p:nvSpPr>
        <p:spPr>
          <a:xfrm>
            <a:off x="6858000" y="6248400"/>
            <a:ext cx="1905000" cy="457200"/>
          </a:xfrm>
        </p:spPr>
        <p:txBody>
          <a:bodyPr/>
          <a:lstStyle>
            <a:lvl1pPr>
              <a:defRPr smtClean="0">
                <a:solidFill>
                  <a:schemeClr val="bg2"/>
                </a:solidFill>
              </a:defRPr>
            </a:lvl1pPr>
          </a:lstStyle>
          <a:p>
            <a:pPr>
              <a:defRPr/>
            </a:pPr>
            <a:fld id="{EB3C5A7F-F833-4459-9A85-357A3044CDC1}" type="slidenum">
              <a:rPr lang="en-US" altLang="zh-CN" smtClean="0">
                <a:solidFill>
                  <a:srgbClr val="333333"/>
                </a:solidFill>
              </a:rPr>
              <a:pPr>
                <a:defRPr/>
              </a:pPr>
              <a:t>‹#›</a:t>
            </a:fld>
            <a:endParaRPr lang="en-US" altLang="zh-CN">
              <a:solidFill>
                <a:srgbClr val="333333"/>
              </a:solidFill>
            </a:endParaRPr>
          </a:p>
        </p:txBody>
      </p:sp>
    </p:spTree>
    <p:extLst>
      <p:ext uri="{BB962C8B-B14F-4D97-AF65-F5344CB8AC3E}">
        <p14:creationId xmlns:p14="http://schemas.microsoft.com/office/powerpoint/2010/main" val="3630677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fld id="{37DBB0B6-3C61-4CFC-9F47-623A66129309}" type="datetime1">
              <a:rPr lang="zh-CN" altLang="en-US" smtClean="0">
                <a:solidFill>
                  <a:srgbClr val="000000"/>
                </a:solidFill>
              </a:rPr>
              <a:t>2017-11-02</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6" name="Rectangle 13"/>
          <p:cNvSpPr>
            <a:spLocks noGrp="1" noChangeArrowheads="1"/>
          </p:cNvSpPr>
          <p:nvPr>
            <p:ph type="sldNum" sz="quarter" idx="12"/>
          </p:nvPr>
        </p:nvSpPr>
        <p:spPr>
          <a:ln/>
        </p:spPr>
        <p:txBody>
          <a:bodyPr/>
          <a:lstStyle>
            <a:lvl1pPr>
              <a:defRPr/>
            </a:lvl1pPr>
          </a:lstStyle>
          <a:p>
            <a:pPr>
              <a:defRPr/>
            </a:pPr>
            <a:fld id="{B0373700-E53C-4BE1-90AF-C264006825CE}"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54366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fld id="{FB382117-E6A4-47EB-9FEB-8C3ECB1975CE}" type="datetime1">
              <a:rPr lang="zh-CN" altLang="en-US" smtClean="0">
                <a:solidFill>
                  <a:srgbClr val="000000"/>
                </a:solidFill>
              </a:rPr>
              <a:t>2017-11-02</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6" name="Rectangle 13"/>
          <p:cNvSpPr>
            <a:spLocks noGrp="1" noChangeArrowheads="1"/>
          </p:cNvSpPr>
          <p:nvPr>
            <p:ph type="sldNum" sz="quarter" idx="12"/>
          </p:nvPr>
        </p:nvSpPr>
        <p:spPr>
          <a:ln/>
        </p:spPr>
        <p:txBody>
          <a:bodyPr/>
          <a:lstStyle>
            <a:lvl1pPr>
              <a:defRPr/>
            </a:lvl1pPr>
          </a:lstStyle>
          <a:p>
            <a:pPr>
              <a:defRPr/>
            </a:pPr>
            <a:fld id="{757E75D9-EE00-4A15-8075-34D4EE7907BA}"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044709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fld id="{A50B8EF8-E03E-4E34-9F9E-EECE5D18EE2A}" type="datetime1">
              <a:rPr lang="zh-CN" altLang="en-US" smtClean="0">
                <a:solidFill>
                  <a:srgbClr val="000000"/>
                </a:solidFill>
              </a:rPr>
              <a:t>2017-11-02</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7" name="Rectangle 13"/>
          <p:cNvSpPr>
            <a:spLocks noGrp="1" noChangeArrowheads="1"/>
          </p:cNvSpPr>
          <p:nvPr>
            <p:ph type="sldNum" sz="quarter" idx="12"/>
          </p:nvPr>
        </p:nvSpPr>
        <p:spPr>
          <a:ln/>
        </p:spPr>
        <p:txBody>
          <a:bodyPr/>
          <a:lstStyle>
            <a:lvl1pPr>
              <a:defRPr/>
            </a:lvl1pPr>
          </a:lstStyle>
          <a:p>
            <a:pPr>
              <a:defRPr/>
            </a:pPr>
            <a:fld id="{A352CCEF-25BF-4DDB-BBE6-413E481E1BFB}"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088894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7804150" cy="5918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11"/>
          <p:cNvSpPr>
            <a:spLocks noGrp="1" noChangeArrowheads="1"/>
          </p:cNvSpPr>
          <p:nvPr>
            <p:ph type="dt" sz="half" idx="10"/>
          </p:nvPr>
        </p:nvSpPr>
        <p:spPr>
          <a:ln/>
        </p:spPr>
        <p:txBody>
          <a:bodyPr/>
          <a:lstStyle>
            <a:lvl1pPr>
              <a:defRPr/>
            </a:lvl1pPr>
          </a:lstStyle>
          <a:p>
            <a:pPr>
              <a:defRPr/>
            </a:pPr>
            <a:fld id="{303CC120-8542-4E5A-942F-7EA254CCA29D}" type="datetime1">
              <a:rPr lang="zh-CN" altLang="en-US" smtClean="0">
                <a:solidFill>
                  <a:srgbClr val="000000"/>
                </a:solidFill>
              </a:rPr>
              <a:t>2017-11-02</a:t>
            </a:fld>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5" name="Rectangle 13"/>
          <p:cNvSpPr>
            <a:spLocks noGrp="1" noChangeArrowheads="1"/>
          </p:cNvSpPr>
          <p:nvPr>
            <p:ph type="sldNum" sz="quarter" idx="12"/>
          </p:nvPr>
        </p:nvSpPr>
        <p:spPr>
          <a:ln/>
        </p:spPr>
        <p:txBody>
          <a:bodyPr/>
          <a:lstStyle>
            <a:lvl1pPr>
              <a:defRPr/>
            </a:lvl1pPr>
          </a:lstStyle>
          <a:p>
            <a:pPr>
              <a:defRPr/>
            </a:pPr>
            <a:fld id="{05ABDE8D-7172-410F-ABBC-3982E19E7EB6}"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1752023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150938" y="214313"/>
            <a:ext cx="7793037" cy="1462087"/>
          </a:xfrm>
        </p:spPr>
        <p:txBody>
          <a:bodyPr/>
          <a:lstStyle/>
          <a:p>
            <a:r>
              <a:rPr lang="zh-CN" altLang="en-US"/>
              <a:t>单击此处编辑母版标题样式</a:t>
            </a:r>
          </a:p>
        </p:txBody>
      </p:sp>
      <p:sp>
        <p:nvSpPr>
          <p:cNvPr id="3" name="内容占位符 2"/>
          <p:cNvSpPr>
            <a:spLocks noGrp="1"/>
          </p:cNvSpPr>
          <p:nvPr>
            <p:ph sz="quarter" idx="1"/>
          </p:nvPr>
        </p:nvSpPr>
        <p:spPr>
          <a:xfrm>
            <a:off x="1182688" y="20177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1182688" y="41513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5145088" y="41513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a:ln/>
        </p:spPr>
        <p:txBody>
          <a:bodyPr/>
          <a:lstStyle>
            <a:lvl1pPr>
              <a:defRPr/>
            </a:lvl1pPr>
          </a:lstStyle>
          <a:p>
            <a:pPr>
              <a:defRPr/>
            </a:pPr>
            <a:fld id="{7B0746BF-5045-4F10-A89D-C9F5BEB06084}" type="datetime1">
              <a:rPr lang="zh-CN" altLang="en-US" smtClean="0">
                <a:solidFill>
                  <a:srgbClr val="000000"/>
                </a:solidFill>
              </a:rPr>
              <a:t>2017-11-02</a:t>
            </a:fld>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9" name="Rectangle 13"/>
          <p:cNvSpPr>
            <a:spLocks noGrp="1" noChangeArrowheads="1"/>
          </p:cNvSpPr>
          <p:nvPr>
            <p:ph type="sldNum" sz="quarter" idx="12"/>
          </p:nvPr>
        </p:nvSpPr>
        <p:spPr>
          <a:ln/>
        </p:spPr>
        <p:txBody>
          <a:bodyPr/>
          <a:lstStyle>
            <a:lvl1pPr>
              <a:defRPr/>
            </a:lvl1pPr>
          </a:lstStyle>
          <a:p>
            <a:pPr>
              <a:defRPr/>
            </a:pPr>
            <a:fld id="{435DBF39-70BC-4C7A-B6D6-BC91FE641C1D}"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619938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fld id="{C5BD394F-F3CC-4837-8A57-5284DD08FB03}" type="datetime1">
              <a:rPr lang="zh-CN" altLang="en-US" smtClean="0">
                <a:solidFill>
                  <a:srgbClr val="000000"/>
                </a:solidFill>
              </a:rPr>
              <a:t>2017-11-02</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6" name="Rectangle 13"/>
          <p:cNvSpPr>
            <a:spLocks noGrp="1" noChangeArrowheads="1"/>
          </p:cNvSpPr>
          <p:nvPr>
            <p:ph type="sldNum" sz="quarter" idx="12"/>
          </p:nvPr>
        </p:nvSpPr>
        <p:spPr>
          <a:ln/>
        </p:spPr>
        <p:txBody>
          <a:bodyPr/>
          <a:lstStyle>
            <a:lvl1pPr>
              <a:defRPr/>
            </a:lvl1pPr>
          </a:lstStyle>
          <a:p>
            <a:pPr>
              <a:defRPr/>
            </a:pPr>
            <a:fld id="{6123AF2E-258E-4A0B-8B09-315CA70F42CF}"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08724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fld id="{EF9E263A-EE99-4D91-A258-E809177FD52B}" type="datetime1">
              <a:rPr lang="zh-CN" altLang="en-US" smtClean="0">
                <a:solidFill>
                  <a:srgbClr val="000000"/>
                </a:solidFill>
              </a:rPr>
              <a:t>2017-11-02</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6" name="Rectangle 13"/>
          <p:cNvSpPr>
            <a:spLocks noGrp="1" noChangeArrowheads="1"/>
          </p:cNvSpPr>
          <p:nvPr>
            <p:ph type="sldNum" sz="quarter" idx="12"/>
          </p:nvPr>
        </p:nvSpPr>
        <p:spPr>
          <a:ln/>
        </p:spPr>
        <p:txBody>
          <a:bodyPr/>
          <a:lstStyle>
            <a:lvl1pPr>
              <a:defRPr/>
            </a:lvl1pPr>
          </a:lstStyle>
          <a:p>
            <a:pPr>
              <a:defRPr/>
            </a:pPr>
            <a:fld id="{EB7D7C6E-B65B-47B0-845A-EA061397D458}"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47459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fld id="{3A90AAD1-3F2A-433B-86C3-BAEA0EAC8D0F}" type="datetime1">
              <a:rPr lang="zh-CN" altLang="en-US" smtClean="0">
                <a:solidFill>
                  <a:srgbClr val="000000"/>
                </a:solidFill>
              </a:rPr>
              <a:t>2017-11-02</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7" name="Rectangle 13"/>
          <p:cNvSpPr>
            <a:spLocks noGrp="1" noChangeArrowheads="1"/>
          </p:cNvSpPr>
          <p:nvPr>
            <p:ph type="sldNum" sz="quarter" idx="12"/>
          </p:nvPr>
        </p:nvSpPr>
        <p:spPr>
          <a:ln/>
        </p:spPr>
        <p:txBody>
          <a:bodyPr/>
          <a:lstStyle>
            <a:lvl1pPr>
              <a:defRPr/>
            </a:lvl1pPr>
          </a:lstStyle>
          <a:p>
            <a:pPr>
              <a:defRPr/>
            </a:pPr>
            <a:fld id="{DE49126D-0AFC-4BE4-8A4C-37459F8B817D}"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16312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a:ln/>
        </p:spPr>
        <p:txBody>
          <a:bodyPr/>
          <a:lstStyle>
            <a:lvl1pPr>
              <a:defRPr/>
            </a:lvl1pPr>
          </a:lstStyle>
          <a:p>
            <a:pPr>
              <a:defRPr/>
            </a:pPr>
            <a:fld id="{06E08D75-708C-434A-A877-8449A9E90B6C}" type="datetime1">
              <a:rPr lang="zh-CN" altLang="en-US" smtClean="0">
                <a:solidFill>
                  <a:srgbClr val="000000"/>
                </a:solidFill>
              </a:rPr>
              <a:t>2017-11-02</a:t>
            </a:fld>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9" name="Rectangle 13"/>
          <p:cNvSpPr>
            <a:spLocks noGrp="1" noChangeArrowheads="1"/>
          </p:cNvSpPr>
          <p:nvPr>
            <p:ph type="sldNum" sz="quarter" idx="12"/>
          </p:nvPr>
        </p:nvSpPr>
        <p:spPr>
          <a:ln/>
        </p:spPr>
        <p:txBody>
          <a:bodyPr/>
          <a:lstStyle>
            <a:lvl1pPr>
              <a:defRPr/>
            </a:lvl1pPr>
          </a:lstStyle>
          <a:p>
            <a:pPr>
              <a:defRPr/>
            </a:pPr>
            <a:fld id="{63B99990-C4A4-460E-ACE2-9BD2ED9093B8}"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8375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a:ln/>
        </p:spPr>
        <p:txBody>
          <a:bodyPr/>
          <a:lstStyle>
            <a:lvl1pPr>
              <a:defRPr/>
            </a:lvl1pPr>
          </a:lstStyle>
          <a:p>
            <a:pPr>
              <a:defRPr/>
            </a:pPr>
            <a:fld id="{409AE16E-F2F8-4886-A057-94E3540E9C3E}" type="datetime1">
              <a:rPr lang="zh-CN" altLang="en-US" smtClean="0">
                <a:solidFill>
                  <a:srgbClr val="000000"/>
                </a:solidFill>
              </a:rPr>
              <a:t>2017-11-02</a:t>
            </a:fld>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5" name="Rectangle 13"/>
          <p:cNvSpPr>
            <a:spLocks noGrp="1" noChangeArrowheads="1"/>
          </p:cNvSpPr>
          <p:nvPr>
            <p:ph type="sldNum" sz="quarter" idx="12"/>
          </p:nvPr>
        </p:nvSpPr>
        <p:spPr>
          <a:ln/>
        </p:spPr>
        <p:txBody>
          <a:bodyPr/>
          <a:lstStyle>
            <a:lvl1pPr>
              <a:defRPr/>
            </a:lvl1pPr>
          </a:lstStyle>
          <a:p>
            <a:pPr>
              <a:defRPr/>
            </a:pPr>
            <a:fld id="{6DACC24F-789A-4A17-BA32-DE8095717277}"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150509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fld id="{F109A93F-579F-4C6B-AB53-8D9A2B6BA5FC}" type="datetime1">
              <a:rPr lang="zh-CN" altLang="en-US" smtClean="0">
                <a:solidFill>
                  <a:srgbClr val="000000"/>
                </a:solidFill>
              </a:rPr>
              <a:t>2017-11-02</a:t>
            </a:fld>
            <a:endParaRPr lang="en-US" altLang="zh-CN">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4" name="Rectangle 13"/>
          <p:cNvSpPr>
            <a:spLocks noGrp="1" noChangeArrowheads="1"/>
          </p:cNvSpPr>
          <p:nvPr>
            <p:ph type="sldNum" sz="quarter" idx="12"/>
          </p:nvPr>
        </p:nvSpPr>
        <p:spPr>
          <a:ln/>
        </p:spPr>
        <p:txBody>
          <a:bodyPr/>
          <a:lstStyle>
            <a:lvl1pPr>
              <a:defRPr/>
            </a:lvl1pPr>
          </a:lstStyle>
          <a:p>
            <a:pPr>
              <a:defRPr/>
            </a:pPr>
            <a:fld id="{6BD3AEBC-0C39-4ED8-BBF7-649E425A9176}"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766236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fld id="{ADB63893-5306-41AD-BA73-23A44AAE2362}" type="datetime1">
              <a:rPr lang="zh-CN" altLang="en-US" smtClean="0">
                <a:solidFill>
                  <a:srgbClr val="000000"/>
                </a:solidFill>
              </a:rPr>
              <a:t>2017-11-02</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7" name="Rectangle 13"/>
          <p:cNvSpPr>
            <a:spLocks noGrp="1" noChangeArrowheads="1"/>
          </p:cNvSpPr>
          <p:nvPr>
            <p:ph type="sldNum" sz="quarter" idx="12"/>
          </p:nvPr>
        </p:nvSpPr>
        <p:spPr>
          <a:ln/>
        </p:spPr>
        <p:txBody>
          <a:bodyPr/>
          <a:lstStyle>
            <a:lvl1pPr>
              <a:defRPr/>
            </a:lvl1pPr>
          </a:lstStyle>
          <a:p>
            <a:pPr>
              <a:defRPr/>
            </a:pPr>
            <a:fld id="{BF2D2C20-8F76-4C90-8925-A23544AD9287}"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82788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fld id="{3FFF9DC0-2B52-4D35-8FC1-FB4E32583654}" type="datetime1">
              <a:rPr lang="zh-CN" altLang="en-US" smtClean="0">
                <a:solidFill>
                  <a:srgbClr val="000000"/>
                </a:solidFill>
              </a:rPr>
              <a:t>2017-11-02</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7" name="Rectangle 13"/>
          <p:cNvSpPr>
            <a:spLocks noGrp="1" noChangeArrowheads="1"/>
          </p:cNvSpPr>
          <p:nvPr>
            <p:ph type="sldNum" sz="quarter" idx="12"/>
          </p:nvPr>
        </p:nvSpPr>
        <p:spPr>
          <a:ln/>
        </p:spPr>
        <p:txBody>
          <a:bodyPr/>
          <a:lstStyle>
            <a:lvl1pPr>
              <a:defRPr/>
            </a:lvl1pPr>
          </a:lstStyle>
          <a:p>
            <a:pPr>
              <a:defRPr/>
            </a:pPr>
            <a:fld id="{525D4185-E99E-4445-8AA6-E370E94E115D}"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887253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algn="ctr" eaLnBrk="1" fontAlgn="base" hangingPunct="1">
              <a:spcBef>
                <a:spcPct val="0"/>
              </a:spcBef>
              <a:spcAft>
                <a:spcPct val="0"/>
              </a:spcAft>
            </a:pPr>
            <a:endParaRPr kumimoji="1" lang="zh-CN" altLang="zh-CN" sz="2400">
              <a:solidFill>
                <a:srgbClr val="000000"/>
              </a:solidFill>
            </a:endParaRPr>
          </a:p>
        </p:txBody>
      </p:sp>
      <p:sp>
        <p:nvSpPr>
          <p:cNvPr id="102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algn="ctr" eaLnBrk="1" fontAlgn="base" hangingPunct="1">
              <a:spcBef>
                <a:spcPct val="0"/>
              </a:spcBef>
              <a:spcAft>
                <a:spcPct val="0"/>
              </a:spcAft>
            </a:pPr>
            <a:endParaRPr kumimoji="1" lang="zh-CN" altLang="zh-CN" sz="2400">
              <a:solidFill>
                <a:srgbClr val="000000"/>
              </a:solidFill>
            </a:endParaRPr>
          </a:p>
        </p:txBody>
      </p:sp>
      <p:sp>
        <p:nvSpPr>
          <p:cNvPr id="1028" name="Rectangle 4"/>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algn="ctr" eaLnBrk="1" fontAlgn="base" hangingPunct="1">
              <a:spcBef>
                <a:spcPct val="0"/>
              </a:spcBef>
              <a:spcAft>
                <a:spcPct val="0"/>
              </a:spcAft>
            </a:pPr>
            <a:endParaRPr kumimoji="1" lang="zh-CN" altLang="zh-CN" sz="2400">
              <a:solidFill>
                <a:srgbClr val="000000"/>
              </a:solidFill>
            </a:endParaRPr>
          </a:p>
        </p:txBody>
      </p:sp>
      <p:sp>
        <p:nvSpPr>
          <p:cNvPr id="102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algn="ctr" eaLnBrk="1" fontAlgn="base" hangingPunct="1">
              <a:spcBef>
                <a:spcPct val="0"/>
              </a:spcBef>
              <a:spcAft>
                <a:spcPct val="0"/>
              </a:spcAft>
            </a:pPr>
            <a:endParaRPr kumimoji="1" lang="zh-CN" altLang="zh-CN" sz="2400">
              <a:solidFill>
                <a:srgbClr val="000000"/>
              </a:solidFill>
            </a:endParaRPr>
          </a:p>
        </p:txBody>
      </p:sp>
      <p:sp>
        <p:nvSpPr>
          <p:cNvPr id="103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algn="ctr" eaLnBrk="1" fontAlgn="base" hangingPunct="1">
              <a:spcBef>
                <a:spcPct val="0"/>
              </a:spcBef>
              <a:spcAft>
                <a:spcPct val="0"/>
              </a:spcAft>
            </a:pPr>
            <a:endParaRPr kumimoji="1" lang="zh-CN" altLang="zh-CN" sz="2400">
              <a:solidFill>
                <a:srgbClr val="000000"/>
              </a:solidFill>
            </a:endParaRPr>
          </a:p>
        </p:txBody>
      </p:sp>
      <p:sp>
        <p:nvSpPr>
          <p:cNvPr id="1031" name="Rectangle 7"/>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algn="ctr" eaLnBrk="1" fontAlgn="base" hangingPunct="1">
              <a:spcBef>
                <a:spcPct val="0"/>
              </a:spcBef>
              <a:spcAft>
                <a:spcPct val="0"/>
              </a:spcAft>
            </a:pPr>
            <a:endParaRPr kumimoji="1" lang="zh-CN" altLang="zh-CN" sz="2400">
              <a:solidFill>
                <a:srgbClr val="000000"/>
              </a:solidFill>
            </a:endParaRPr>
          </a:p>
        </p:txBody>
      </p:sp>
      <p:sp>
        <p:nvSpPr>
          <p:cNvPr id="103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algn="ctr" eaLnBrk="1" fontAlgn="base" hangingPunct="1">
              <a:spcBef>
                <a:spcPct val="0"/>
              </a:spcBef>
              <a:spcAft>
                <a:spcPct val="0"/>
              </a:spcAft>
            </a:pPr>
            <a:endParaRPr kumimoji="1" lang="zh-CN" altLang="zh-CN" sz="2400">
              <a:solidFill>
                <a:srgbClr val="000000"/>
              </a:solidFill>
            </a:endParaRPr>
          </a:p>
        </p:txBody>
      </p:sp>
      <p:sp>
        <p:nvSpPr>
          <p:cNvPr id="1033" name="Rectangle 9"/>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4827" name="Rectangle 11"/>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smtClean="0">
                <a:ea typeface="宋体" pitchFamily="2" charset="-122"/>
              </a:defRPr>
            </a:lvl1pPr>
          </a:lstStyle>
          <a:p>
            <a:pPr fontAlgn="base">
              <a:spcBef>
                <a:spcPct val="0"/>
              </a:spcBef>
              <a:spcAft>
                <a:spcPct val="0"/>
              </a:spcAft>
              <a:defRPr/>
            </a:pPr>
            <a:fld id="{530D5CCB-0DBF-4E52-97A0-7DE3800F53E5}" type="datetime1">
              <a:rPr lang="zh-CN" altLang="en-US" smtClean="0">
                <a:solidFill>
                  <a:srgbClr val="000000"/>
                </a:solidFill>
              </a:rPr>
              <a:t>2017-11-02</a:t>
            </a:fld>
            <a:endParaRPr lang="en-US" altLang="zh-CN">
              <a:solidFill>
                <a:srgbClr val="000000"/>
              </a:solidFill>
            </a:endParaRPr>
          </a:p>
        </p:txBody>
      </p:sp>
      <p:sp>
        <p:nvSpPr>
          <p:cNvPr id="34828" name="Rectangle 12"/>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smtClean="0">
                <a:ea typeface="宋体" pitchFamily="2" charset="-122"/>
              </a:defRPr>
            </a:lvl1pPr>
          </a:lstStyle>
          <a:p>
            <a:pPr fontAlgn="base">
              <a:spcBef>
                <a:spcPct val="0"/>
              </a:spcBef>
              <a:spcAft>
                <a:spcPct val="0"/>
              </a:spcAft>
              <a:defRPr/>
            </a:pPr>
            <a:r>
              <a:rPr lang="en-US" altLang="zh-CN">
                <a:solidFill>
                  <a:srgbClr val="000000"/>
                </a:solidFill>
              </a:rPr>
              <a:t>机器学习导论</a:t>
            </a:r>
          </a:p>
        </p:txBody>
      </p:sp>
      <p:sp>
        <p:nvSpPr>
          <p:cNvPr id="34829" name="Rectangle 13"/>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smtClean="0">
                <a:ea typeface="宋体" pitchFamily="2" charset="-122"/>
              </a:defRPr>
            </a:lvl1pPr>
          </a:lstStyle>
          <a:p>
            <a:pPr fontAlgn="base">
              <a:spcBef>
                <a:spcPct val="0"/>
              </a:spcBef>
              <a:spcAft>
                <a:spcPct val="0"/>
              </a:spcAft>
              <a:defRPr/>
            </a:pPr>
            <a:fld id="{6F633D05-2C7E-42C1-A2C3-7CA29C7A9DF6}" type="slidenum">
              <a:rPr lang="en-US" altLang="zh-CN" smtClean="0">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404719888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hf hdr="0" ftr="0" dt="0"/>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pitchFamily="34" charset="0"/>
          <a:ea typeface="宋体" pitchFamily="2" charset="-122"/>
        </a:defRPr>
      </a:lvl2pPr>
      <a:lvl3pPr algn="l" rtl="0" eaLnBrk="1" fontAlgn="base" hangingPunct="1">
        <a:spcBef>
          <a:spcPct val="0"/>
        </a:spcBef>
        <a:spcAft>
          <a:spcPct val="0"/>
        </a:spcAft>
        <a:defRPr sz="4400">
          <a:solidFill>
            <a:schemeClr val="tx2"/>
          </a:solidFill>
          <a:latin typeface="Tahoma" pitchFamily="34" charset="0"/>
          <a:ea typeface="宋体" pitchFamily="2" charset="-122"/>
        </a:defRPr>
      </a:lvl3pPr>
      <a:lvl4pPr algn="l" rtl="0" eaLnBrk="1" fontAlgn="base" hangingPunct="1">
        <a:spcBef>
          <a:spcPct val="0"/>
        </a:spcBef>
        <a:spcAft>
          <a:spcPct val="0"/>
        </a:spcAft>
        <a:defRPr sz="4400">
          <a:solidFill>
            <a:schemeClr val="tx2"/>
          </a:solidFill>
          <a:latin typeface="Tahoma" pitchFamily="34" charset="0"/>
          <a:ea typeface="宋体" pitchFamily="2" charset="-122"/>
        </a:defRPr>
      </a:lvl4pPr>
      <a:lvl5pPr algn="l" rtl="0" eaLnBrk="1" fontAlgn="base" hangingPunct="1">
        <a:spcBef>
          <a:spcPct val="0"/>
        </a:spcBef>
        <a:spcAft>
          <a:spcPct val="0"/>
        </a:spcAft>
        <a:defRPr sz="4400">
          <a:solidFill>
            <a:schemeClr val="tx2"/>
          </a:solidFill>
          <a:latin typeface="Tahoma" pitchFamily="34" charset="0"/>
          <a:ea typeface="宋体" pitchFamily="2" charset="-122"/>
        </a:defRPr>
      </a:lvl5pPr>
      <a:lvl6pPr marL="457200" algn="l" rtl="0" eaLnBrk="1" fontAlgn="base" hangingPunct="1">
        <a:spcBef>
          <a:spcPct val="0"/>
        </a:spcBef>
        <a:spcAft>
          <a:spcPct val="0"/>
        </a:spcAft>
        <a:defRPr sz="4400">
          <a:solidFill>
            <a:schemeClr val="tx2"/>
          </a:solidFill>
          <a:latin typeface="Tahoma" pitchFamily="34" charset="0"/>
          <a:ea typeface="宋体" pitchFamily="2" charset="-122"/>
        </a:defRPr>
      </a:lvl6pPr>
      <a:lvl7pPr marL="914400" algn="l" rtl="0" eaLnBrk="1" fontAlgn="base" hangingPunct="1">
        <a:spcBef>
          <a:spcPct val="0"/>
        </a:spcBef>
        <a:spcAft>
          <a:spcPct val="0"/>
        </a:spcAft>
        <a:defRPr sz="4400">
          <a:solidFill>
            <a:schemeClr val="tx2"/>
          </a:solidFill>
          <a:latin typeface="Tahoma" pitchFamily="34" charset="0"/>
          <a:ea typeface="宋体" pitchFamily="2" charset="-122"/>
        </a:defRPr>
      </a:lvl7pPr>
      <a:lvl8pPr marL="1371600" algn="l" rtl="0" eaLnBrk="1" fontAlgn="base" hangingPunct="1">
        <a:spcBef>
          <a:spcPct val="0"/>
        </a:spcBef>
        <a:spcAft>
          <a:spcPct val="0"/>
        </a:spcAft>
        <a:defRPr sz="4400">
          <a:solidFill>
            <a:schemeClr val="tx2"/>
          </a:solidFill>
          <a:latin typeface="Tahoma" pitchFamily="34" charset="0"/>
          <a:ea typeface="宋体" pitchFamily="2" charset="-122"/>
        </a:defRPr>
      </a:lvl8pPr>
      <a:lvl9pPr marL="1828800" algn="l" rtl="0" eaLnBrk="1" fontAlgn="base" hangingPunct="1">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1" fontAlgn="base" hangingPunct="1">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1" fontAlgn="base" hangingPunct="1">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1" fontAlgn="base" hangingPunct="1">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01.tmp"/><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0.png"/><Relationship Id="rId4" Type="http://schemas.openxmlformats.org/officeDocument/2006/relationships/image" Target="../media/image4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00.png"/><Relationship Id="rId7" Type="http://schemas.openxmlformats.org/officeDocument/2006/relationships/image" Target="../media/image490.png"/><Relationship Id="rId1" Type="http://schemas.openxmlformats.org/officeDocument/2006/relationships/slideLayout" Target="../slideLayouts/slideLayout2.xml"/><Relationship Id="rId9"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0.png"/><Relationship Id="rId1" Type="http://schemas.openxmlformats.org/officeDocument/2006/relationships/slideLayout" Target="../slideLayouts/slideLayout2.xml"/><Relationship Id="rId6" Type="http://schemas.openxmlformats.org/officeDocument/2006/relationships/image" Target="../media/image32.tmp"/><Relationship Id="rId5" Type="http://schemas.openxmlformats.org/officeDocument/2006/relationships/image" Target="../media/image31.tmp"/><Relationship Id="rId4" Type="http://schemas.openxmlformats.org/officeDocument/2006/relationships/image" Target="../media/image30.tmp"/></Relationships>
</file>

<file path=ppt/slides/_rels/slide3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34.tmp"/><Relationship Id="rId4" Type="http://schemas.openxmlformats.org/officeDocument/2006/relationships/image" Target="../media/image33.tmp"/></Relationships>
</file>

<file path=ppt/slides/_rels/slide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3.tmp"/><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8.png"/><Relationship Id="rId4" Type="http://schemas.openxmlformats.org/officeDocument/2006/relationships/image" Target="../media/image47.png"/></Relationships>
</file>

<file path=ppt/slides/_rels/slide5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7.tmp"/></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5.tmp"/><Relationship Id="rId7" Type="http://schemas.openxmlformats.org/officeDocument/2006/relationships/image" Target="../media/image9.tmp"/><Relationship Id="rId2" Type="http://schemas.openxmlformats.org/officeDocument/2006/relationships/image" Target="../media/image4.tmp"/><Relationship Id="rId1" Type="http://schemas.openxmlformats.org/officeDocument/2006/relationships/slideLayout" Target="../slideLayouts/slideLayout2.xml"/><Relationship Id="rId6" Type="http://schemas.openxmlformats.org/officeDocument/2006/relationships/image" Target="../media/image8.tmp"/><Relationship Id="rId5" Type="http://schemas.openxmlformats.org/officeDocument/2006/relationships/image" Target="../media/image7.tmp"/><Relationship Id="rId10" Type="http://schemas.openxmlformats.org/officeDocument/2006/relationships/image" Target="../media/image11.tmp"/><Relationship Id="rId4" Type="http://schemas.openxmlformats.org/officeDocument/2006/relationships/image" Target="../media/image6.tmp"/><Relationship Id="rId9" Type="http://schemas.openxmlformats.org/officeDocument/2006/relationships/image" Target="../media/image10.tm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6.tmp"/></Relationships>
</file>

<file path=ppt/slides/_rels/slide69.xml.rels><?xml version="1.0" encoding="UTF-8" standalone="yes"?>
<Relationships xmlns="http://schemas.openxmlformats.org/package/2006/relationships"><Relationship Id="rId3" Type="http://schemas.openxmlformats.org/officeDocument/2006/relationships/image" Target="../media/image67.tmp"/><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71.tmp"/></Relationships>
</file>

<file path=ppt/slides/_rels/slide73.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5.tmp"/><Relationship Id="rId4" Type="http://schemas.openxmlformats.org/officeDocument/2006/relationships/image" Target="../media/image74.tmp"/></Relationships>
</file>

<file path=ppt/slides/_rels/slide75.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9.tmp"/><Relationship Id="rId5" Type="http://schemas.openxmlformats.org/officeDocument/2006/relationships/image" Target="../media/image78.tmp"/><Relationship Id="rId4" Type="http://schemas.openxmlformats.org/officeDocument/2006/relationships/image" Target="../media/image77.tmp"/></Relationships>
</file>

<file path=ppt/slides/_rels/slide76.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0.tmp"/></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2.tmp"/><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4.tmp"/><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5.tmp"/><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88.xml.rels><?xml version="1.0" encoding="UTF-8" standalone="yes"?>
<Relationships xmlns="http://schemas.openxmlformats.org/package/2006/relationships"><Relationship Id="rId3" Type="http://schemas.openxmlformats.org/officeDocument/2006/relationships/image" Target="../media/image86.tmp"/><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7.tmp"/><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8.tmp"/></Relationships>
</file>

<file path=ppt/slides/_rels/slide9.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90.xml.rels><?xml version="1.0" encoding="UTF-8" standalone="yes"?>
<Relationships xmlns="http://schemas.openxmlformats.org/package/2006/relationships"><Relationship Id="rId3" Type="http://schemas.openxmlformats.org/officeDocument/2006/relationships/image" Target="../media/image87.tmp"/><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8.tmp"/></Relationships>
</file>

<file path=ppt/slides/_rels/slide91.xml.rels><?xml version="1.0" encoding="UTF-8" standalone="yes"?>
<Relationships xmlns="http://schemas.openxmlformats.org/package/2006/relationships"><Relationship Id="rId3" Type="http://schemas.openxmlformats.org/officeDocument/2006/relationships/image" Target="../media/image89.tmp"/><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1.tmp"/><Relationship Id="rId4" Type="http://schemas.openxmlformats.org/officeDocument/2006/relationships/image" Target="../media/image90.tmp"/></Relationships>
</file>

<file path=ppt/slides/_rels/slide92.xml.rels><?xml version="1.0" encoding="UTF-8" standalone="yes"?>
<Relationships xmlns="http://schemas.openxmlformats.org/package/2006/relationships"><Relationship Id="rId3" Type="http://schemas.openxmlformats.org/officeDocument/2006/relationships/image" Target="../media/image92.tmp"/><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3.tmp"/><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5.jpg"/></Relationships>
</file>

<file path=ppt/slides/_rels/slide99.xml.rels><?xml version="1.0" encoding="UTF-8" standalone="yes"?>
<Relationships xmlns="http://schemas.openxmlformats.org/package/2006/relationships"><Relationship Id="rId3" Type="http://schemas.openxmlformats.org/officeDocument/2006/relationships/image" Target="../media/image98.jpg"/><Relationship Id="rId7" Type="http://schemas.openxmlformats.org/officeDocument/2006/relationships/image" Target="../media/image167.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100.jpg"/><Relationship Id="rId4" Type="http://schemas.openxmlformats.org/officeDocument/2006/relationships/image" Target="../media/image9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距离</a:t>
            </a:r>
            <a:r>
              <a:rPr lang="en-US" altLang="zh-CN" sz="3600" kern="1200" dirty="0">
                <a:solidFill>
                  <a:srgbClr val="000000"/>
                </a:solidFill>
                <a:latin typeface="Tahoma" pitchFamily="34" charset="0"/>
                <a:ea typeface="方正启体简体" pitchFamily="65" charset="-122"/>
                <a:cs typeface="+mn-cs"/>
              </a:rPr>
              <a:t>/</a:t>
            </a:r>
            <a:r>
              <a:rPr lang="zh-CN" altLang="en-US" sz="3600" kern="1200" dirty="0">
                <a:solidFill>
                  <a:srgbClr val="000000"/>
                </a:solidFill>
                <a:latin typeface="Tahoma" pitchFamily="34" charset="0"/>
                <a:ea typeface="方正启体简体" pitchFamily="65" charset="-122"/>
                <a:cs typeface="+mn-cs"/>
              </a:rPr>
              <a:t>相似度的</a:t>
            </a:r>
            <a:r>
              <a:rPr lang="zh-CN" altLang="en-US" sz="3600" kern="1200" dirty="0">
                <a:solidFill>
                  <a:srgbClr val="000000"/>
                </a:solidFill>
                <a:latin typeface="Tahoma" pitchFamily="34" charset="0"/>
                <a:ea typeface="方正启体简体" pitchFamily="65" charset="-122"/>
              </a:rPr>
              <a:t>小</a:t>
            </a:r>
            <a:r>
              <a:rPr lang="zh-CN" altLang="en-US" sz="3600" kern="1200" dirty="0">
                <a:solidFill>
                  <a:srgbClr val="000000"/>
                </a:solidFill>
                <a:latin typeface="Tahoma" pitchFamily="34" charset="0"/>
                <a:ea typeface="方正启体简体" pitchFamily="65" charset="-122"/>
                <a:cs typeface="+mn-cs"/>
              </a:rPr>
              <a:t>结</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1</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683568" y="2082916"/>
            <a:ext cx="8208912" cy="1200329"/>
          </a:xfrm>
          <a:prstGeom prst="rect">
            <a:avLst/>
          </a:prstGeom>
        </p:spPr>
        <p:txBody>
          <a:bodyPr wrap="square">
            <a:spAutoFit/>
          </a:bodyPr>
          <a:lstStyle/>
          <a:p>
            <a:pPr>
              <a:lnSpc>
                <a:spcPct val="150000"/>
              </a:lnSpc>
            </a:pPr>
            <a:r>
              <a:rPr lang="en-US" altLang="zh-CN" sz="2400" dirty="0">
                <a:latin typeface="田氏保钓体简" panose="02010800040101010101" pitchFamily="2" charset="-122"/>
                <a:ea typeface="田氏保钓体简" panose="02010800040101010101" pitchFamily="2" charset="-122"/>
              </a:rPr>
              <a:t>6)</a:t>
            </a:r>
            <a:r>
              <a:rPr lang="zh-CN" altLang="en-US" sz="2400" dirty="0">
                <a:latin typeface="田氏保钓体简" panose="02010800040101010101" pitchFamily="2" charset="-122"/>
                <a:ea typeface="田氏保钓体简" panose="02010800040101010101" pitchFamily="2" charset="-122"/>
              </a:rPr>
              <a:t>相对熵</a:t>
            </a:r>
            <a:endParaRPr lang="en-US" altLang="zh-CN" sz="2400" dirty="0">
              <a:latin typeface="田氏保钓体简" panose="02010800040101010101" pitchFamily="2" charset="-122"/>
              <a:ea typeface="田氏保钓体简" panose="02010800040101010101" pitchFamily="2" charset="-122"/>
            </a:endParaRPr>
          </a:p>
          <a:p>
            <a:pPr>
              <a:lnSpc>
                <a:spcPct val="150000"/>
              </a:lnSpc>
            </a:pPr>
            <a:r>
              <a:rPr lang="en-US" altLang="zh-CN" sz="2400" dirty="0">
                <a:latin typeface="田氏保钓体简" panose="02010800040101010101" pitchFamily="2" charset="-122"/>
                <a:ea typeface="田氏保钓体简" panose="02010800040101010101" pitchFamily="2" charset="-122"/>
              </a:rPr>
              <a:t>   </a:t>
            </a:r>
            <a:r>
              <a:rPr lang="zh-CN" altLang="en-US" sz="2400" dirty="0">
                <a:latin typeface="田氏保钓体简" panose="02010800040101010101" pitchFamily="2" charset="-122"/>
                <a:ea typeface="田氏保钓体简" panose="02010800040101010101" pitchFamily="2" charset="-122"/>
              </a:rPr>
              <a:t>又被称为</a:t>
            </a:r>
            <a:r>
              <a:rPr lang="en-US" altLang="zh-CN" sz="2400" dirty="0">
                <a:latin typeface="田氏保钓体简" panose="02010800040101010101" pitchFamily="2" charset="-122"/>
                <a:ea typeface="田氏保钓体简" panose="02010800040101010101" pitchFamily="2" charset="-122"/>
              </a:rPr>
              <a:t>KL</a:t>
            </a:r>
            <a:r>
              <a:rPr lang="zh-CN" altLang="en-US" sz="2400" dirty="0">
                <a:latin typeface="田氏保钓体简" panose="02010800040101010101" pitchFamily="2" charset="-122"/>
                <a:ea typeface="田氏保钓体简" panose="02010800040101010101" pitchFamily="2" charset="-122"/>
              </a:rPr>
              <a:t>散度</a:t>
            </a:r>
            <a:r>
              <a:rPr lang="en-US" altLang="zh-CN" sz="2400" dirty="0">
                <a:latin typeface="田氏保钓体简" panose="02010800040101010101" pitchFamily="2" charset="-122"/>
                <a:ea typeface="田氏保钓体简" panose="02010800040101010101" pitchFamily="2" charset="-122"/>
              </a:rPr>
              <a:t>(</a:t>
            </a:r>
            <a:r>
              <a:rPr lang="en-US" altLang="zh-CN" sz="2400" dirty="0" err="1">
                <a:latin typeface="田氏保钓体简" panose="02010800040101010101" pitchFamily="2" charset="-122"/>
                <a:ea typeface="田氏保钓体简" panose="02010800040101010101" pitchFamily="2" charset="-122"/>
              </a:rPr>
              <a:t>Kullback-Leibler</a:t>
            </a:r>
            <a:r>
              <a:rPr lang="en-US" altLang="zh-CN" sz="2400" dirty="0">
                <a:latin typeface="田氏保钓体简" panose="02010800040101010101" pitchFamily="2" charset="-122"/>
                <a:ea typeface="田氏保钓体简" panose="02010800040101010101" pitchFamily="2" charset="-122"/>
              </a:rPr>
              <a:t> divergence</a:t>
            </a:r>
            <a:r>
              <a:rPr lang="zh-CN" altLang="en-US" sz="2400" dirty="0">
                <a:latin typeface="田氏保钓体简" panose="02010800040101010101" pitchFamily="2" charset="-122"/>
                <a:ea typeface="田氏保钓体简" panose="02010800040101010101" pitchFamily="2" charset="-122"/>
              </a:rPr>
              <a:t>，</a:t>
            </a:r>
            <a:r>
              <a:rPr lang="en-US" altLang="zh-CN" sz="2400" dirty="0">
                <a:latin typeface="田氏保钓体简" panose="02010800040101010101" pitchFamily="2" charset="-122"/>
                <a:ea typeface="田氏保钓体简" panose="02010800040101010101" pitchFamily="2" charset="-122"/>
              </a:rPr>
              <a:t>KLD)</a:t>
            </a:r>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9"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1066" y="3408677"/>
            <a:ext cx="4293142" cy="740403"/>
          </a:xfrm>
          <a:prstGeom prst="rect">
            <a:avLst/>
          </a:prstGeom>
        </p:spPr>
      </p:pic>
      <p:sp>
        <p:nvSpPr>
          <p:cNvPr id="16" name="矩形 15"/>
          <p:cNvSpPr/>
          <p:nvPr/>
        </p:nvSpPr>
        <p:spPr>
          <a:xfrm>
            <a:off x="2807296" y="4221088"/>
            <a:ext cx="3060848" cy="1323439"/>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熵</a:t>
            </a:r>
            <a:r>
              <a:rPr lang="zh-CN" altLang="en-US" sz="3600" dirty="0">
                <a:latin typeface="田氏保钓体简" panose="02010800040101010101" pitchFamily="2" charset="-122"/>
                <a:ea typeface="田氏保钓体简" panose="02010800040101010101" pitchFamily="2" charset="-122"/>
              </a:rPr>
              <a:t>熵</a:t>
            </a:r>
            <a:r>
              <a:rPr lang="zh-CN" altLang="en-US" sz="4800" dirty="0">
                <a:latin typeface="田氏保钓体简" panose="02010800040101010101" pitchFamily="2" charset="-122"/>
                <a:ea typeface="田氏保钓体简" panose="02010800040101010101" pitchFamily="2" charset="-122"/>
              </a:rPr>
              <a:t>熵</a:t>
            </a:r>
            <a:r>
              <a:rPr lang="zh-CN" altLang="en-US" sz="8000" dirty="0">
                <a:latin typeface="田氏保钓体简" panose="02010800040101010101" pitchFamily="2" charset="-122"/>
                <a:ea typeface="田氏保钓体简" panose="02010800040101010101" pitchFamily="2" charset="-122"/>
              </a:rPr>
              <a:t>伤！</a:t>
            </a:r>
            <a:endParaRPr lang="en-US" altLang="zh-CN" sz="8000" dirty="0">
              <a:latin typeface="田氏保钓体简" panose="02010800040101010101" pitchFamily="2" charset="-122"/>
              <a:ea typeface="田氏保钓体简" panose="02010800040101010101" pitchFamily="2" charset="-122"/>
            </a:endParaRPr>
          </a:p>
        </p:txBody>
      </p:sp>
    </p:spTree>
    <p:extLst>
      <p:ext uri="{BB962C8B-B14F-4D97-AF65-F5344CB8AC3E}">
        <p14:creationId xmlns:p14="http://schemas.microsoft.com/office/powerpoint/2010/main" val="449442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384300" y="1808163"/>
            <a:ext cx="5851525" cy="1981200"/>
          </a:xfrm>
        </p:spPr>
        <p:txBody>
          <a:bodyPr/>
          <a:lstStyle/>
          <a:p>
            <a:pPr algn="ctr"/>
            <a:r>
              <a:rPr lang="zh-CN" altLang="en-US" sz="4800" dirty="0">
                <a:solidFill>
                  <a:srgbClr val="000000"/>
                </a:solidFill>
                <a:ea typeface="方正启体简体" pitchFamily="65" charset="-122"/>
              </a:rPr>
              <a:t>层次聚类</a:t>
            </a:r>
            <a:r>
              <a:rPr lang="en-US" altLang="zh-CN" sz="4800" dirty="0">
                <a:solidFill>
                  <a:srgbClr val="000000"/>
                </a:solidFill>
                <a:ea typeface="方正启体简体" pitchFamily="65" charset="-122"/>
              </a:rPr>
              <a:t/>
            </a:r>
            <a:br>
              <a:rPr lang="en-US" altLang="zh-CN" sz="4800" dirty="0">
                <a:solidFill>
                  <a:srgbClr val="000000"/>
                </a:solidFill>
                <a:ea typeface="方正启体简体" pitchFamily="65" charset="-122"/>
              </a:rPr>
            </a:br>
            <a:r>
              <a:rPr lang="en-US" altLang="zh-CN" sz="2800" dirty="0">
                <a:solidFill>
                  <a:srgbClr val="000000"/>
                </a:solidFill>
                <a:latin typeface="Monotype Corsiva" pitchFamily="66" charset="0"/>
                <a:ea typeface="方正启体简体" pitchFamily="65" charset="-122"/>
              </a:rPr>
              <a:t>Hierarchical Clustering</a:t>
            </a:r>
          </a:p>
        </p:txBody>
      </p:sp>
    </p:spTree>
    <p:extLst>
      <p:ext uri="{BB962C8B-B14F-4D97-AF65-F5344CB8AC3E}">
        <p14:creationId xmlns:p14="http://schemas.microsoft.com/office/powerpoint/2010/main" val="27815528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rPr>
              <a:t>进一步思考</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100</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AutoShape 2"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object 7"/>
          <p:cNvSpPr txBox="1"/>
          <p:nvPr/>
        </p:nvSpPr>
        <p:spPr>
          <a:xfrm>
            <a:off x="539552" y="2192560"/>
            <a:ext cx="4670921" cy="444352"/>
          </a:xfrm>
          <a:prstGeom prst="rect">
            <a:avLst/>
          </a:prstGeom>
        </p:spPr>
        <p:txBody>
          <a:bodyPr vert="horz" wrap="square" lIns="0" tIns="13335" rIns="0" bIns="0" rtlCol="0">
            <a:spAutoFit/>
          </a:bodyPr>
          <a:lstStyle/>
          <a:p>
            <a:pPr marL="469900" indent="-457200">
              <a:lnSpc>
                <a:spcPct val="100000"/>
              </a:lnSpc>
              <a:spcBef>
                <a:spcPts val="105"/>
              </a:spcBef>
              <a:buFont typeface="Arial" panose="020B0604020202020204" pitchFamily="34" charset="0"/>
              <a:buChar char="•"/>
              <a:tabLst>
                <a:tab pos="481965" algn="l"/>
              </a:tabLst>
            </a:pPr>
            <a:r>
              <a:rPr sz="2800" dirty="0" err="1">
                <a:latin typeface="田氏保钓体简" panose="02010800040101010101" pitchFamily="2" charset="-122"/>
                <a:ea typeface="田氏保钓体简" panose="02010800040101010101" pitchFamily="2" charset="-122"/>
                <a:cs typeface="SimSun"/>
              </a:rPr>
              <a:t>谱聚类中的</a:t>
            </a:r>
            <a:r>
              <a:rPr sz="2800" dirty="0" err="1">
                <a:latin typeface="田氏保钓体简" panose="02010800040101010101" pitchFamily="2" charset="-122"/>
                <a:ea typeface="田氏保钓体简" panose="02010800040101010101" pitchFamily="2" charset="-122"/>
                <a:cs typeface="Times New Roman"/>
              </a:rPr>
              <a:t>K</a:t>
            </a:r>
            <a:r>
              <a:rPr sz="2800" spc="0" dirty="0" err="1">
                <a:latin typeface="田氏保钓体简" panose="02010800040101010101" pitchFamily="2" charset="-122"/>
                <a:ea typeface="田氏保钓体简" panose="02010800040101010101" pitchFamily="2" charset="-122"/>
                <a:cs typeface="SimSun"/>
              </a:rPr>
              <a:t>如何确</a:t>
            </a:r>
            <a:r>
              <a:rPr sz="2800" spc="-20" dirty="0" err="1">
                <a:latin typeface="田氏保钓体简" panose="02010800040101010101" pitchFamily="2" charset="-122"/>
                <a:ea typeface="田氏保钓体简" panose="02010800040101010101" pitchFamily="2" charset="-122"/>
                <a:cs typeface="SimSun"/>
              </a:rPr>
              <a:t>定</a:t>
            </a:r>
            <a:r>
              <a:rPr sz="2800" spc="-405" dirty="0">
                <a:latin typeface="田氏保钓体简" panose="02010800040101010101" pitchFamily="2" charset="-122"/>
                <a:ea typeface="田氏保钓体简" panose="02010800040101010101" pitchFamily="2" charset="-122"/>
                <a:cs typeface="SimSun"/>
              </a:rPr>
              <a:t>？</a:t>
            </a:r>
            <a:endParaRPr sz="2800" dirty="0">
              <a:latin typeface="田氏保钓体简" panose="02010800040101010101" pitchFamily="2" charset="-122"/>
              <a:ea typeface="田氏保钓体简" panose="02010800040101010101" pitchFamily="2" charset="-122"/>
              <a:cs typeface="SimSun"/>
            </a:endParaRPr>
          </a:p>
        </p:txBody>
      </p:sp>
      <p:pic>
        <p:nvPicPr>
          <p:cNvPr id="15" name="图片 1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8425" y="2190615"/>
            <a:ext cx="3168353" cy="518305"/>
          </a:xfrm>
          <a:prstGeom prst="rect">
            <a:avLst/>
          </a:prstGeom>
        </p:spPr>
      </p:pic>
      <p:sp>
        <p:nvSpPr>
          <p:cNvPr id="26" name="object 8"/>
          <p:cNvSpPr txBox="1"/>
          <p:nvPr/>
        </p:nvSpPr>
        <p:spPr>
          <a:xfrm>
            <a:off x="539552" y="2790701"/>
            <a:ext cx="8055298" cy="3704219"/>
          </a:xfrm>
          <a:prstGeom prst="rect">
            <a:avLst/>
          </a:prstGeom>
        </p:spPr>
        <p:txBody>
          <a:bodyPr vert="horz" wrap="square" lIns="0" tIns="13335" rIns="0" bIns="0" rtlCol="0">
            <a:spAutoFit/>
          </a:bodyPr>
          <a:lstStyle/>
          <a:p>
            <a:pPr marL="469900" indent="-457200">
              <a:lnSpc>
                <a:spcPct val="100000"/>
              </a:lnSpc>
              <a:spcBef>
                <a:spcPts val="105"/>
              </a:spcBef>
              <a:buFont typeface="Arial" panose="020B0604020202020204" pitchFamily="34" charset="0"/>
              <a:buChar char="•"/>
              <a:tabLst>
                <a:tab pos="481965" algn="l"/>
              </a:tabLst>
            </a:pPr>
            <a:r>
              <a:rPr sz="2600" dirty="0" err="1">
                <a:latin typeface="田氏保钓体简" panose="02010800040101010101" pitchFamily="2" charset="-122"/>
                <a:ea typeface="田氏保钓体简" panose="02010800040101010101" pitchFamily="2" charset="-122"/>
                <a:cs typeface="SimSun"/>
              </a:rPr>
              <a:t>最后一步</a:t>
            </a:r>
            <a:r>
              <a:rPr sz="2600" spc="-5" dirty="0" err="1">
                <a:latin typeface="田氏保钓体简" panose="02010800040101010101" pitchFamily="2" charset="-122"/>
                <a:ea typeface="田氏保钓体简" panose="02010800040101010101" pitchFamily="2" charset="-122"/>
                <a:cs typeface="Times New Roman"/>
              </a:rPr>
              <a:t>K-Means</a:t>
            </a:r>
            <a:r>
              <a:rPr sz="2600" dirty="0" err="1">
                <a:latin typeface="田氏保钓体简" panose="02010800040101010101" pitchFamily="2" charset="-122"/>
                <a:ea typeface="田氏保钓体简" panose="02010800040101010101" pitchFamily="2" charset="-122"/>
                <a:cs typeface="SimSun"/>
              </a:rPr>
              <a:t>的</a:t>
            </a:r>
            <a:r>
              <a:rPr sz="2600" spc="-15" dirty="0" err="1">
                <a:latin typeface="田氏保钓体简" panose="02010800040101010101" pitchFamily="2" charset="-122"/>
                <a:ea typeface="田氏保钓体简" panose="02010800040101010101" pitchFamily="2" charset="-122"/>
                <a:cs typeface="SimSun"/>
              </a:rPr>
              <a:t>作</a:t>
            </a:r>
            <a:r>
              <a:rPr sz="2600" dirty="0" err="1">
                <a:latin typeface="田氏保钓体简" panose="02010800040101010101" pitchFamily="2" charset="-122"/>
                <a:ea typeface="田氏保钓体简" panose="02010800040101010101" pitchFamily="2" charset="-122"/>
                <a:cs typeface="SimSun"/>
              </a:rPr>
              <a:t>用是</a:t>
            </a:r>
            <a:r>
              <a:rPr sz="2600" spc="-15" dirty="0" err="1">
                <a:latin typeface="田氏保钓体简" panose="02010800040101010101" pitchFamily="2" charset="-122"/>
                <a:ea typeface="田氏保钓体简" panose="02010800040101010101" pitchFamily="2" charset="-122"/>
                <a:cs typeface="SimSun"/>
              </a:rPr>
              <a:t>什</a:t>
            </a:r>
            <a:r>
              <a:rPr sz="2600" dirty="0" err="1">
                <a:latin typeface="田氏保钓体简" panose="02010800040101010101" pitchFamily="2" charset="-122"/>
                <a:ea typeface="田氏保钓体简" panose="02010800040101010101" pitchFamily="2" charset="-122"/>
                <a:cs typeface="SimSun"/>
              </a:rPr>
              <a:t>么</a:t>
            </a:r>
            <a:r>
              <a:rPr sz="2600" dirty="0">
                <a:latin typeface="田氏保钓体简" panose="02010800040101010101" pitchFamily="2" charset="-122"/>
                <a:ea typeface="田氏保钓体简" panose="02010800040101010101" pitchFamily="2" charset="-122"/>
                <a:cs typeface="SimSun"/>
              </a:rPr>
              <a:t>？</a:t>
            </a:r>
            <a:endParaRPr lang="en-US" sz="2600" dirty="0">
              <a:latin typeface="田氏保钓体简" panose="02010800040101010101" pitchFamily="2" charset="-122"/>
              <a:ea typeface="田氏保钓体简" panose="02010800040101010101" pitchFamily="2" charset="-122"/>
              <a:cs typeface="SimSun"/>
            </a:endParaRPr>
          </a:p>
          <a:p>
            <a:pPr marL="12700">
              <a:lnSpc>
                <a:spcPct val="100000"/>
              </a:lnSpc>
              <a:spcBef>
                <a:spcPts val="105"/>
              </a:spcBef>
              <a:tabLst>
                <a:tab pos="481965" algn="l"/>
              </a:tabLst>
            </a:pPr>
            <a:endParaRPr lang="en-US" sz="2600" dirty="0">
              <a:latin typeface="田氏保钓体简" panose="02010800040101010101" pitchFamily="2" charset="-122"/>
              <a:ea typeface="田氏保钓体简" panose="02010800040101010101" pitchFamily="2" charset="-122"/>
              <a:cs typeface="SimSun"/>
            </a:endParaRPr>
          </a:p>
          <a:p>
            <a:pPr marL="12700">
              <a:lnSpc>
                <a:spcPct val="100000"/>
              </a:lnSpc>
              <a:spcBef>
                <a:spcPts val="105"/>
              </a:spcBef>
              <a:tabLst>
                <a:tab pos="481965" algn="l"/>
              </a:tabLst>
            </a:pPr>
            <a:endParaRPr lang="en-US" sz="2600" dirty="0">
              <a:latin typeface="田氏保钓体简" panose="02010800040101010101" pitchFamily="2" charset="-122"/>
              <a:ea typeface="田氏保钓体简" panose="02010800040101010101" pitchFamily="2" charset="-122"/>
              <a:cs typeface="SimSun"/>
            </a:endParaRPr>
          </a:p>
          <a:p>
            <a:pPr marL="12700">
              <a:lnSpc>
                <a:spcPct val="100000"/>
              </a:lnSpc>
              <a:spcBef>
                <a:spcPts val="105"/>
              </a:spcBef>
              <a:tabLst>
                <a:tab pos="481965" algn="l"/>
              </a:tabLst>
            </a:pPr>
            <a:endParaRPr lang="en-US" sz="2600" dirty="0">
              <a:latin typeface="田氏保钓体简" panose="02010800040101010101" pitchFamily="2" charset="-122"/>
              <a:ea typeface="田氏保钓体简" panose="02010800040101010101" pitchFamily="2" charset="-122"/>
              <a:cs typeface="SimSun"/>
            </a:endParaRPr>
          </a:p>
          <a:p>
            <a:pPr marL="469900" indent="-457200">
              <a:lnSpc>
                <a:spcPct val="150000"/>
              </a:lnSpc>
              <a:spcBef>
                <a:spcPts val="105"/>
              </a:spcBef>
              <a:buFont typeface="Arial" panose="020B0604020202020204" pitchFamily="34" charset="0"/>
              <a:buChar char="•"/>
              <a:tabLst>
                <a:tab pos="481965" algn="l"/>
              </a:tabLst>
            </a:pPr>
            <a:r>
              <a:rPr lang="en-US" altLang="zh-CN" sz="2600" dirty="0" err="1">
                <a:latin typeface="田氏保钓体简" panose="02010800040101010101" pitchFamily="2" charset="-122"/>
                <a:ea typeface="田氏保钓体简" panose="02010800040101010101" pitchFamily="2" charset="-122"/>
                <a:cs typeface="SimSun"/>
              </a:rPr>
              <a:t>RatioCut</a:t>
            </a:r>
            <a:r>
              <a:rPr lang="en-US" altLang="zh-CN" sz="2600" dirty="0">
                <a:latin typeface="田氏保钓体简" panose="02010800040101010101" pitchFamily="2" charset="-122"/>
                <a:ea typeface="田氏保钓体简" panose="02010800040101010101" pitchFamily="2" charset="-122"/>
                <a:cs typeface="SimSun"/>
              </a:rPr>
              <a:t>/</a:t>
            </a:r>
            <a:r>
              <a:rPr lang="en-US" altLang="zh-CN" sz="2600" dirty="0" err="1">
                <a:latin typeface="田氏保钓体简" panose="02010800040101010101" pitchFamily="2" charset="-122"/>
                <a:ea typeface="田氏保钓体简" panose="02010800040101010101" pitchFamily="2" charset="-122"/>
                <a:cs typeface="SimSun"/>
              </a:rPr>
              <a:t>Ncut</a:t>
            </a:r>
            <a:r>
              <a:rPr lang="en-US" altLang="zh-CN" sz="2600" dirty="0">
                <a:latin typeface="田氏保钓体简" panose="02010800040101010101" pitchFamily="2" charset="-122"/>
                <a:ea typeface="田氏保钓体简" panose="02010800040101010101" pitchFamily="2" charset="-122"/>
                <a:cs typeface="SimSun"/>
              </a:rPr>
              <a:t>/</a:t>
            </a:r>
            <a:r>
              <a:rPr lang="zh-CN" altLang="en-US" sz="2600" dirty="0">
                <a:solidFill>
                  <a:srgbClr val="C00000"/>
                </a:solidFill>
                <a:latin typeface="田氏保钓体简" panose="02010800040101010101" pitchFamily="2" charset="-122"/>
                <a:ea typeface="田氏保钓体简" panose="02010800040101010101" pitchFamily="2" charset="-122"/>
                <a:cs typeface="SimSun"/>
              </a:rPr>
              <a:t>随机游走拉普拉斯矩阵</a:t>
            </a:r>
            <a:r>
              <a:rPr lang="zh-CN" altLang="en-US" sz="2600" dirty="0">
                <a:latin typeface="田氏保钓体简" panose="02010800040101010101" pitchFamily="2" charset="-122"/>
                <a:ea typeface="田氏保钓体简" panose="02010800040101010101" pitchFamily="2" charset="-122"/>
                <a:cs typeface="SimSun"/>
              </a:rPr>
              <a:t>，首选哪个？</a:t>
            </a:r>
            <a:endParaRPr lang="en-US" altLang="zh-CN" sz="2600" dirty="0">
              <a:latin typeface="田氏保钓体简" panose="02010800040101010101" pitchFamily="2" charset="-122"/>
              <a:ea typeface="田氏保钓体简" panose="02010800040101010101" pitchFamily="2" charset="-122"/>
              <a:cs typeface="SimSun"/>
            </a:endParaRPr>
          </a:p>
          <a:p>
            <a:pPr marL="469900" indent="-457200">
              <a:lnSpc>
                <a:spcPct val="150000"/>
              </a:lnSpc>
              <a:spcBef>
                <a:spcPts val="105"/>
              </a:spcBef>
              <a:buFont typeface="Arial" panose="020B0604020202020204" pitchFamily="34" charset="0"/>
              <a:buChar char="•"/>
              <a:tabLst>
                <a:tab pos="481965" algn="l"/>
              </a:tabLst>
            </a:pPr>
            <a:r>
              <a:rPr lang="zh-CN" altLang="en-US" sz="2600" dirty="0">
                <a:latin typeface="田氏保钓体简" panose="02010800040101010101" pitchFamily="2" charset="-122"/>
                <a:ea typeface="田氏保钓体简" panose="02010800040101010101" pitchFamily="2" charset="-122"/>
                <a:cs typeface="SimSun"/>
              </a:rPr>
              <a:t>谱聚类可以用切割图</a:t>
            </a:r>
            <a:r>
              <a:rPr lang="en-US" altLang="zh-CN" sz="2600" dirty="0">
                <a:latin typeface="田氏保钓体简" panose="02010800040101010101" pitchFamily="2" charset="-122"/>
                <a:ea typeface="田氏保钓体简" panose="02010800040101010101" pitchFamily="2" charset="-122"/>
                <a:cs typeface="SimSun"/>
              </a:rPr>
              <a:t>/</a:t>
            </a:r>
            <a:r>
              <a:rPr lang="zh-CN" altLang="en-US" sz="2600" dirty="0">
                <a:latin typeface="田氏保钓体简" panose="02010800040101010101" pitchFamily="2" charset="-122"/>
                <a:ea typeface="田氏保钓体简" panose="02010800040101010101" pitchFamily="2" charset="-122"/>
                <a:cs typeface="SimSun"/>
              </a:rPr>
              <a:t>随机游走</a:t>
            </a:r>
            <a:r>
              <a:rPr lang="en-US" altLang="zh-CN" sz="2600" dirty="0">
                <a:latin typeface="田氏保钓体简" panose="02010800040101010101" pitchFamily="2" charset="-122"/>
                <a:ea typeface="田氏保钓体简" panose="02010800040101010101" pitchFamily="2" charset="-122"/>
                <a:cs typeface="SimSun"/>
              </a:rPr>
              <a:t>/</a:t>
            </a:r>
            <a:r>
              <a:rPr lang="zh-CN" altLang="en-US" sz="2600" dirty="0">
                <a:latin typeface="田氏保钓体简" panose="02010800040101010101" pitchFamily="2" charset="-122"/>
                <a:ea typeface="田氏保钓体简" panose="02010800040101010101" pitchFamily="2" charset="-122"/>
                <a:cs typeface="SimSun"/>
              </a:rPr>
              <a:t>扰动论等解释。</a:t>
            </a:r>
          </a:p>
          <a:p>
            <a:pPr marL="12700">
              <a:lnSpc>
                <a:spcPct val="100000"/>
              </a:lnSpc>
              <a:spcBef>
                <a:spcPts val="105"/>
              </a:spcBef>
              <a:tabLst>
                <a:tab pos="481965" algn="l"/>
              </a:tabLst>
            </a:pPr>
            <a:endParaRPr lang="zh-CN" altLang="en-US" sz="2600" dirty="0">
              <a:latin typeface="田氏保钓体简" panose="02010800040101010101" pitchFamily="2" charset="-122"/>
              <a:ea typeface="田氏保钓体简" panose="02010800040101010101" pitchFamily="2" charset="-122"/>
              <a:cs typeface="SimSun"/>
            </a:endParaRPr>
          </a:p>
          <a:p>
            <a:pPr marL="12700">
              <a:lnSpc>
                <a:spcPct val="100000"/>
              </a:lnSpc>
              <a:spcBef>
                <a:spcPts val="105"/>
              </a:spcBef>
              <a:tabLst>
                <a:tab pos="481965" algn="l"/>
              </a:tabLst>
            </a:pPr>
            <a:endParaRPr sz="2600" dirty="0">
              <a:latin typeface="田氏保钓体简" panose="02010800040101010101" pitchFamily="2" charset="-122"/>
              <a:ea typeface="田氏保钓体简" panose="02010800040101010101" pitchFamily="2" charset="-122"/>
              <a:cs typeface="SimSun"/>
            </a:endParaRPr>
          </a:p>
        </p:txBody>
      </p:sp>
      <p:sp>
        <p:nvSpPr>
          <p:cNvPr id="16" name="矩形 15"/>
          <p:cNvSpPr/>
          <p:nvPr/>
        </p:nvSpPr>
        <p:spPr>
          <a:xfrm>
            <a:off x="1178026" y="3284984"/>
            <a:ext cx="6429201" cy="1015663"/>
          </a:xfrm>
          <a:prstGeom prst="rect">
            <a:avLst/>
          </a:prstGeom>
        </p:spPr>
        <p:txBody>
          <a:bodyPr wrap="square">
            <a:spAutoFit/>
          </a:bodyPr>
          <a:lstStyle/>
          <a:p>
            <a:r>
              <a:rPr lang="zh-CN" altLang="en-US" sz="2000" dirty="0">
                <a:latin typeface="田氏保钓体简" panose="02010800040101010101" pitchFamily="2" charset="-122"/>
                <a:ea typeface="田氏保钓体简" panose="02010800040101010101" pitchFamily="2" charset="-122"/>
              </a:rPr>
              <a:t>目标函数是关于子图划分指示向量的函数，该向量的值 根据子图划分确定，是离散的。该问题是</a:t>
            </a:r>
            <a:r>
              <a:rPr lang="en-US" altLang="zh-CN" sz="2000" dirty="0">
                <a:latin typeface="田氏保钓体简" panose="02010800040101010101" pitchFamily="2" charset="-122"/>
                <a:ea typeface="田氏保钓体简" panose="02010800040101010101" pitchFamily="2" charset="-122"/>
              </a:rPr>
              <a:t>NP</a:t>
            </a:r>
            <a:r>
              <a:rPr lang="zh-CN" altLang="en-US" sz="2000" dirty="0">
                <a:latin typeface="田氏保钓体简" panose="02010800040101010101" pitchFamily="2" charset="-122"/>
                <a:ea typeface="田氏保钓体简" panose="02010800040101010101" pitchFamily="2" charset="-122"/>
              </a:rPr>
              <a:t>的，转换成 求连续实数域上的解，最后用</a:t>
            </a:r>
            <a:r>
              <a:rPr lang="en-US" altLang="zh-CN" sz="2000" dirty="0">
                <a:latin typeface="田氏保钓体简" panose="02010800040101010101" pitchFamily="2" charset="-122"/>
                <a:ea typeface="田氏保钓体简" panose="02010800040101010101" pitchFamily="2" charset="-122"/>
              </a:rPr>
              <a:t>K-Means</a:t>
            </a:r>
            <a:r>
              <a:rPr lang="zh-CN" altLang="en-US" sz="2000" dirty="0">
                <a:latin typeface="田氏保钓体简" panose="02010800040101010101" pitchFamily="2" charset="-122"/>
                <a:ea typeface="田氏保钓体简" panose="02010800040101010101" pitchFamily="2" charset="-122"/>
              </a:rPr>
              <a:t>算法离散化。</a:t>
            </a:r>
          </a:p>
        </p:txBody>
      </p:sp>
    </p:spTree>
    <p:extLst>
      <p:ext uri="{BB962C8B-B14F-4D97-AF65-F5344CB8AC3E}">
        <p14:creationId xmlns:p14="http://schemas.microsoft.com/office/powerpoint/2010/main" val="26672492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043608" y="1412776"/>
            <a:ext cx="7436172" cy="1981200"/>
          </a:xfrm>
        </p:spPr>
        <p:txBody>
          <a:bodyPr/>
          <a:lstStyle/>
          <a:p>
            <a:pPr algn="ctr" eaLnBrk="1" hangingPunct="1"/>
            <a:r>
              <a:rPr lang="en-US" altLang="zh-CN" sz="4800" kern="1200" dirty="0">
                <a:solidFill>
                  <a:srgbClr val="000000"/>
                </a:solidFill>
                <a:latin typeface="田氏保钓体简" panose="02010800040101010101" pitchFamily="2" charset="-122"/>
                <a:ea typeface="田氏保钓体简" panose="02010800040101010101" pitchFamily="2" charset="-122"/>
              </a:rPr>
              <a:t>Python Time</a:t>
            </a:r>
            <a:endParaRPr lang="en-US" altLang="zh-CN" sz="2800" dirty="0">
              <a:solidFill>
                <a:srgbClr val="000000"/>
              </a:solidFill>
              <a:latin typeface="Monotype Corsiva" pitchFamily="66" charset="0"/>
              <a:ea typeface="方正启体简体" pitchFamily="65" charset="-122"/>
            </a:endParaRPr>
          </a:p>
        </p:txBody>
      </p:sp>
    </p:spTree>
    <p:extLst>
      <p:ext uri="{BB962C8B-B14F-4D97-AF65-F5344CB8AC3E}">
        <p14:creationId xmlns:p14="http://schemas.microsoft.com/office/powerpoint/2010/main" val="1028300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层次聚类方法</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11</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Picture 2" descr="http://bluewhale.cc/wp-content/uploads/2016/04/hierarchicalclus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2852936"/>
            <a:ext cx="5810250" cy="219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2622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层次聚类方法</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12</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object 7"/>
          <p:cNvSpPr txBox="1"/>
          <p:nvPr/>
        </p:nvSpPr>
        <p:spPr>
          <a:xfrm>
            <a:off x="467544" y="2242275"/>
            <a:ext cx="7917180" cy="3962880"/>
          </a:xfrm>
          <a:prstGeom prst="rect">
            <a:avLst/>
          </a:prstGeom>
        </p:spPr>
        <p:txBody>
          <a:bodyPr vert="horz" wrap="square" lIns="0" tIns="10160" rIns="0" bIns="0" rtlCol="0">
            <a:spAutoFit/>
          </a:bodyPr>
          <a:lstStyle/>
          <a:p>
            <a:pPr marL="481965" marR="158115" indent="-469265">
              <a:lnSpc>
                <a:spcPct val="100800"/>
              </a:lnSpc>
              <a:spcBef>
                <a:spcPts val="80"/>
              </a:spcBef>
              <a:buFont typeface="Arial" panose="020B0604020202020204" pitchFamily="34" charset="0"/>
              <a:buChar char="•"/>
              <a:tabLst>
                <a:tab pos="481965" algn="l"/>
                <a:tab pos="482600" algn="l"/>
              </a:tabLst>
            </a:pPr>
            <a:r>
              <a:rPr sz="2600" dirty="0">
                <a:latin typeface="田氏保钓体简" panose="02010800040101010101" pitchFamily="2" charset="-122"/>
                <a:ea typeface="田氏保钓体简" panose="02010800040101010101" pitchFamily="2" charset="-122"/>
                <a:cs typeface="SimSun"/>
              </a:rPr>
              <a:t>层次聚类方法对给定的</a:t>
            </a:r>
            <a:r>
              <a:rPr sz="2600" spc="-15" dirty="0">
                <a:latin typeface="田氏保钓体简" panose="02010800040101010101" pitchFamily="2" charset="-122"/>
                <a:ea typeface="田氏保钓体简" panose="02010800040101010101" pitchFamily="2" charset="-122"/>
                <a:cs typeface="SimSun"/>
              </a:rPr>
              <a:t>数</a:t>
            </a:r>
            <a:r>
              <a:rPr sz="2600" dirty="0">
                <a:latin typeface="田氏保钓体简" panose="02010800040101010101" pitchFamily="2" charset="-122"/>
                <a:ea typeface="田氏保钓体简" panose="02010800040101010101" pitchFamily="2" charset="-122"/>
                <a:cs typeface="SimSun"/>
              </a:rPr>
              <a:t>据集</a:t>
            </a:r>
            <a:r>
              <a:rPr sz="2600" spc="-15" dirty="0">
                <a:latin typeface="田氏保钓体简" panose="02010800040101010101" pitchFamily="2" charset="-122"/>
                <a:ea typeface="田氏保钓体简" panose="02010800040101010101" pitchFamily="2" charset="-122"/>
                <a:cs typeface="SimSun"/>
              </a:rPr>
              <a:t>进</a:t>
            </a:r>
            <a:r>
              <a:rPr sz="2600" dirty="0">
                <a:latin typeface="田氏保钓体简" panose="02010800040101010101" pitchFamily="2" charset="-122"/>
                <a:ea typeface="田氏保钓体简" panose="02010800040101010101" pitchFamily="2" charset="-122"/>
                <a:cs typeface="SimSun"/>
              </a:rPr>
              <a:t>行层</a:t>
            </a:r>
            <a:r>
              <a:rPr sz="2600" spc="-15" dirty="0">
                <a:latin typeface="田氏保钓体简" panose="02010800040101010101" pitchFamily="2" charset="-122"/>
                <a:ea typeface="田氏保钓体简" panose="02010800040101010101" pitchFamily="2" charset="-122"/>
                <a:cs typeface="SimSun"/>
              </a:rPr>
              <a:t>次</a:t>
            </a:r>
            <a:r>
              <a:rPr sz="2600" dirty="0">
                <a:latin typeface="田氏保钓体简" panose="02010800040101010101" pitchFamily="2" charset="-122"/>
                <a:ea typeface="田氏保钓体简" panose="02010800040101010101" pitchFamily="2" charset="-122"/>
                <a:cs typeface="SimSun"/>
              </a:rPr>
              <a:t>的分</a:t>
            </a:r>
            <a:r>
              <a:rPr sz="2600" spc="-15" dirty="0">
                <a:latin typeface="田氏保钓体简" panose="02010800040101010101" pitchFamily="2" charset="-122"/>
                <a:ea typeface="田氏保钓体简" panose="02010800040101010101" pitchFamily="2" charset="-122"/>
                <a:cs typeface="SimSun"/>
              </a:rPr>
              <a:t>解</a:t>
            </a:r>
            <a:r>
              <a:rPr sz="2600" dirty="0">
                <a:latin typeface="田氏保钓体简" panose="02010800040101010101" pitchFamily="2" charset="-122"/>
                <a:ea typeface="田氏保钓体简" panose="02010800040101010101" pitchFamily="2" charset="-122"/>
                <a:cs typeface="SimSun"/>
              </a:rPr>
              <a:t>，直 到某种条件满足为止。</a:t>
            </a:r>
            <a:r>
              <a:rPr sz="2600" spc="-15" dirty="0">
                <a:latin typeface="田氏保钓体简" panose="02010800040101010101" pitchFamily="2" charset="-122"/>
                <a:ea typeface="田氏保钓体简" panose="02010800040101010101" pitchFamily="2" charset="-122"/>
                <a:cs typeface="SimSun"/>
              </a:rPr>
              <a:t>具</a:t>
            </a:r>
            <a:r>
              <a:rPr sz="2600" dirty="0">
                <a:latin typeface="田氏保钓体简" panose="02010800040101010101" pitchFamily="2" charset="-122"/>
                <a:ea typeface="田氏保钓体简" panose="02010800040101010101" pitchFamily="2" charset="-122"/>
                <a:cs typeface="SimSun"/>
              </a:rPr>
              <a:t>体又</a:t>
            </a:r>
            <a:r>
              <a:rPr sz="2600" spc="-15" dirty="0">
                <a:latin typeface="田氏保钓体简" panose="02010800040101010101" pitchFamily="2" charset="-122"/>
                <a:ea typeface="田氏保钓体简" panose="02010800040101010101" pitchFamily="2" charset="-122"/>
                <a:cs typeface="SimSun"/>
              </a:rPr>
              <a:t>可</a:t>
            </a:r>
            <a:r>
              <a:rPr sz="2600" dirty="0">
                <a:latin typeface="田氏保钓体简" panose="02010800040101010101" pitchFamily="2" charset="-122"/>
                <a:ea typeface="田氏保钓体简" panose="02010800040101010101" pitchFamily="2" charset="-122"/>
                <a:cs typeface="SimSun"/>
              </a:rPr>
              <a:t>分为：</a:t>
            </a:r>
          </a:p>
          <a:p>
            <a:pPr marL="481965" indent="-469265">
              <a:lnSpc>
                <a:spcPct val="100000"/>
              </a:lnSpc>
              <a:spcBef>
                <a:spcPts val="625"/>
              </a:spcBef>
              <a:buFont typeface="Arial" panose="020B0604020202020204" pitchFamily="34" charset="0"/>
              <a:buChar char="•"/>
              <a:tabLst>
                <a:tab pos="481965" algn="l"/>
                <a:tab pos="482600" algn="l"/>
              </a:tabLst>
            </a:pPr>
            <a:r>
              <a:rPr sz="2600" dirty="0">
                <a:latin typeface="田氏保钓体简" panose="02010800040101010101" pitchFamily="2" charset="-122"/>
                <a:ea typeface="田氏保钓体简" panose="02010800040101010101" pitchFamily="2" charset="-122"/>
                <a:cs typeface="SimSun"/>
              </a:rPr>
              <a:t>凝聚的层次聚类：</a:t>
            </a:r>
            <a:r>
              <a:rPr sz="2600" dirty="0">
                <a:latin typeface="田氏保钓体简" panose="02010800040101010101" pitchFamily="2" charset="-122"/>
                <a:ea typeface="田氏保钓体简" panose="02010800040101010101" pitchFamily="2" charset="-122"/>
                <a:cs typeface="Times New Roman"/>
              </a:rPr>
              <a:t>AGNES</a:t>
            </a:r>
            <a:r>
              <a:rPr sz="2600" dirty="0">
                <a:latin typeface="田氏保钓体简" panose="02010800040101010101" pitchFamily="2" charset="-122"/>
                <a:ea typeface="田氏保钓体简" panose="02010800040101010101" pitchFamily="2" charset="-122"/>
                <a:cs typeface="SimSun"/>
              </a:rPr>
              <a:t>算法</a:t>
            </a:r>
          </a:p>
          <a:p>
            <a:pPr marL="920750" marR="291465" lvl="1" indent="-437515" algn="just">
              <a:lnSpc>
                <a:spcPct val="100499"/>
              </a:lnSpc>
              <a:spcBef>
                <a:spcPts val="520"/>
              </a:spcBef>
              <a:buFont typeface="Wingdings" panose="05000000000000000000" pitchFamily="2" charset="2"/>
              <a:buChar char="ü"/>
              <a:tabLst>
                <a:tab pos="921385" algn="l"/>
              </a:tabLst>
            </a:pPr>
            <a:r>
              <a:rPr sz="2200" spc="-5" dirty="0">
                <a:latin typeface="田氏保钓体简" panose="02010800040101010101" pitchFamily="2" charset="-122"/>
                <a:ea typeface="田氏保钓体简" panose="02010800040101010101" pitchFamily="2" charset="-122"/>
                <a:cs typeface="SimSun"/>
              </a:rPr>
              <a:t>一种自底向上的策略，首先将每个</a:t>
            </a:r>
            <a:r>
              <a:rPr sz="2200" dirty="0">
                <a:latin typeface="田氏保钓体简" panose="02010800040101010101" pitchFamily="2" charset="-122"/>
                <a:ea typeface="田氏保钓体简" panose="02010800040101010101" pitchFamily="2" charset="-122"/>
                <a:cs typeface="SimSun"/>
              </a:rPr>
              <a:t>对</a:t>
            </a:r>
            <a:r>
              <a:rPr sz="2200" spc="-5" dirty="0">
                <a:latin typeface="田氏保钓体简" panose="02010800040101010101" pitchFamily="2" charset="-122"/>
                <a:ea typeface="田氏保钓体简" panose="02010800040101010101" pitchFamily="2" charset="-122"/>
                <a:cs typeface="SimSun"/>
              </a:rPr>
              <a:t>象作</a:t>
            </a:r>
            <a:r>
              <a:rPr sz="2200" dirty="0">
                <a:latin typeface="田氏保钓体简" panose="02010800040101010101" pitchFamily="2" charset="-122"/>
                <a:ea typeface="田氏保钓体简" panose="02010800040101010101" pitchFamily="2" charset="-122"/>
                <a:cs typeface="SimSun"/>
              </a:rPr>
              <a:t>为</a:t>
            </a:r>
            <a:r>
              <a:rPr sz="2200" spc="-5" dirty="0">
                <a:latin typeface="田氏保钓体简" panose="02010800040101010101" pitchFamily="2" charset="-122"/>
                <a:ea typeface="田氏保钓体简" panose="02010800040101010101" pitchFamily="2" charset="-122"/>
                <a:cs typeface="SimSun"/>
              </a:rPr>
              <a:t>一个</a:t>
            </a:r>
            <a:r>
              <a:rPr sz="2200" dirty="0">
                <a:latin typeface="田氏保钓体简" panose="02010800040101010101" pitchFamily="2" charset="-122"/>
                <a:ea typeface="田氏保钓体简" panose="02010800040101010101" pitchFamily="2" charset="-122"/>
                <a:cs typeface="SimSun"/>
              </a:rPr>
              <a:t>簇</a:t>
            </a:r>
            <a:r>
              <a:rPr sz="2200" spc="-5" dirty="0">
                <a:latin typeface="田氏保钓体简" panose="02010800040101010101" pitchFamily="2" charset="-122"/>
                <a:ea typeface="田氏保钓体简" panose="02010800040101010101" pitchFamily="2" charset="-122"/>
                <a:cs typeface="SimSun"/>
              </a:rPr>
              <a:t>，然 后合并这些原子簇为越来越大的簇</a:t>
            </a:r>
            <a:r>
              <a:rPr sz="2200" dirty="0">
                <a:latin typeface="田氏保钓体简" panose="02010800040101010101" pitchFamily="2" charset="-122"/>
                <a:ea typeface="田氏保钓体简" panose="02010800040101010101" pitchFamily="2" charset="-122"/>
                <a:cs typeface="SimSun"/>
              </a:rPr>
              <a:t>，</a:t>
            </a:r>
            <a:r>
              <a:rPr sz="2200" spc="-5" dirty="0">
                <a:latin typeface="田氏保钓体简" panose="02010800040101010101" pitchFamily="2" charset="-122"/>
                <a:ea typeface="田氏保钓体简" panose="02010800040101010101" pitchFamily="2" charset="-122"/>
                <a:cs typeface="SimSun"/>
              </a:rPr>
              <a:t>直到</a:t>
            </a:r>
            <a:r>
              <a:rPr sz="2200" dirty="0">
                <a:latin typeface="田氏保钓体简" panose="02010800040101010101" pitchFamily="2" charset="-122"/>
                <a:ea typeface="田氏保钓体简" panose="02010800040101010101" pitchFamily="2" charset="-122"/>
                <a:cs typeface="SimSun"/>
              </a:rPr>
              <a:t>某</a:t>
            </a:r>
            <a:r>
              <a:rPr sz="2200" spc="-5" dirty="0">
                <a:latin typeface="田氏保钓体简" panose="02010800040101010101" pitchFamily="2" charset="-122"/>
                <a:ea typeface="田氏保钓体简" panose="02010800040101010101" pitchFamily="2" charset="-122"/>
                <a:cs typeface="SimSun"/>
              </a:rPr>
              <a:t>个终</a:t>
            </a:r>
            <a:r>
              <a:rPr sz="2200" dirty="0">
                <a:latin typeface="田氏保钓体简" panose="02010800040101010101" pitchFamily="2" charset="-122"/>
                <a:ea typeface="田氏保钓体简" panose="02010800040101010101" pitchFamily="2" charset="-122"/>
                <a:cs typeface="SimSun"/>
              </a:rPr>
              <a:t>结</a:t>
            </a:r>
            <a:r>
              <a:rPr sz="2200" spc="-5" dirty="0">
                <a:latin typeface="田氏保钓体简" panose="02010800040101010101" pitchFamily="2" charset="-122"/>
                <a:ea typeface="田氏保钓体简" panose="02010800040101010101" pitchFamily="2" charset="-122"/>
                <a:cs typeface="SimSun"/>
              </a:rPr>
              <a:t>条件 </a:t>
            </a:r>
            <a:r>
              <a:rPr sz="2200" spc="-5" dirty="0" err="1">
                <a:latin typeface="田氏保钓体简" panose="02010800040101010101" pitchFamily="2" charset="-122"/>
                <a:ea typeface="田氏保钓体简" panose="02010800040101010101" pitchFamily="2" charset="-122"/>
                <a:cs typeface="SimSun"/>
              </a:rPr>
              <a:t>被满足</a:t>
            </a:r>
            <a:r>
              <a:rPr sz="2200" spc="-5" dirty="0">
                <a:latin typeface="田氏保钓体简" panose="02010800040101010101" pitchFamily="2" charset="-122"/>
                <a:ea typeface="田氏保钓体简" panose="02010800040101010101" pitchFamily="2" charset="-122"/>
                <a:cs typeface="SimSun"/>
              </a:rPr>
              <a:t>。</a:t>
            </a:r>
            <a:endParaRPr sz="2200" dirty="0">
              <a:latin typeface="田氏保钓体简" panose="02010800040101010101" pitchFamily="2" charset="-122"/>
              <a:ea typeface="田氏保钓体简" panose="02010800040101010101" pitchFamily="2" charset="-122"/>
              <a:cs typeface="SimSun"/>
            </a:endParaRPr>
          </a:p>
          <a:p>
            <a:pPr marL="481965" indent="-469265">
              <a:lnSpc>
                <a:spcPct val="100000"/>
              </a:lnSpc>
              <a:spcBef>
                <a:spcPts val="595"/>
              </a:spcBef>
              <a:buFont typeface="Arial" panose="020B0604020202020204" pitchFamily="34" charset="0"/>
              <a:buChar char="•"/>
              <a:tabLst>
                <a:tab pos="481965" algn="l"/>
                <a:tab pos="482600" algn="l"/>
              </a:tabLst>
            </a:pPr>
            <a:r>
              <a:rPr sz="2600" dirty="0" err="1">
                <a:latin typeface="田氏保钓体简" panose="02010800040101010101" pitchFamily="2" charset="-122"/>
                <a:ea typeface="田氏保钓体简" panose="02010800040101010101" pitchFamily="2" charset="-122"/>
                <a:cs typeface="SimSun"/>
              </a:rPr>
              <a:t>分裂的层次聚类</a:t>
            </a:r>
            <a:r>
              <a:rPr sz="2600" spc="-5" dirty="0" err="1">
                <a:latin typeface="田氏保钓体简" panose="02010800040101010101" pitchFamily="2" charset="-122"/>
                <a:ea typeface="田氏保钓体简" panose="02010800040101010101" pitchFamily="2" charset="-122"/>
                <a:cs typeface="SimSun"/>
              </a:rPr>
              <a:t>：</a:t>
            </a:r>
            <a:r>
              <a:rPr sz="2600" spc="-5" dirty="0" err="1">
                <a:latin typeface="田氏保钓体简" panose="02010800040101010101" pitchFamily="2" charset="-122"/>
                <a:ea typeface="田氏保钓体简" panose="02010800040101010101" pitchFamily="2" charset="-122"/>
                <a:cs typeface="Times New Roman"/>
              </a:rPr>
              <a:t>DIANA</a:t>
            </a:r>
            <a:r>
              <a:rPr sz="2600" dirty="0" err="1">
                <a:latin typeface="田氏保钓体简" panose="02010800040101010101" pitchFamily="2" charset="-122"/>
                <a:ea typeface="田氏保钓体简" panose="02010800040101010101" pitchFamily="2" charset="-122"/>
                <a:cs typeface="SimSun"/>
              </a:rPr>
              <a:t>算法</a:t>
            </a:r>
            <a:endParaRPr sz="2600" dirty="0">
              <a:latin typeface="田氏保钓体简" panose="02010800040101010101" pitchFamily="2" charset="-122"/>
              <a:ea typeface="田氏保钓体简" panose="02010800040101010101" pitchFamily="2" charset="-122"/>
              <a:cs typeface="SimSun"/>
            </a:endParaRPr>
          </a:p>
          <a:p>
            <a:pPr marL="920750" marR="5080" lvl="1" indent="-437515">
              <a:lnSpc>
                <a:spcPct val="100400"/>
              </a:lnSpc>
              <a:spcBef>
                <a:spcPts val="525"/>
              </a:spcBef>
              <a:buFont typeface="Wingdings" panose="05000000000000000000" pitchFamily="2" charset="2"/>
              <a:buChar char="ü"/>
              <a:tabLst>
                <a:tab pos="920750" algn="l"/>
                <a:tab pos="921385" algn="l"/>
              </a:tabLst>
            </a:pPr>
            <a:r>
              <a:rPr sz="2200" spc="-5" dirty="0" err="1">
                <a:latin typeface="田氏保钓体简" panose="02010800040101010101" pitchFamily="2" charset="-122"/>
                <a:ea typeface="田氏保钓体简" panose="02010800040101010101" pitchFamily="2" charset="-122"/>
                <a:cs typeface="SimSun"/>
              </a:rPr>
              <a:t>采用</a:t>
            </a:r>
            <a:r>
              <a:rPr sz="2200" spc="-15" dirty="0" err="1">
                <a:latin typeface="田氏保钓体简" panose="02010800040101010101" pitchFamily="2" charset="-122"/>
                <a:ea typeface="田氏保钓体简" panose="02010800040101010101" pitchFamily="2" charset="-122"/>
                <a:cs typeface="SimSun"/>
              </a:rPr>
              <a:t>自</a:t>
            </a:r>
            <a:r>
              <a:rPr sz="2200" spc="-5" dirty="0" err="1">
                <a:latin typeface="田氏保钓体简" panose="02010800040101010101" pitchFamily="2" charset="-122"/>
                <a:ea typeface="田氏保钓体简" panose="02010800040101010101" pitchFamily="2" charset="-122"/>
                <a:cs typeface="SimSun"/>
              </a:rPr>
              <a:t>顶向下的</a:t>
            </a:r>
            <a:r>
              <a:rPr sz="2200" spc="-15" dirty="0" err="1">
                <a:latin typeface="田氏保钓体简" panose="02010800040101010101" pitchFamily="2" charset="-122"/>
                <a:ea typeface="田氏保钓体简" panose="02010800040101010101" pitchFamily="2" charset="-122"/>
                <a:cs typeface="SimSun"/>
              </a:rPr>
              <a:t>策</a:t>
            </a:r>
            <a:r>
              <a:rPr sz="2200" spc="-5" dirty="0" err="1">
                <a:latin typeface="田氏保钓体简" panose="02010800040101010101" pitchFamily="2" charset="-122"/>
                <a:ea typeface="田氏保钓体简" panose="02010800040101010101" pitchFamily="2" charset="-122"/>
                <a:cs typeface="SimSun"/>
              </a:rPr>
              <a:t>略，它首</a:t>
            </a:r>
            <a:r>
              <a:rPr sz="2200" spc="-15" dirty="0" err="1">
                <a:latin typeface="田氏保钓体简" panose="02010800040101010101" pitchFamily="2" charset="-122"/>
                <a:ea typeface="田氏保钓体简" panose="02010800040101010101" pitchFamily="2" charset="-122"/>
                <a:cs typeface="SimSun"/>
              </a:rPr>
              <a:t>先</a:t>
            </a:r>
            <a:r>
              <a:rPr sz="2200" spc="-5" dirty="0" err="1">
                <a:latin typeface="田氏保钓体简" panose="02010800040101010101" pitchFamily="2" charset="-122"/>
                <a:ea typeface="田氏保钓体简" panose="02010800040101010101" pitchFamily="2" charset="-122"/>
                <a:cs typeface="SimSun"/>
              </a:rPr>
              <a:t>将所有对</a:t>
            </a:r>
            <a:r>
              <a:rPr sz="2200" spc="-15" dirty="0" err="1">
                <a:latin typeface="田氏保钓体简" panose="02010800040101010101" pitchFamily="2" charset="-122"/>
                <a:ea typeface="田氏保钓体简" panose="02010800040101010101" pitchFamily="2" charset="-122"/>
                <a:cs typeface="SimSun"/>
              </a:rPr>
              <a:t>象</a:t>
            </a:r>
            <a:r>
              <a:rPr lang="zh-CN" altLang="en-US" sz="2200" spc="-5" dirty="0">
                <a:latin typeface="田氏保钓体简" panose="02010800040101010101" pitchFamily="2" charset="-122"/>
                <a:ea typeface="田氏保钓体简" panose="02010800040101010101" pitchFamily="2" charset="-122"/>
                <a:cs typeface="SimSun"/>
              </a:rPr>
              <a:t>置</a:t>
            </a:r>
            <a:r>
              <a:rPr sz="2200" spc="-5" dirty="0" err="1">
                <a:latin typeface="田氏保钓体简" panose="02010800040101010101" pitchFamily="2" charset="-122"/>
                <a:ea typeface="田氏保钓体简" panose="02010800040101010101" pitchFamily="2" charset="-122"/>
                <a:cs typeface="SimSun"/>
              </a:rPr>
              <a:t>于一个</a:t>
            </a:r>
            <a:r>
              <a:rPr sz="2200" spc="-15" dirty="0" err="1">
                <a:latin typeface="田氏保钓体简" panose="02010800040101010101" pitchFamily="2" charset="-122"/>
                <a:ea typeface="田氏保钓体简" panose="02010800040101010101" pitchFamily="2" charset="-122"/>
                <a:cs typeface="SimSun"/>
              </a:rPr>
              <a:t>簇</a:t>
            </a:r>
            <a:r>
              <a:rPr sz="2200" spc="-5" dirty="0" err="1">
                <a:latin typeface="田氏保钓体简" panose="02010800040101010101" pitchFamily="2" charset="-122"/>
                <a:ea typeface="田氏保钓体简" panose="02010800040101010101" pitchFamily="2" charset="-122"/>
                <a:cs typeface="SimSun"/>
              </a:rPr>
              <a:t>中</a:t>
            </a:r>
            <a:r>
              <a:rPr sz="2200" spc="-5" dirty="0">
                <a:latin typeface="田氏保钓体简" panose="02010800040101010101" pitchFamily="2" charset="-122"/>
                <a:ea typeface="田氏保钓体简" panose="02010800040101010101" pitchFamily="2" charset="-122"/>
                <a:cs typeface="SimSun"/>
              </a:rPr>
              <a:t>，  然后逐渐细分为越来越小的簇，直到达到了某个终结条 件。</a:t>
            </a:r>
            <a:endParaRPr sz="2200" dirty="0">
              <a:latin typeface="田氏保钓体简" panose="02010800040101010101" pitchFamily="2" charset="-122"/>
              <a:ea typeface="田氏保钓体简" panose="02010800040101010101" pitchFamily="2" charset="-122"/>
              <a:cs typeface="SimSun"/>
            </a:endParaRPr>
          </a:p>
        </p:txBody>
      </p:sp>
    </p:spTree>
    <p:extLst>
      <p:ext uri="{BB962C8B-B14F-4D97-AF65-F5344CB8AC3E}">
        <p14:creationId xmlns:p14="http://schemas.microsoft.com/office/powerpoint/2010/main" val="607807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a:solidFill>
                  <a:srgbClr val="000000"/>
                </a:solidFill>
                <a:latin typeface="田氏保钓体简" panose="02010800040101010101" pitchFamily="2" charset="-122"/>
                <a:ea typeface="田氏保钓体简" panose="02010800040101010101" pitchFamily="2" charset="-122"/>
                <a:cs typeface="+mn-cs"/>
              </a:rPr>
              <a:t>AGNES</a:t>
            </a:r>
            <a:r>
              <a:rPr lang="zh-CN" altLang="en-US" sz="3600" kern="1200" dirty="0">
                <a:solidFill>
                  <a:srgbClr val="000000"/>
                </a:solidFill>
                <a:latin typeface="Tahoma" pitchFamily="34" charset="0"/>
                <a:ea typeface="方正启体简体" pitchFamily="65" charset="-122"/>
                <a:cs typeface="+mn-cs"/>
              </a:rPr>
              <a:t>和</a:t>
            </a:r>
            <a:r>
              <a:rPr lang="en-US" altLang="zh-CN" sz="3600" kern="1200" dirty="0">
                <a:solidFill>
                  <a:srgbClr val="000000"/>
                </a:solidFill>
                <a:latin typeface="田氏保钓体简" panose="02010800040101010101" pitchFamily="2" charset="-122"/>
                <a:ea typeface="田氏保钓体简" panose="02010800040101010101" pitchFamily="2" charset="-122"/>
                <a:cs typeface="+mn-cs"/>
              </a:rPr>
              <a:t>DIANA</a:t>
            </a:r>
            <a:r>
              <a:rPr lang="zh-CN" altLang="en-US" sz="3600" kern="1200" dirty="0">
                <a:solidFill>
                  <a:srgbClr val="000000"/>
                </a:solidFill>
                <a:latin typeface="Tahoma" pitchFamily="34" charset="0"/>
                <a:ea typeface="方正启体简体" pitchFamily="65" charset="-122"/>
                <a:cs typeface="+mn-cs"/>
              </a:rPr>
              <a:t>算法</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13</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object 7"/>
          <p:cNvSpPr txBox="1"/>
          <p:nvPr/>
        </p:nvSpPr>
        <p:spPr>
          <a:xfrm>
            <a:off x="539552" y="2237560"/>
            <a:ext cx="7632848" cy="3783728"/>
          </a:xfrm>
          <a:prstGeom prst="rect">
            <a:avLst/>
          </a:prstGeom>
        </p:spPr>
        <p:txBody>
          <a:bodyPr vert="horz" wrap="square" lIns="0" tIns="13335" rIns="0" bIns="0" rtlCol="0">
            <a:spAutoFit/>
          </a:bodyPr>
          <a:lstStyle/>
          <a:p>
            <a:pPr marL="481965" marR="5080" indent="-469265" algn="just">
              <a:lnSpc>
                <a:spcPct val="100000"/>
              </a:lnSpc>
              <a:spcBef>
                <a:spcPts val="105"/>
              </a:spcBef>
              <a:buFont typeface="Wingdings" panose="05000000000000000000" pitchFamily="2" charset="2"/>
              <a:buChar char="l"/>
              <a:tabLst>
                <a:tab pos="482600" algn="l"/>
              </a:tabLst>
            </a:pPr>
            <a:r>
              <a:rPr sz="2400" dirty="0">
                <a:latin typeface="田氏保钓体简" panose="02010800040101010101" pitchFamily="2" charset="-122"/>
                <a:ea typeface="田氏保钓体简" panose="02010800040101010101" pitchFamily="2" charset="-122"/>
                <a:cs typeface="Times New Roman"/>
              </a:rPr>
              <a:t>AGNES</a:t>
            </a:r>
            <a:r>
              <a:rPr sz="2400" spc="-20" dirty="0">
                <a:latin typeface="田氏保钓体简" panose="02010800040101010101" pitchFamily="2" charset="-122"/>
                <a:ea typeface="田氏保钓体简" panose="02010800040101010101" pitchFamily="2" charset="-122"/>
                <a:cs typeface="Times New Roman"/>
              </a:rPr>
              <a:t> </a:t>
            </a:r>
            <a:r>
              <a:rPr sz="2400" spc="-5" dirty="0">
                <a:latin typeface="田氏保钓体简" panose="02010800040101010101" pitchFamily="2" charset="-122"/>
                <a:ea typeface="田氏保钓体简" panose="02010800040101010101" pitchFamily="2" charset="-122"/>
                <a:cs typeface="Times New Roman"/>
              </a:rPr>
              <a:t>(AGglomerative</a:t>
            </a:r>
            <a:r>
              <a:rPr sz="2400" spc="-15" dirty="0">
                <a:latin typeface="田氏保钓体简" panose="02010800040101010101" pitchFamily="2" charset="-122"/>
                <a:ea typeface="田氏保钓体简" panose="02010800040101010101" pitchFamily="2" charset="-122"/>
                <a:cs typeface="Times New Roman"/>
              </a:rPr>
              <a:t> </a:t>
            </a:r>
            <a:r>
              <a:rPr sz="2400" dirty="0">
                <a:latin typeface="田氏保钓体简" panose="02010800040101010101" pitchFamily="2" charset="-122"/>
                <a:ea typeface="田氏保钓体简" panose="02010800040101010101" pitchFamily="2" charset="-122"/>
                <a:cs typeface="Times New Roman"/>
              </a:rPr>
              <a:t>NESting)</a:t>
            </a:r>
            <a:r>
              <a:rPr sz="2400" spc="0" dirty="0" err="1">
                <a:latin typeface="田氏保钓体简" panose="02010800040101010101" pitchFamily="2" charset="-122"/>
                <a:ea typeface="田氏保钓体简" panose="02010800040101010101" pitchFamily="2" charset="-122"/>
                <a:cs typeface="SimSun"/>
              </a:rPr>
              <a:t>算法最</a:t>
            </a:r>
            <a:r>
              <a:rPr sz="2400" spc="-20" dirty="0" err="1">
                <a:latin typeface="田氏保钓体简" panose="02010800040101010101" pitchFamily="2" charset="-122"/>
                <a:ea typeface="田氏保钓体简" panose="02010800040101010101" pitchFamily="2" charset="-122"/>
                <a:cs typeface="SimSun"/>
              </a:rPr>
              <a:t>初</a:t>
            </a:r>
            <a:r>
              <a:rPr sz="2400" spc="0" dirty="0" err="1">
                <a:latin typeface="田氏保钓体简" panose="02010800040101010101" pitchFamily="2" charset="-122"/>
                <a:ea typeface="田氏保钓体简" panose="02010800040101010101" pitchFamily="2" charset="-122"/>
                <a:cs typeface="SimSun"/>
              </a:rPr>
              <a:t>将每</a:t>
            </a:r>
            <a:r>
              <a:rPr sz="2400" spc="-15" dirty="0" err="1">
                <a:latin typeface="田氏保钓体简" panose="02010800040101010101" pitchFamily="2" charset="-122"/>
                <a:ea typeface="田氏保钓体简" panose="02010800040101010101" pitchFamily="2" charset="-122"/>
                <a:cs typeface="SimSun"/>
              </a:rPr>
              <a:t>个</a:t>
            </a:r>
            <a:r>
              <a:rPr sz="2400" spc="0" dirty="0" err="1">
                <a:latin typeface="田氏保钓体简" panose="02010800040101010101" pitchFamily="2" charset="-122"/>
                <a:ea typeface="田氏保钓体简" panose="02010800040101010101" pitchFamily="2" charset="-122"/>
                <a:cs typeface="SimSun"/>
              </a:rPr>
              <a:t>对</a:t>
            </a:r>
            <a:r>
              <a:rPr sz="2400" spc="0" dirty="0">
                <a:latin typeface="田氏保钓体简" panose="02010800040101010101" pitchFamily="2" charset="-122"/>
                <a:ea typeface="田氏保钓体简" panose="02010800040101010101" pitchFamily="2" charset="-122"/>
                <a:cs typeface="SimSun"/>
              </a:rPr>
              <a:t> </a:t>
            </a:r>
            <a:r>
              <a:rPr sz="2400" dirty="0">
                <a:latin typeface="田氏保钓体简" panose="02010800040101010101" pitchFamily="2" charset="-122"/>
                <a:ea typeface="田氏保钓体简" panose="02010800040101010101" pitchFamily="2" charset="-122"/>
                <a:cs typeface="SimSun"/>
              </a:rPr>
              <a:t>象作为一个簇，然后这</a:t>
            </a:r>
            <a:r>
              <a:rPr sz="2400" spc="-15" dirty="0">
                <a:latin typeface="田氏保钓体简" panose="02010800040101010101" pitchFamily="2" charset="-122"/>
                <a:ea typeface="田氏保钓体简" panose="02010800040101010101" pitchFamily="2" charset="-122"/>
                <a:cs typeface="SimSun"/>
              </a:rPr>
              <a:t>些</a:t>
            </a:r>
            <a:r>
              <a:rPr sz="2400" dirty="0">
                <a:latin typeface="田氏保钓体简" panose="02010800040101010101" pitchFamily="2" charset="-122"/>
                <a:ea typeface="田氏保钓体简" panose="02010800040101010101" pitchFamily="2" charset="-122"/>
                <a:cs typeface="SimSun"/>
              </a:rPr>
              <a:t>簇根</a:t>
            </a:r>
            <a:r>
              <a:rPr sz="2400" spc="-15" dirty="0">
                <a:latin typeface="田氏保钓体简" panose="02010800040101010101" pitchFamily="2" charset="-122"/>
                <a:ea typeface="田氏保钓体简" panose="02010800040101010101" pitchFamily="2" charset="-122"/>
                <a:cs typeface="SimSun"/>
              </a:rPr>
              <a:t>据</a:t>
            </a:r>
            <a:r>
              <a:rPr sz="2400" dirty="0">
                <a:latin typeface="田氏保钓体简" panose="02010800040101010101" pitchFamily="2" charset="-122"/>
                <a:ea typeface="田氏保钓体简" panose="02010800040101010101" pitchFamily="2" charset="-122"/>
                <a:cs typeface="SimSun"/>
              </a:rPr>
              <a:t>某些</a:t>
            </a:r>
            <a:r>
              <a:rPr sz="2400" spc="-15" dirty="0">
                <a:latin typeface="田氏保钓体简" panose="02010800040101010101" pitchFamily="2" charset="-122"/>
                <a:ea typeface="田氏保钓体简" panose="02010800040101010101" pitchFamily="2" charset="-122"/>
                <a:cs typeface="SimSun"/>
              </a:rPr>
              <a:t>准</a:t>
            </a:r>
            <a:r>
              <a:rPr sz="2400" dirty="0">
                <a:latin typeface="田氏保钓体简" panose="02010800040101010101" pitchFamily="2" charset="-122"/>
                <a:ea typeface="田氏保钓体简" panose="02010800040101010101" pitchFamily="2" charset="-122"/>
                <a:cs typeface="SimSun"/>
              </a:rPr>
              <a:t>则被</a:t>
            </a:r>
            <a:r>
              <a:rPr sz="2400" spc="-15" dirty="0">
                <a:latin typeface="田氏保钓体简" panose="02010800040101010101" pitchFamily="2" charset="-122"/>
                <a:ea typeface="田氏保钓体简" panose="02010800040101010101" pitchFamily="2" charset="-122"/>
                <a:cs typeface="SimSun"/>
              </a:rPr>
              <a:t>一</a:t>
            </a:r>
            <a:r>
              <a:rPr sz="2400" dirty="0">
                <a:latin typeface="田氏保钓体简" panose="02010800040101010101" pitchFamily="2" charset="-122"/>
                <a:ea typeface="田氏保钓体简" panose="02010800040101010101" pitchFamily="2" charset="-122"/>
                <a:cs typeface="SimSun"/>
              </a:rPr>
              <a:t>步步地合并。两个簇间的距</a:t>
            </a:r>
            <a:r>
              <a:rPr sz="2400" spc="-15" dirty="0">
                <a:latin typeface="田氏保钓体简" panose="02010800040101010101" pitchFamily="2" charset="-122"/>
                <a:ea typeface="田氏保钓体简" panose="02010800040101010101" pitchFamily="2" charset="-122"/>
                <a:cs typeface="SimSun"/>
              </a:rPr>
              <a:t>离</a:t>
            </a:r>
            <a:r>
              <a:rPr sz="2400" dirty="0">
                <a:latin typeface="田氏保钓体简" panose="02010800040101010101" pitchFamily="2" charset="-122"/>
                <a:ea typeface="田氏保钓体简" panose="02010800040101010101" pitchFamily="2" charset="-122"/>
                <a:cs typeface="SimSun"/>
              </a:rPr>
              <a:t>由这</a:t>
            </a:r>
            <a:r>
              <a:rPr sz="2400" spc="-15" dirty="0">
                <a:latin typeface="田氏保钓体简" panose="02010800040101010101" pitchFamily="2" charset="-122"/>
                <a:ea typeface="田氏保钓体简" panose="02010800040101010101" pitchFamily="2" charset="-122"/>
                <a:cs typeface="SimSun"/>
              </a:rPr>
              <a:t>两</a:t>
            </a:r>
            <a:r>
              <a:rPr sz="2400" dirty="0">
                <a:latin typeface="田氏保钓体简" panose="02010800040101010101" pitchFamily="2" charset="-122"/>
                <a:ea typeface="田氏保钓体简" panose="02010800040101010101" pitchFamily="2" charset="-122"/>
                <a:cs typeface="SimSun"/>
              </a:rPr>
              <a:t>个不</a:t>
            </a:r>
            <a:r>
              <a:rPr sz="2400" spc="-15" dirty="0">
                <a:latin typeface="田氏保钓体简" panose="02010800040101010101" pitchFamily="2" charset="-122"/>
                <a:ea typeface="田氏保钓体简" panose="02010800040101010101" pitchFamily="2" charset="-122"/>
                <a:cs typeface="SimSun"/>
              </a:rPr>
              <a:t>同</a:t>
            </a:r>
            <a:r>
              <a:rPr sz="2400" dirty="0">
                <a:latin typeface="田氏保钓体简" panose="02010800040101010101" pitchFamily="2" charset="-122"/>
                <a:ea typeface="田氏保钓体简" panose="02010800040101010101" pitchFamily="2" charset="-122"/>
                <a:cs typeface="SimSun"/>
              </a:rPr>
              <a:t>簇中</a:t>
            </a:r>
            <a:r>
              <a:rPr sz="2400" spc="-15" dirty="0">
                <a:latin typeface="田氏保钓体简" panose="02010800040101010101" pitchFamily="2" charset="-122"/>
                <a:ea typeface="田氏保钓体简" panose="02010800040101010101" pitchFamily="2" charset="-122"/>
                <a:cs typeface="SimSun"/>
              </a:rPr>
              <a:t>距</a:t>
            </a:r>
            <a:r>
              <a:rPr sz="2400" dirty="0">
                <a:latin typeface="田氏保钓体简" panose="02010800040101010101" pitchFamily="2" charset="-122"/>
                <a:ea typeface="田氏保钓体简" panose="02010800040101010101" pitchFamily="2" charset="-122"/>
                <a:cs typeface="SimSun"/>
              </a:rPr>
              <a:t>离最近的数据点对的相似度</a:t>
            </a:r>
            <a:r>
              <a:rPr sz="2400" spc="-15" dirty="0">
                <a:latin typeface="田氏保钓体简" panose="02010800040101010101" pitchFamily="2" charset="-122"/>
                <a:ea typeface="田氏保钓体简" panose="02010800040101010101" pitchFamily="2" charset="-122"/>
                <a:cs typeface="SimSun"/>
              </a:rPr>
              <a:t>来</a:t>
            </a:r>
            <a:r>
              <a:rPr sz="2400" dirty="0">
                <a:latin typeface="田氏保钓体简" panose="02010800040101010101" pitchFamily="2" charset="-122"/>
                <a:ea typeface="田氏保钓体简" panose="02010800040101010101" pitchFamily="2" charset="-122"/>
                <a:cs typeface="SimSun"/>
              </a:rPr>
              <a:t>确定</a:t>
            </a:r>
            <a:r>
              <a:rPr sz="2400" spc="-15" dirty="0">
                <a:latin typeface="田氏保钓体简" panose="02010800040101010101" pitchFamily="2" charset="-122"/>
                <a:ea typeface="田氏保钓体简" panose="02010800040101010101" pitchFamily="2" charset="-122"/>
                <a:cs typeface="SimSun"/>
              </a:rPr>
              <a:t>；</a:t>
            </a:r>
            <a:r>
              <a:rPr sz="2400" dirty="0">
                <a:latin typeface="田氏保钓体简" panose="02010800040101010101" pitchFamily="2" charset="-122"/>
                <a:ea typeface="田氏保钓体简" panose="02010800040101010101" pitchFamily="2" charset="-122"/>
                <a:cs typeface="SimSun"/>
              </a:rPr>
              <a:t>聚类</a:t>
            </a:r>
            <a:r>
              <a:rPr sz="2400" spc="-15" dirty="0">
                <a:latin typeface="田氏保钓体简" panose="02010800040101010101" pitchFamily="2" charset="-122"/>
                <a:ea typeface="田氏保钓体简" panose="02010800040101010101" pitchFamily="2" charset="-122"/>
                <a:cs typeface="SimSun"/>
              </a:rPr>
              <a:t>的</a:t>
            </a:r>
            <a:r>
              <a:rPr sz="2400" dirty="0">
                <a:latin typeface="田氏保钓体简" panose="02010800040101010101" pitchFamily="2" charset="-122"/>
                <a:ea typeface="田氏保钓体简" panose="02010800040101010101" pitchFamily="2" charset="-122"/>
                <a:cs typeface="SimSun"/>
              </a:rPr>
              <a:t>合并</a:t>
            </a:r>
            <a:r>
              <a:rPr sz="2400" spc="-15" dirty="0">
                <a:latin typeface="田氏保钓体简" panose="02010800040101010101" pitchFamily="2" charset="-122"/>
                <a:ea typeface="田氏保钓体简" panose="02010800040101010101" pitchFamily="2" charset="-122"/>
                <a:cs typeface="SimSun"/>
              </a:rPr>
              <a:t>过</a:t>
            </a:r>
            <a:r>
              <a:rPr sz="2400" dirty="0">
                <a:latin typeface="田氏保钓体简" panose="02010800040101010101" pitchFamily="2" charset="-122"/>
                <a:ea typeface="田氏保钓体简" panose="02010800040101010101" pitchFamily="2" charset="-122"/>
                <a:cs typeface="SimSun"/>
              </a:rPr>
              <a:t>程反复进行直到所有的对象</a:t>
            </a:r>
            <a:r>
              <a:rPr sz="2400" spc="-15" dirty="0">
                <a:latin typeface="田氏保钓体简" panose="02010800040101010101" pitchFamily="2" charset="-122"/>
                <a:ea typeface="田氏保钓体简" panose="02010800040101010101" pitchFamily="2" charset="-122"/>
                <a:cs typeface="SimSun"/>
              </a:rPr>
              <a:t>最</a:t>
            </a:r>
            <a:r>
              <a:rPr sz="2400" dirty="0">
                <a:latin typeface="田氏保钓体简" panose="02010800040101010101" pitchFamily="2" charset="-122"/>
                <a:ea typeface="田氏保钓体简" panose="02010800040101010101" pitchFamily="2" charset="-122"/>
                <a:cs typeface="SimSun"/>
              </a:rPr>
              <a:t>终满</a:t>
            </a:r>
            <a:r>
              <a:rPr sz="2400" spc="-15" dirty="0">
                <a:latin typeface="田氏保钓体简" panose="02010800040101010101" pitchFamily="2" charset="-122"/>
                <a:ea typeface="田氏保钓体简" panose="02010800040101010101" pitchFamily="2" charset="-122"/>
                <a:cs typeface="SimSun"/>
              </a:rPr>
              <a:t>足</a:t>
            </a:r>
            <a:r>
              <a:rPr sz="2400" dirty="0">
                <a:latin typeface="田氏保钓体简" panose="02010800040101010101" pitchFamily="2" charset="-122"/>
                <a:ea typeface="田氏保钓体简" panose="02010800040101010101" pitchFamily="2" charset="-122"/>
                <a:cs typeface="SimSun"/>
              </a:rPr>
              <a:t>簇数</a:t>
            </a:r>
            <a:r>
              <a:rPr sz="2400" spc="-15" dirty="0">
                <a:latin typeface="田氏保钓体简" panose="02010800040101010101" pitchFamily="2" charset="-122"/>
                <a:ea typeface="田氏保钓体简" panose="02010800040101010101" pitchFamily="2" charset="-122"/>
                <a:cs typeface="SimSun"/>
              </a:rPr>
              <a:t>目</a:t>
            </a:r>
            <a:r>
              <a:rPr sz="2400" dirty="0">
                <a:latin typeface="田氏保钓体简" panose="02010800040101010101" pitchFamily="2" charset="-122"/>
                <a:ea typeface="田氏保钓体简" panose="02010800040101010101" pitchFamily="2" charset="-122"/>
                <a:cs typeface="SimSun"/>
              </a:rPr>
              <a:t>。</a:t>
            </a:r>
          </a:p>
          <a:p>
            <a:pPr marL="481965" marR="58419" indent="-469265">
              <a:lnSpc>
                <a:spcPct val="100000"/>
              </a:lnSpc>
              <a:spcBef>
                <a:spcPts val="625"/>
              </a:spcBef>
              <a:buFont typeface="Wingdings" panose="05000000000000000000" pitchFamily="2" charset="2"/>
              <a:buChar char="l"/>
              <a:tabLst>
                <a:tab pos="481965" algn="l"/>
                <a:tab pos="482600" algn="l"/>
              </a:tabLst>
            </a:pPr>
            <a:r>
              <a:rPr sz="2400" dirty="0">
                <a:latin typeface="田氏保钓体简" panose="02010800040101010101" pitchFamily="2" charset="-122"/>
                <a:ea typeface="田氏保钓体简" panose="02010800040101010101" pitchFamily="2" charset="-122"/>
                <a:cs typeface="Times New Roman"/>
              </a:rPr>
              <a:t>DIANA</a:t>
            </a:r>
            <a:r>
              <a:rPr sz="2400" spc="-30" dirty="0">
                <a:latin typeface="田氏保钓体简" panose="02010800040101010101" pitchFamily="2" charset="-122"/>
                <a:ea typeface="田氏保钓体简" panose="02010800040101010101" pitchFamily="2" charset="-122"/>
                <a:cs typeface="Times New Roman"/>
              </a:rPr>
              <a:t> </a:t>
            </a:r>
            <a:r>
              <a:rPr sz="2400" spc="-5" dirty="0">
                <a:latin typeface="田氏保钓体简" panose="02010800040101010101" pitchFamily="2" charset="-122"/>
                <a:ea typeface="田氏保钓体简" panose="02010800040101010101" pitchFamily="2" charset="-122"/>
                <a:cs typeface="Times New Roman"/>
              </a:rPr>
              <a:t>(DIvisive</a:t>
            </a:r>
            <a:r>
              <a:rPr sz="2400" spc="-10" dirty="0">
                <a:latin typeface="田氏保钓体简" panose="02010800040101010101" pitchFamily="2" charset="-122"/>
                <a:ea typeface="田氏保钓体简" panose="02010800040101010101" pitchFamily="2" charset="-122"/>
                <a:cs typeface="Times New Roman"/>
              </a:rPr>
              <a:t> </a:t>
            </a:r>
            <a:r>
              <a:rPr sz="2400" dirty="0">
                <a:latin typeface="田氏保钓体简" panose="02010800040101010101" pitchFamily="2" charset="-122"/>
                <a:ea typeface="田氏保钓体简" panose="02010800040101010101" pitchFamily="2" charset="-122"/>
                <a:cs typeface="Times New Roman"/>
              </a:rPr>
              <a:t>ANAlysis)</a:t>
            </a:r>
            <a:r>
              <a:rPr sz="2400" dirty="0">
                <a:latin typeface="田氏保钓体简" panose="02010800040101010101" pitchFamily="2" charset="-122"/>
                <a:ea typeface="田氏保钓体简" panose="02010800040101010101" pitchFamily="2" charset="-122"/>
                <a:cs typeface="SimSun"/>
              </a:rPr>
              <a:t>算法是上述</a:t>
            </a:r>
            <a:r>
              <a:rPr sz="2400" spc="-15" dirty="0">
                <a:latin typeface="田氏保钓体简" panose="02010800040101010101" pitchFamily="2" charset="-122"/>
                <a:ea typeface="田氏保钓体简" panose="02010800040101010101" pitchFamily="2" charset="-122"/>
                <a:cs typeface="SimSun"/>
              </a:rPr>
              <a:t>过</a:t>
            </a:r>
            <a:r>
              <a:rPr sz="2400" dirty="0">
                <a:latin typeface="田氏保钓体简" panose="02010800040101010101" pitchFamily="2" charset="-122"/>
                <a:ea typeface="田氏保钓体简" panose="02010800040101010101" pitchFamily="2" charset="-122"/>
                <a:cs typeface="SimSun"/>
              </a:rPr>
              <a:t>程的</a:t>
            </a:r>
            <a:r>
              <a:rPr sz="2400" spc="-15" dirty="0">
                <a:latin typeface="田氏保钓体简" panose="02010800040101010101" pitchFamily="2" charset="-122"/>
                <a:ea typeface="田氏保钓体简" panose="02010800040101010101" pitchFamily="2" charset="-122"/>
                <a:cs typeface="SimSun"/>
              </a:rPr>
              <a:t>反</a:t>
            </a:r>
            <a:r>
              <a:rPr sz="2400" dirty="0">
                <a:latin typeface="田氏保钓体简" panose="02010800040101010101" pitchFamily="2" charset="-122"/>
                <a:ea typeface="田氏保钓体简" panose="02010800040101010101" pitchFamily="2" charset="-122"/>
                <a:cs typeface="SimSun"/>
              </a:rPr>
              <a:t>过 </a:t>
            </a:r>
            <a:r>
              <a:rPr sz="2400" dirty="0" err="1">
                <a:latin typeface="田氏保钓体简" panose="02010800040101010101" pitchFamily="2" charset="-122"/>
                <a:ea typeface="田氏保钓体简" panose="02010800040101010101" pitchFamily="2" charset="-122"/>
                <a:cs typeface="SimSun"/>
              </a:rPr>
              <a:t>程，属于分裂的层次聚</a:t>
            </a:r>
            <a:r>
              <a:rPr sz="2400" spc="-15" dirty="0" err="1">
                <a:latin typeface="田氏保钓体简" panose="02010800040101010101" pitchFamily="2" charset="-122"/>
                <a:ea typeface="田氏保钓体简" panose="02010800040101010101" pitchFamily="2" charset="-122"/>
                <a:cs typeface="SimSun"/>
              </a:rPr>
              <a:t>类</a:t>
            </a:r>
            <a:r>
              <a:rPr sz="2400" dirty="0" err="1">
                <a:latin typeface="田氏保钓体简" panose="02010800040101010101" pitchFamily="2" charset="-122"/>
                <a:ea typeface="田氏保钓体简" panose="02010800040101010101" pitchFamily="2" charset="-122"/>
                <a:cs typeface="SimSun"/>
              </a:rPr>
              <a:t>，首</a:t>
            </a:r>
            <a:r>
              <a:rPr sz="2400" spc="-15" dirty="0" err="1">
                <a:latin typeface="田氏保钓体简" panose="02010800040101010101" pitchFamily="2" charset="-122"/>
                <a:ea typeface="田氏保钓体简" panose="02010800040101010101" pitchFamily="2" charset="-122"/>
                <a:cs typeface="SimSun"/>
              </a:rPr>
              <a:t>先</a:t>
            </a:r>
            <a:r>
              <a:rPr sz="2400" dirty="0" err="1">
                <a:latin typeface="田氏保钓体简" panose="02010800040101010101" pitchFamily="2" charset="-122"/>
                <a:ea typeface="田氏保钓体简" panose="02010800040101010101" pitchFamily="2" charset="-122"/>
                <a:cs typeface="SimSun"/>
              </a:rPr>
              <a:t>将所</a:t>
            </a:r>
            <a:r>
              <a:rPr sz="2400" spc="-15" dirty="0" err="1">
                <a:latin typeface="田氏保钓体简" panose="02010800040101010101" pitchFamily="2" charset="-122"/>
                <a:ea typeface="田氏保钓体简" panose="02010800040101010101" pitchFamily="2" charset="-122"/>
                <a:cs typeface="SimSun"/>
              </a:rPr>
              <a:t>有</a:t>
            </a:r>
            <a:r>
              <a:rPr sz="2400" dirty="0" err="1">
                <a:latin typeface="田氏保钓体简" panose="02010800040101010101" pitchFamily="2" charset="-122"/>
                <a:ea typeface="田氏保钓体简" panose="02010800040101010101" pitchFamily="2" charset="-122"/>
                <a:cs typeface="SimSun"/>
              </a:rPr>
              <a:t>的对</a:t>
            </a:r>
            <a:r>
              <a:rPr sz="2400" spc="-15" dirty="0" err="1">
                <a:latin typeface="田氏保钓体简" panose="02010800040101010101" pitchFamily="2" charset="-122"/>
                <a:ea typeface="田氏保钓体简" panose="02010800040101010101" pitchFamily="2" charset="-122"/>
                <a:cs typeface="SimSun"/>
              </a:rPr>
              <a:t>象</a:t>
            </a:r>
            <a:r>
              <a:rPr sz="2400" dirty="0" err="1">
                <a:latin typeface="田氏保钓体简" panose="02010800040101010101" pitchFamily="2" charset="-122"/>
                <a:ea typeface="田氏保钓体简" panose="02010800040101010101" pitchFamily="2" charset="-122"/>
                <a:cs typeface="SimSun"/>
              </a:rPr>
              <a:t>初始化到一个簇中，然后根</a:t>
            </a:r>
            <a:r>
              <a:rPr sz="2400" spc="-15" dirty="0" err="1">
                <a:latin typeface="田氏保钓体简" panose="02010800040101010101" pitchFamily="2" charset="-122"/>
                <a:ea typeface="田氏保钓体简" panose="02010800040101010101" pitchFamily="2" charset="-122"/>
                <a:cs typeface="SimSun"/>
              </a:rPr>
              <a:t>据</a:t>
            </a:r>
            <a:r>
              <a:rPr sz="2400" dirty="0" err="1">
                <a:latin typeface="田氏保钓体简" panose="02010800040101010101" pitchFamily="2" charset="-122"/>
                <a:ea typeface="田氏保钓体简" panose="02010800040101010101" pitchFamily="2" charset="-122"/>
                <a:cs typeface="SimSun"/>
              </a:rPr>
              <a:t>一些</a:t>
            </a:r>
            <a:r>
              <a:rPr sz="2400" spc="-15" dirty="0" err="1">
                <a:latin typeface="田氏保钓体简" panose="02010800040101010101" pitchFamily="2" charset="-122"/>
                <a:ea typeface="田氏保钓体简" panose="02010800040101010101" pitchFamily="2" charset="-122"/>
                <a:cs typeface="SimSun"/>
              </a:rPr>
              <a:t>原</a:t>
            </a:r>
            <a:r>
              <a:rPr sz="2400" spc="0" dirty="0" err="1">
                <a:latin typeface="田氏保钓体简" panose="02010800040101010101" pitchFamily="2" charset="-122"/>
                <a:ea typeface="田氏保钓体简" panose="02010800040101010101" pitchFamily="2" charset="-122"/>
                <a:cs typeface="SimSun"/>
              </a:rPr>
              <a:t>则</a:t>
            </a:r>
            <a:r>
              <a:rPr sz="2400" spc="-5" dirty="0">
                <a:latin typeface="田氏保钓体简" panose="02010800040101010101" pitchFamily="2" charset="-122"/>
                <a:ea typeface="田氏保钓体简" panose="02010800040101010101" pitchFamily="2" charset="-122"/>
                <a:cs typeface="Times New Roman"/>
              </a:rPr>
              <a:t>(</a:t>
            </a:r>
            <a:r>
              <a:rPr sz="2400" spc="0" dirty="0" err="1">
                <a:latin typeface="田氏保钓体简" panose="02010800040101010101" pitchFamily="2" charset="-122"/>
                <a:ea typeface="田氏保钓体简" panose="02010800040101010101" pitchFamily="2" charset="-122"/>
                <a:cs typeface="SimSun"/>
              </a:rPr>
              <a:t>比</a:t>
            </a:r>
            <a:r>
              <a:rPr sz="2400" spc="-15" dirty="0" err="1">
                <a:latin typeface="田氏保钓体简" panose="02010800040101010101" pitchFamily="2" charset="-122"/>
                <a:ea typeface="田氏保钓体简" panose="02010800040101010101" pitchFamily="2" charset="-122"/>
                <a:cs typeface="SimSun"/>
              </a:rPr>
              <a:t>如</a:t>
            </a:r>
            <a:r>
              <a:rPr sz="2400" spc="0" dirty="0" err="1">
                <a:latin typeface="田氏保钓体简" panose="02010800040101010101" pitchFamily="2" charset="-122"/>
                <a:ea typeface="田氏保钓体简" panose="02010800040101010101" pitchFamily="2" charset="-122"/>
                <a:cs typeface="SimSun"/>
              </a:rPr>
              <a:t>最大</a:t>
            </a:r>
            <a:r>
              <a:rPr sz="2400" spc="-15" dirty="0" err="1">
                <a:latin typeface="田氏保钓体简" panose="02010800040101010101" pitchFamily="2" charset="-122"/>
                <a:ea typeface="田氏保钓体简" panose="02010800040101010101" pitchFamily="2" charset="-122"/>
                <a:cs typeface="SimSun"/>
              </a:rPr>
              <a:t>的</a:t>
            </a:r>
            <a:r>
              <a:rPr sz="2400" spc="0" dirty="0" err="1">
                <a:latin typeface="田氏保钓体简" panose="02010800040101010101" pitchFamily="2" charset="-122"/>
                <a:ea typeface="田氏保钓体简" panose="02010800040101010101" pitchFamily="2" charset="-122"/>
                <a:cs typeface="SimSun"/>
              </a:rPr>
              <a:t>欧</a:t>
            </a:r>
            <a:r>
              <a:rPr sz="2400" dirty="0" err="1">
                <a:latin typeface="田氏保钓体简" panose="02010800040101010101" pitchFamily="2" charset="-122"/>
                <a:ea typeface="田氏保钓体简" panose="02010800040101010101" pitchFamily="2" charset="-122"/>
                <a:cs typeface="SimSun"/>
              </a:rPr>
              <a:t>式距离</a:t>
            </a:r>
            <a:r>
              <a:rPr sz="2400" dirty="0">
                <a:latin typeface="田氏保钓体简" panose="02010800040101010101" pitchFamily="2" charset="-122"/>
                <a:ea typeface="田氏保钓体简" panose="02010800040101010101" pitchFamily="2" charset="-122"/>
                <a:cs typeface="Times New Roman"/>
              </a:rPr>
              <a:t>)</a:t>
            </a:r>
            <a:r>
              <a:rPr sz="2400" dirty="0">
                <a:latin typeface="田氏保钓体简" panose="02010800040101010101" pitchFamily="2" charset="-122"/>
                <a:ea typeface="田氏保钓体简" panose="02010800040101010101" pitchFamily="2" charset="-122"/>
                <a:cs typeface="SimSun"/>
              </a:rPr>
              <a:t>，</a:t>
            </a:r>
            <a:r>
              <a:rPr sz="2400" dirty="0" err="1">
                <a:latin typeface="田氏保钓体简" panose="02010800040101010101" pitchFamily="2" charset="-122"/>
                <a:ea typeface="田氏保钓体简" panose="02010800040101010101" pitchFamily="2" charset="-122"/>
                <a:cs typeface="SimSun"/>
              </a:rPr>
              <a:t>将该簇分类。</a:t>
            </a:r>
            <a:r>
              <a:rPr sz="2400" spc="-15" dirty="0" err="1">
                <a:latin typeface="田氏保钓体简" panose="02010800040101010101" pitchFamily="2" charset="-122"/>
                <a:ea typeface="田氏保钓体简" panose="02010800040101010101" pitchFamily="2" charset="-122"/>
                <a:cs typeface="SimSun"/>
              </a:rPr>
              <a:t>直</a:t>
            </a:r>
            <a:r>
              <a:rPr sz="2400" dirty="0" err="1">
                <a:latin typeface="田氏保钓体简" panose="02010800040101010101" pitchFamily="2" charset="-122"/>
                <a:ea typeface="田氏保钓体简" panose="02010800040101010101" pitchFamily="2" charset="-122"/>
                <a:cs typeface="SimSun"/>
              </a:rPr>
              <a:t>到到</a:t>
            </a:r>
            <a:r>
              <a:rPr sz="2400" spc="-15" dirty="0" err="1">
                <a:latin typeface="田氏保钓体简" panose="02010800040101010101" pitchFamily="2" charset="-122"/>
                <a:ea typeface="田氏保钓体简" panose="02010800040101010101" pitchFamily="2" charset="-122"/>
                <a:cs typeface="SimSun"/>
              </a:rPr>
              <a:t>达</a:t>
            </a:r>
            <a:r>
              <a:rPr sz="2400" dirty="0" err="1">
                <a:latin typeface="田氏保钓体简" panose="02010800040101010101" pitchFamily="2" charset="-122"/>
                <a:ea typeface="田氏保钓体简" panose="02010800040101010101" pitchFamily="2" charset="-122"/>
                <a:cs typeface="SimSun"/>
              </a:rPr>
              <a:t>用户</a:t>
            </a:r>
            <a:r>
              <a:rPr sz="2400" spc="-15" dirty="0" err="1">
                <a:latin typeface="田氏保钓体简" panose="02010800040101010101" pitchFamily="2" charset="-122"/>
                <a:ea typeface="田氏保钓体简" panose="02010800040101010101" pitchFamily="2" charset="-122"/>
                <a:cs typeface="SimSun"/>
              </a:rPr>
              <a:t>指</a:t>
            </a:r>
            <a:r>
              <a:rPr sz="2400" dirty="0" err="1">
                <a:latin typeface="田氏保钓体简" panose="02010800040101010101" pitchFamily="2" charset="-122"/>
                <a:ea typeface="田氏保钓体简" panose="02010800040101010101" pitchFamily="2" charset="-122"/>
                <a:cs typeface="SimSun"/>
              </a:rPr>
              <a:t>定的</a:t>
            </a:r>
            <a:r>
              <a:rPr sz="2400" spc="-15" dirty="0" err="1">
                <a:latin typeface="田氏保钓体简" panose="02010800040101010101" pitchFamily="2" charset="-122"/>
                <a:ea typeface="田氏保钓体简" panose="02010800040101010101" pitchFamily="2" charset="-122"/>
                <a:cs typeface="SimSun"/>
              </a:rPr>
              <a:t>簇</a:t>
            </a:r>
            <a:r>
              <a:rPr sz="2400" dirty="0" err="1">
                <a:latin typeface="田氏保钓体简" panose="02010800040101010101" pitchFamily="2" charset="-122"/>
                <a:ea typeface="田氏保钓体简" panose="02010800040101010101" pitchFamily="2" charset="-122"/>
                <a:cs typeface="SimSun"/>
              </a:rPr>
              <a:t>数目或者两个簇之间的距</a:t>
            </a:r>
            <a:r>
              <a:rPr sz="2400" spc="-15" dirty="0" err="1">
                <a:latin typeface="田氏保钓体简" panose="02010800040101010101" pitchFamily="2" charset="-122"/>
                <a:ea typeface="田氏保钓体简" panose="02010800040101010101" pitchFamily="2" charset="-122"/>
                <a:cs typeface="SimSun"/>
              </a:rPr>
              <a:t>离</a:t>
            </a:r>
            <a:r>
              <a:rPr sz="2400" dirty="0" err="1">
                <a:latin typeface="田氏保钓体简" panose="02010800040101010101" pitchFamily="2" charset="-122"/>
                <a:ea typeface="田氏保钓体简" panose="02010800040101010101" pitchFamily="2" charset="-122"/>
                <a:cs typeface="SimSun"/>
              </a:rPr>
              <a:t>超过</a:t>
            </a:r>
            <a:r>
              <a:rPr sz="2400" spc="-15" dirty="0" err="1">
                <a:latin typeface="田氏保钓体简" panose="02010800040101010101" pitchFamily="2" charset="-122"/>
                <a:ea typeface="田氏保钓体简" panose="02010800040101010101" pitchFamily="2" charset="-122"/>
                <a:cs typeface="SimSun"/>
              </a:rPr>
              <a:t>了</a:t>
            </a:r>
            <a:r>
              <a:rPr sz="2400" dirty="0" err="1">
                <a:latin typeface="田氏保钓体简" panose="02010800040101010101" pitchFamily="2" charset="-122"/>
                <a:ea typeface="田氏保钓体简" panose="02010800040101010101" pitchFamily="2" charset="-122"/>
                <a:cs typeface="SimSun"/>
              </a:rPr>
              <a:t>某个</a:t>
            </a:r>
            <a:r>
              <a:rPr sz="2400" spc="-15" dirty="0" err="1">
                <a:latin typeface="田氏保钓体简" panose="02010800040101010101" pitchFamily="2" charset="-122"/>
                <a:ea typeface="田氏保钓体简" panose="02010800040101010101" pitchFamily="2" charset="-122"/>
                <a:cs typeface="SimSun"/>
              </a:rPr>
              <a:t>阈</a:t>
            </a:r>
            <a:r>
              <a:rPr sz="2400" dirty="0" err="1">
                <a:latin typeface="田氏保钓体简" panose="02010800040101010101" pitchFamily="2" charset="-122"/>
                <a:ea typeface="田氏保钓体简" panose="02010800040101010101" pitchFamily="2" charset="-122"/>
                <a:cs typeface="SimSun"/>
              </a:rPr>
              <a:t>值</a:t>
            </a:r>
            <a:r>
              <a:rPr sz="2400" dirty="0">
                <a:latin typeface="田氏保钓体简" panose="02010800040101010101" pitchFamily="2" charset="-122"/>
                <a:ea typeface="田氏保钓体简" panose="02010800040101010101" pitchFamily="2" charset="-122"/>
                <a:cs typeface="SimSun"/>
              </a:rPr>
              <a:t>。</a:t>
            </a:r>
          </a:p>
        </p:txBody>
      </p:sp>
    </p:spTree>
    <p:extLst>
      <p:ext uri="{BB962C8B-B14F-4D97-AF65-F5344CB8AC3E}">
        <p14:creationId xmlns:p14="http://schemas.microsoft.com/office/powerpoint/2010/main" val="1923233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a:solidFill>
                  <a:srgbClr val="000000"/>
                </a:solidFill>
                <a:latin typeface="田氏保钓体简" panose="02010800040101010101" pitchFamily="2" charset="-122"/>
                <a:ea typeface="田氏保钓体简" panose="02010800040101010101" pitchFamily="2" charset="-122"/>
                <a:cs typeface="+mn-cs"/>
              </a:rPr>
              <a:t>AGNES</a:t>
            </a:r>
            <a:r>
              <a:rPr lang="zh-CN" altLang="en-US" sz="3600" kern="1200" dirty="0">
                <a:solidFill>
                  <a:srgbClr val="000000"/>
                </a:solidFill>
                <a:latin typeface="Tahoma" pitchFamily="34" charset="0"/>
                <a:ea typeface="方正启体简体" pitchFamily="65" charset="-122"/>
                <a:cs typeface="+mn-cs"/>
              </a:rPr>
              <a:t>和</a:t>
            </a:r>
            <a:r>
              <a:rPr lang="en-US" altLang="zh-CN" sz="3600" kern="1200" dirty="0">
                <a:solidFill>
                  <a:srgbClr val="000000"/>
                </a:solidFill>
                <a:latin typeface="田氏保钓体简" panose="02010800040101010101" pitchFamily="2" charset="-122"/>
                <a:ea typeface="田氏保钓体简" panose="02010800040101010101" pitchFamily="2" charset="-122"/>
              </a:rPr>
              <a:t>DIANA</a:t>
            </a:r>
            <a:r>
              <a:rPr lang="zh-CN" altLang="en-US" sz="3600" kern="1200" dirty="0">
                <a:solidFill>
                  <a:srgbClr val="000000"/>
                </a:solidFill>
                <a:latin typeface="Tahoma" pitchFamily="34" charset="0"/>
                <a:ea typeface="方正启体简体" pitchFamily="65" charset="-122"/>
                <a:cs typeface="+mn-cs"/>
              </a:rPr>
              <a:t>算法</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14</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60" name="组合 59"/>
          <p:cNvGrpSpPr/>
          <p:nvPr/>
        </p:nvGrpSpPr>
        <p:grpSpPr>
          <a:xfrm>
            <a:off x="208180" y="2239704"/>
            <a:ext cx="8540284" cy="3997608"/>
            <a:chOff x="323713" y="2032972"/>
            <a:chExt cx="8540284" cy="3997608"/>
          </a:xfrm>
        </p:grpSpPr>
        <p:sp>
          <p:nvSpPr>
            <p:cNvPr id="11" name="椭圆 10"/>
            <p:cNvSpPr/>
            <p:nvPr/>
          </p:nvSpPr>
          <p:spPr>
            <a:xfrm>
              <a:off x="1700792" y="2690336"/>
              <a:ext cx="510918" cy="45414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a</a:t>
              </a:r>
              <a:endParaRPr lang="zh-CN" altLang="en-US" dirty="0"/>
            </a:p>
          </p:txBody>
        </p:sp>
        <p:sp>
          <p:nvSpPr>
            <p:cNvPr id="13" name="椭圆 12"/>
            <p:cNvSpPr/>
            <p:nvPr/>
          </p:nvSpPr>
          <p:spPr>
            <a:xfrm>
              <a:off x="1700792" y="3266400"/>
              <a:ext cx="510918" cy="45414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b</a:t>
              </a:r>
              <a:endParaRPr lang="zh-CN" altLang="en-US" dirty="0"/>
            </a:p>
          </p:txBody>
        </p:sp>
        <p:sp>
          <p:nvSpPr>
            <p:cNvPr id="14" name="椭圆 13"/>
            <p:cNvSpPr/>
            <p:nvPr/>
          </p:nvSpPr>
          <p:spPr>
            <a:xfrm>
              <a:off x="1691680" y="3842464"/>
              <a:ext cx="510918" cy="45414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c</a:t>
              </a:r>
              <a:endParaRPr lang="zh-CN" altLang="en-US" dirty="0"/>
            </a:p>
          </p:txBody>
        </p:sp>
        <p:sp>
          <p:nvSpPr>
            <p:cNvPr id="15" name="椭圆 14"/>
            <p:cNvSpPr/>
            <p:nvPr/>
          </p:nvSpPr>
          <p:spPr>
            <a:xfrm>
              <a:off x="1700792" y="4418528"/>
              <a:ext cx="510918" cy="45414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d</a:t>
              </a:r>
              <a:endParaRPr lang="zh-CN" altLang="en-US" dirty="0"/>
            </a:p>
          </p:txBody>
        </p:sp>
        <p:sp>
          <p:nvSpPr>
            <p:cNvPr id="16" name="椭圆 15"/>
            <p:cNvSpPr/>
            <p:nvPr/>
          </p:nvSpPr>
          <p:spPr>
            <a:xfrm>
              <a:off x="1691680" y="4994593"/>
              <a:ext cx="510918" cy="45414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e</a:t>
              </a:r>
              <a:endParaRPr lang="zh-CN" altLang="en-US" dirty="0"/>
            </a:p>
          </p:txBody>
        </p:sp>
        <p:sp>
          <p:nvSpPr>
            <p:cNvPr id="17" name="椭圆 16"/>
            <p:cNvSpPr/>
            <p:nvPr/>
          </p:nvSpPr>
          <p:spPr>
            <a:xfrm>
              <a:off x="2843808" y="2934178"/>
              <a:ext cx="792088" cy="45414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ab</a:t>
              </a:r>
              <a:endParaRPr lang="zh-CN" altLang="en-US" dirty="0"/>
            </a:p>
          </p:txBody>
        </p:sp>
        <p:sp>
          <p:nvSpPr>
            <p:cNvPr id="18" name="椭圆 17"/>
            <p:cNvSpPr/>
            <p:nvPr/>
          </p:nvSpPr>
          <p:spPr>
            <a:xfrm>
              <a:off x="4067944" y="4645602"/>
              <a:ext cx="792088" cy="45414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de</a:t>
              </a:r>
              <a:endParaRPr lang="zh-CN" altLang="en-US" dirty="0"/>
            </a:p>
          </p:txBody>
        </p:sp>
        <p:sp>
          <p:nvSpPr>
            <p:cNvPr id="19" name="椭圆 18"/>
            <p:cNvSpPr/>
            <p:nvPr/>
          </p:nvSpPr>
          <p:spPr>
            <a:xfrm>
              <a:off x="5148064" y="4036387"/>
              <a:ext cx="792088" cy="45414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err="1"/>
                <a:t>cde</a:t>
              </a:r>
              <a:endParaRPr lang="zh-CN" altLang="en-US" dirty="0"/>
            </a:p>
          </p:txBody>
        </p:sp>
        <p:sp>
          <p:nvSpPr>
            <p:cNvPr id="20" name="椭圆 19"/>
            <p:cNvSpPr/>
            <p:nvPr/>
          </p:nvSpPr>
          <p:spPr>
            <a:xfrm>
              <a:off x="6300192" y="3388327"/>
              <a:ext cx="1224136" cy="454149"/>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err="1"/>
                <a:t>abcde</a:t>
              </a:r>
              <a:endParaRPr lang="zh-CN" altLang="en-US" dirty="0"/>
            </a:p>
          </p:txBody>
        </p:sp>
        <p:cxnSp>
          <p:nvCxnSpPr>
            <p:cNvPr id="22" name="直接箭头连接符 21"/>
            <p:cNvCxnSpPr/>
            <p:nvPr/>
          </p:nvCxnSpPr>
          <p:spPr>
            <a:xfrm>
              <a:off x="1331640" y="2402304"/>
              <a:ext cx="6552728" cy="0"/>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1619672" y="2032972"/>
              <a:ext cx="884126" cy="369332"/>
            </a:xfrm>
            <a:prstGeom prst="rect">
              <a:avLst/>
            </a:prstGeom>
            <a:noFill/>
          </p:spPr>
          <p:txBody>
            <a:bodyPr wrap="square" rtlCol="0">
              <a:spAutoFit/>
            </a:bodyPr>
            <a:lstStyle/>
            <a:p>
              <a:r>
                <a:rPr lang="en-US" altLang="zh-CN" dirty="0"/>
                <a:t>Step1</a:t>
              </a:r>
              <a:endParaRPr lang="zh-CN" altLang="en-US" dirty="0"/>
            </a:p>
          </p:txBody>
        </p:sp>
        <p:sp>
          <p:nvSpPr>
            <p:cNvPr id="24" name="TextBox 23"/>
            <p:cNvSpPr txBox="1"/>
            <p:nvPr/>
          </p:nvSpPr>
          <p:spPr>
            <a:xfrm>
              <a:off x="2784795" y="2032972"/>
              <a:ext cx="884126" cy="369332"/>
            </a:xfrm>
            <a:prstGeom prst="rect">
              <a:avLst/>
            </a:prstGeom>
            <a:noFill/>
          </p:spPr>
          <p:txBody>
            <a:bodyPr wrap="square" rtlCol="0">
              <a:spAutoFit/>
            </a:bodyPr>
            <a:lstStyle/>
            <a:p>
              <a:r>
                <a:rPr lang="en-US" altLang="zh-CN" dirty="0"/>
                <a:t>Step2</a:t>
              </a:r>
              <a:endParaRPr lang="zh-CN" altLang="en-US" dirty="0"/>
            </a:p>
          </p:txBody>
        </p:sp>
        <p:sp>
          <p:nvSpPr>
            <p:cNvPr id="25" name="TextBox 24"/>
            <p:cNvSpPr txBox="1"/>
            <p:nvPr/>
          </p:nvSpPr>
          <p:spPr>
            <a:xfrm>
              <a:off x="3949918" y="2032972"/>
              <a:ext cx="884126" cy="369332"/>
            </a:xfrm>
            <a:prstGeom prst="rect">
              <a:avLst/>
            </a:prstGeom>
            <a:noFill/>
          </p:spPr>
          <p:txBody>
            <a:bodyPr wrap="square" rtlCol="0">
              <a:spAutoFit/>
            </a:bodyPr>
            <a:lstStyle/>
            <a:p>
              <a:r>
                <a:rPr lang="en-US" altLang="zh-CN" dirty="0"/>
                <a:t>Step3</a:t>
              </a:r>
              <a:endParaRPr lang="zh-CN" altLang="en-US" dirty="0"/>
            </a:p>
          </p:txBody>
        </p:sp>
        <p:sp>
          <p:nvSpPr>
            <p:cNvPr id="26" name="TextBox 25"/>
            <p:cNvSpPr txBox="1"/>
            <p:nvPr/>
          </p:nvSpPr>
          <p:spPr>
            <a:xfrm>
              <a:off x="5115041" y="2042264"/>
              <a:ext cx="884126" cy="369332"/>
            </a:xfrm>
            <a:prstGeom prst="rect">
              <a:avLst/>
            </a:prstGeom>
            <a:noFill/>
          </p:spPr>
          <p:txBody>
            <a:bodyPr wrap="square" rtlCol="0">
              <a:spAutoFit/>
            </a:bodyPr>
            <a:lstStyle/>
            <a:p>
              <a:r>
                <a:rPr lang="en-US" altLang="zh-CN" dirty="0"/>
                <a:t>Step4</a:t>
              </a:r>
              <a:endParaRPr lang="zh-CN" altLang="en-US" dirty="0"/>
            </a:p>
          </p:txBody>
        </p:sp>
        <p:sp>
          <p:nvSpPr>
            <p:cNvPr id="27" name="TextBox 26"/>
            <p:cNvSpPr txBox="1"/>
            <p:nvPr/>
          </p:nvSpPr>
          <p:spPr>
            <a:xfrm>
              <a:off x="6280162" y="2042264"/>
              <a:ext cx="884126" cy="369332"/>
            </a:xfrm>
            <a:prstGeom prst="rect">
              <a:avLst/>
            </a:prstGeom>
            <a:noFill/>
          </p:spPr>
          <p:txBody>
            <a:bodyPr wrap="square" rtlCol="0">
              <a:spAutoFit/>
            </a:bodyPr>
            <a:lstStyle/>
            <a:p>
              <a:r>
                <a:rPr lang="en-US" altLang="zh-CN" dirty="0"/>
                <a:t>Step5</a:t>
              </a:r>
              <a:endParaRPr lang="zh-CN" altLang="en-US" dirty="0"/>
            </a:p>
          </p:txBody>
        </p:sp>
        <p:cxnSp>
          <p:nvCxnSpPr>
            <p:cNvPr id="29" name="直接连接符 28"/>
            <p:cNvCxnSpPr>
              <a:stCxn id="11" idx="6"/>
              <a:endCxn id="17" idx="2"/>
            </p:cNvCxnSpPr>
            <p:nvPr/>
          </p:nvCxnSpPr>
          <p:spPr>
            <a:xfrm>
              <a:off x="2211710" y="2917411"/>
              <a:ext cx="632098" cy="243842"/>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连接符 29"/>
            <p:cNvCxnSpPr>
              <a:stCxn id="13" idx="6"/>
              <a:endCxn id="17" idx="2"/>
            </p:cNvCxnSpPr>
            <p:nvPr/>
          </p:nvCxnSpPr>
          <p:spPr>
            <a:xfrm flipV="1">
              <a:off x="2211710" y="3161253"/>
              <a:ext cx="632098" cy="332222"/>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直接连接符 32"/>
            <p:cNvCxnSpPr>
              <a:stCxn id="14" idx="6"/>
              <a:endCxn id="19" idx="2"/>
            </p:cNvCxnSpPr>
            <p:nvPr/>
          </p:nvCxnSpPr>
          <p:spPr>
            <a:xfrm>
              <a:off x="2202598" y="4069539"/>
              <a:ext cx="2945466" cy="193923"/>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直接连接符 35"/>
            <p:cNvCxnSpPr>
              <a:stCxn id="15" idx="6"/>
              <a:endCxn id="18" idx="2"/>
            </p:cNvCxnSpPr>
            <p:nvPr/>
          </p:nvCxnSpPr>
          <p:spPr>
            <a:xfrm>
              <a:off x="2211710" y="4645603"/>
              <a:ext cx="1856234" cy="227074"/>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a:stCxn id="16" idx="6"/>
              <a:endCxn id="18" idx="2"/>
            </p:cNvCxnSpPr>
            <p:nvPr/>
          </p:nvCxnSpPr>
          <p:spPr>
            <a:xfrm flipV="1">
              <a:off x="2202598" y="4872677"/>
              <a:ext cx="1865346" cy="348991"/>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直接连接符 41"/>
            <p:cNvCxnSpPr>
              <a:stCxn id="18" idx="6"/>
              <a:endCxn id="19" idx="2"/>
            </p:cNvCxnSpPr>
            <p:nvPr/>
          </p:nvCxnSpPr>
          <p:spPr>
            <a:xfrm flipV="1">
              <a:off x="4860032" y="4263462"/>
              <a:ext cx="288032" cy="609215"/>
            </a:xfrm>
            <a:prstGeom prst="line">
              <a:avLst/>
            </a:prstGeom>
            <a:ln w="12700"/>
          </p:spPr>
          <p:style>
            <a:lnRef idx="1">
              <a:schemeClr val="dk1"/>
            </a:lnRef>
            <a:fillRef idx="0">
              <a:schemeClr val="dk1"/>
            </a:fillRef>
            <a:effectRef idx="0">
              <a:schemeClr val="dk1"/>
            </a:effectRef>
            <a:fontRef idx="minor">
              <a:schemeClr val="tx1"/>
            </a:fontRef>
          </p:style>
        </p:cxnSp>
        <p:cxnSp>
          <p:nvCxnSpPr>
            <p:cNvPr id="46" name="直接连接符 45"/>
            <p:cNvCxnSpPr>
              <a:stCxn id="19" idx="6"/>
              <a:endCxn id="20" idx="2"/>
            </p:cNvCxnSpPr>
            <p:nvPr/>
          </p:nvCxnSpPr>
          <p:spPr>
            <a:xfrm flipV="1">
              <a:off x="5940152" y="3615402"/>
              <a:ext cx="360040" cy="648060"/>
            </a:xfrm>
            <a:prstGeom prst="line">
              <a:avLst/>
            </a:prstGeom>
            <a:ln w="12700"/>
          </p:spPr>
          <p:style>
            <a:lnRef idx="1">
              <a:schemeClr val="dk1"/>
            </a:lnRef>
            <a:fillRef idx="0">
              <a:schemeClr val="dk1"/>
            </a:fillRef>
            <a:effectRef idx="0">
              <a:schemeClr val="dk1"/>
            </a:effectRef>
            <a:fontRef idx="minor">
              <a:schemeClr val="tx1"/>
            </a:fontRef>
          </p:style>
        </p:cxnSp>
        <p:cxnSp>
          <p:nvCxnSpPr>
            <p:cNvPr id="49" name="直接连接符 48"/>
            <p:cNvCxnSpPr>
              <a:stCxn id="17" idx="6"/>
              <a:endCxn id="20" idx="2"/>
            </p:cNvCxnSpPr>
            <p:nvPr/>
          </p:nvCxnSpPr>
          <p:spPr>
            <a:xfrm>
              <a:off x="3635896" y="3161253"/>
              <a:ext cx="2664296" cy="454149"/>
            </a:xfrm>
            <a:prstGeom prst="line">
              <a:avLst/>
            </a:prstGeom>
            <a:ln w="12700"/>
          </p:spPr>
          <p:style>
            <a:lnRef idx="1">
              <a:schemeClr val="dk1"/>
            </a:lnRef>
            <a:fillRef idx="0">
              <a:schemeClr val="dk1"/>
            </a:fillRef>
            <a:effectRef idx="0">
              <a:schemeClr val="dk1"/>
            </a:effectRef>
            <a:fontRef idx="minor">
              <a:schemeClr val="tx1"/>
            </a:fontRef>
          </p:style>
        </p:cxnSp>
        <p:cxnSp>
          <p:nvCxnSpPr>
            <p:cNvPr id="52" name="直接箭头连接符 51"/>
            <p:cNvCxnSpPr/>
            <p:nvPr/>
          </p:nvCxnSpPr>
          <p:spPr>
            <a:xfrm flipH="1">
              <a:off x="1403648" y="5867980"/>
              <a:ext cx="6552728" cy="0"/>
            </a:xfrm>
            <a:prstGeom prst="straightConnector1">
              <a:avLst/>
            </a:prstGeom>
            <a:ln w="38100">
              <a:tailEnd type="arrow"/>
            </a:ln>
          </p:spPr>
          <p:style>
            <a:lnRef idx="1">
              <a:schemeClr val="dk1"/>
            </a:lnRef>
            <a:fillRef idx="0">
              <a:schemeClr val="dk1"/>
            </a:fillRef>
            <a:effectRef idx="0">
              <a:schemeClr val="dk1"/>
            </a:effectRef>
            <a:fontRef idx="minor">
              <a:schemeClr val="tx1"/>
            </a:fontRef>
          </p:style>
        </p:cxnSp>
        <p:sp>
          <p:nvSpPr>
            <p:cNvPr id="53" name="TextBox 52"/>
            <p:cNvSpPr txBox="1"/>
            <p:nvPr/>
          </p:nvSpPr>
          <p:spPr>
            <a:xfrm>
              <a:off x="1691680" y="5498648"/>
              <a:ext cx="884126" cy="369332"/>
            </a:xfrm>
            <a:prstGeom prst="rect">
              <a:avLst/>
            </a:prstGeom>
            <a:noFill/>
          </p:spPr>
          <p:txBody>
            <a:bodyPr wrap="square" rtlCol="0">
              <a:spAutoFit/>
            </a:bodyPr>
            <a:lstStyle/>
            <a:p>
              <a:r>
                <a:rPr lang="en-US" altLang="zh-CN" dirty="0"/>
                <a:t>Step5</a:t>
              </a:r>
              <a:endParaRPr lang="zh-CN" altLang="en-US" dirty="0"/>
            </a:p>
          </p:txBody>
        </p:sp>
        <p:sp>
          <p:nvSpPr>
            <p:cNvPr id="54" name="TextBox 53"/>
            <p:cNvSpPr txBox="1"/>
            <p:nvPr/>
          </p:nvSpPr>
          <p:spPr>
            <a:xfrm>
              <a:off x="2856803" y="5498648"/>
              <a:ext cx="884126" cy="369332"/>
            </a:xfrm>
            <a:prstGeom prst="rect">
              <a:avLst/>
            </a:prstGeom>
            <a:noFill/>
          </p:spPr>
          <p:txBody>
            <a:bodyPr wrap="square" rtlCol="0">
              <a:spAutoFit/>
            </a:bodyPr>
            <a:lstStyle/>
            <a:p>
              <a:r>
                <a:rPr lang="en-US" altLang="zh-CN" dirty="0"/>
                <a:t>Step4</a:t>
              </a:r>
              <a:endParaRPr lang="zh-CN" altLang="en-US" dirty="0"/>
            </a:p>
          </p:txBody>
        </p:sp>
        <p:sp>
          <p:nvSpPr>
            <p:cNvPr id="55" name="TextBox 54"/>
            <p:cNvSpPr txBox="1"/>
            <p:nvPr/>
          </p:nvSpPr>
          <p:spPr>
            <a:xfrm>
              <a:off x="4021926" y="5498648"/>
              <a:ext cx="884126" cy="369332"/>
            </a:xfrm>
            <a:prstGeom prst="rect">
              <a:avLst/>
            </a:prstGeom>
            <a:noFill/>
          </p:spPr>
          <p:txBody>
            <a:bodyPr wrap="square" rtlCol="0">
              <a:spAutoFit/>
            </a:bodyPr>
            <a:lstStyle/>
            <a:p>
              <a:r>
                <a:rPr lang="en-US" altLang="zh-CN" dirty="0"/>
                <a:t>Step3</a:t>
              </a:r>
              <a:endParaRPr lang="zh-CN" altLang="en-US" dirty="0"/>
            </a:p>
          </p:txBody>
        </p:sp>
        <p:sp>
          <p:nvSpPr>
            <p:cNvPr id="56" name="TextBox 55"/>
            <p:cNvSpPr txBox="1"/>
            <p:nvPr/>
          </p:nvSpPr>
          <p:spPr>
            <a:xfrm>
              <a:off x="5187049" y="5507940"/>
              <a:ext cx="884126" cy="369332"/>
            </a:xfrm>
            <a:prstGeom prst="rect">
              <a:avLst/>
            </a:prstGeom>
            <a:noFill/>
          </p:spPr>
          <p:txBody>
            <a:bodyPr wrap="square" rtlCol="0">
              <a:spAutoFit/>
            </a:bodyPr>
            <a:lstStyle/>
            <a:p>
              <a:r>
                <a:rPr lang="en-US" altLang="zh-CN" dirty="0"/>
                <a:t>Step2</a:t>
              </a:r>
              <a:endParaRPr lang="zh-CN" altLang="en-US" dirty="0"/>
            </a:p>
          </p:txBody>
        </p:sp>
        <p:sp>
          <p:nvSpPr>
            <p:cNvPr id="57" name="TextBox 56"/>
            <p:cNvSpPr txBox="1"/>
            <p:nvPr/>
          </p:nvSpPr>
          <p:spPr>
            <a:xfrm>
              <a:off x="6352170" y="5507940"/>
              <a:ext cx="884126" cy="369332"/>
            </a:xfrm>
            <a:prstGeom prst="rect">
              <a:avLst/>
            </a:prstGeom>
            <a:noFill/>
          </p:spPr>
          <p:txBody>
            <a:bodyPr wrap="square" rtlCol="0">
              <a:spAutoFit/>
            </a:bodyPr>
            <a:lstStyle/>
            <a:p>
              <a:r>
                <a:rPr lang="en-US" altLang="zh-CN" dirty="0"/>
                <a:t>Step1</a:t>
              </a:r>
              <a:endParaRPr lang="zh-CN" altLang="en-US" dirty="0"/>
            </a:p>
          </p:txBody>
        </p:sp>
        <p:sp>
          <p:nvSpPr>
            <p:cNvPr id="58" name="矩形 57"/>
            <p:cNvSpPr/>
            <p:nvPr/>
          </p:nvSpPr>
          <p:spPr>
            <a:xfrm>
              <a:off x="323713" y="2195572"/>
              <a:ext cx="944489" cy="369332"/>
            </a:xfrm>
            <a:prstGeom prst="rect">
              <a:avLst/>
            </a:prstGeom>
          </p:spPr>
          <p:txBody>
            <a:bodyPr wrap="none">
              <a:spAutoFit/>
            </a:bodyPr>
            <a:lstStyle/>
            <a:p>
              <a:r>
                <a:rPr lang="en-US" altLang="zh-CN" dirty="0">
                  <a:solidFill>
                    <a:srgbClr val="000000"/>
                  </a:solidFill>
                  <a:latin typeface="田氏保钓体简" panose="02010800040101010101" pitchFamily="2" charset="-122"/>
                  <a:ea typeface="田氏保钓体简" panose="02010800040101010101" pitchFamily="2" charset="-122"/>
                </a:rPr>
                <a:t>AGNES</a:t>
              </a:r>
              <a:endParaRPr lang="zh-CN" altLang="en-US" dirty="0"/>
            </a:p>
          </p:txBody>
        </p:sp>
        <p:sp>
          <p:nvSpPr>
            <p:cNvPr id="59" name="矩形 58"/>
            <p:cNvSpPr/>
            <p:nvPr/>
          </p:nvSpPr>
          <p:spPr>
            <a:xfrm>
              <a:off x="7956376" y="5661248"/>
              <a:ext cx="907621" cy="369332"/>
            </a:xfrm>
            <a:prstGeom prst="rect">
              <a:avLst/>
            </a:prstGeom>
          </p:spPr>
          <p:txBody>
            <a:bodyPr wrap="none">
              <a:spAutoFit/>
            </a:bodyPr>
            <a:lstStyle/>
            <a:p>
              <a:r>
                <a:rPr lang="en-US" altLang="zh-CN" dirty="0">
                  <a:solidFill>
                    <a:srgbClr val="000000"/>
                  </a:solidFill>
                  <a:latin typeface="田氏保钓体简" panose="02010800040101010101" pitchFamily="2" charset="-122"/>
                  <a:ea typeface="田氏保钓体简" panose="02010800040101010101" pitchFamily="2" charset="-122"/>
                </a:rPr>
                <a:t>DIANA</a:t>
              </a:r>
              <a:endParaRPr lang="zh-CN" altLang="en-US" dirty="0"/>
            </a:p>
          </p:txBody>
        </p:sp>
      </p:grpSp>
    </p:spTree>
    <p:extLst>
      <p:ext uri="{BB962C8B-B14F-4D97-AF65-F5344CB8AC3E}">
        <p14:creationId xmlns:p14="http://schemas.microsoft.com/office/powerpoint/2010/main" val="2154514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a:solidFill>
                  <a:srgbClr val="000000"/>
                </a:solidFill>
                <a:latin typeface="田氏保钓体简" panose="02010800040101010101" pitchFamily="2" charset="-122"/>
                <a:ea typeface="田氏保钓体简" panose="02010800040101010101" pitchFamily="2" charset="-122"/>
                <a:cs typeface="+mn-cs"/>
              </a:rPr>
              <a:t>AGNES</a:t>
            </a:r>
            <a:r>
              <a:rPr lang="zh-CN" altLang="en-US" sz="3600" kern="1200" dirty="0">
                <a:solidFill>
                  <a:srgbClr val="000000"/>
                </a:solidFill>
                <a:latin typeface="Tahoma" pitchFamily="34" charset="0"/>
                <a:ea typeface="方正启体简体" pitchFamily="65" charset="-122"/>
                <a:cs typeface="+mn-cs"/>
              </a:rPr>
              <a:t>算法流程</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15</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矩形 11"/>
          <p:cNvSpPr/>
          <p:nvPr/>
        </p:nvSpPr>
        <p:spPr>
          <a:xfrm>
            <a:off x="783828" y="2492896"/>
            <a:ext cx="7416824" cy="3046988"/>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假设有</a:t>
            </a:r>
            <a:r>
              <a:rPr lang="en-US" altLang="zh-CN" sz="2400" dirty="0">
                <a:latin typeface="田氏保钓体简" panose="02010800040101010101" pitchFamily="2" charset="-122"/>
                <a:ea typeface="田氏保钓体简" panose="02010800040101010101" pitchFamily="2" charset="-122"/>
              </a:rPr>
              <a:t>N</a:t>
            </a:r>
            <a:r>
              <a:rPr lang="zh-CN" altLang="en-US" sz="2400" dirty="0">
                <a:latin typeface="田氏保钓体简" panose="02010800040101010101" pitchFamily="2" charset="-122"/>
                <a:ea typeface="田氏保钓体简" panose="02010800040101010101" pitchFamily="2" charset="-122"/>
              </a:rPr>
              <a:t>个待聚类的样本，步骤如下：</a:t>
            </a:r>
          </a:p>
          <a:p>
            <a:r>
              <a:rPr lang="zh-CN" altLang="en-US" sz="2400" dirty="0">
                <a:latin typeface="田氏保钓体简" panose="02010800040101010101" pitchFamily="2" charset="-122"/>
                <a:ea typeface="田氏保钓体简" panose="02010800040101010101" pitchFamily="2" charset="-122"/>
              </a:rPr>
              <a:t>       </a:t>
            </a:r>
            <a:r>
              <a:rPr lang="en-US" altLang="zh-CN" sz="2400" dirty="0">
                <a:latin typeface="田氏保钓体简" panose="02010800040101010101" pitchFamily="2" charset="-122"/>
                <a:ea typeface="田氏保钓体简" panose="02010800040101010101" pitchFamily="2" charset="-122"/>
              </a:rPr>
              <a:t>1</a:t>
            </a:r>
            <a:r>
              <a:rPr lang="zh-CN" altLang="en-US" sz="2400" dirty="0">
                <a:latin typeface="田氏保钓体简" panose="02010800040101010101" pitchFamily="2" charset="-122"/>
                <a:ea typeface="田氏保钓体简" panose="02010800040101010101" pitchFamily="2" charset="-122"/>
              </a:rPr>
              <a:t>、（初始化）把每个样本归为一类，计算每两个类之间的距离，也就是样本与样本之间的相似度；</a:t>
            </a:r>
          </a:p>
          <a:p>
            <a:r>
              <a:rPr lang="zh-CN" altLang="en-US" sz="2400" dirty="0">
                <a:latin typeface="田氏保钓体简" panose="02010800040101010101" pitchFamily="2" charset="-122"/>
                <a:ea typeface="田氏保钓体简" panose="02010800040101010101" pitchFamily="2" charset="-122"/>
              </a:rPr>
              <a:t>       </a:t>
            </a:r>
            <a:r>
              <a:rPr lang="en-US" altLang="zh-CN" sz="2400" dirty="0">
                <a:latin typeface="田氏保钓体简" panose="02010800040101010101" pitchFamily="2" charset="-122"/>
                <a:ea typeface="田氏保钓体简" panose="02010800040101010101" pitchFamily="2" charset="-122"/>
              </a:rPr>
              <a:t>2</a:t>
            </a:r>
            <a:r>
              <a:rPr lang="zh-CN" altLang="en-US" sz="2400" dirty="0">
                <a:latin typeface="田氏保钓体简" panose="02010800040101010101" pitchFamily="2" charset="-122"/>
                <a:ea typeface="田氏保钓体简" panose="02010800040101010101" pitchFamily="2" charset="-122"/>
              </a:rPr>
              <a:t>、寻找各个类之间最近的两个类，把他们归为一类（这样类的总数就少了一个）；</a:t>
            </a:r>
          </a:p>
          <a:p>
            <a:r>
              <a:rPr lang="zh-CN" altLang="en-US" sz="2400" dirty="0">
                <a:latin typeface="田氏保钓体简" panose="02010800040101010101" pitchFamily="2" charset="-122"/>
                <a:ea typeface="田氏保钓体简" panose="02010800040101010101" pitchFamily="2" charset="-122"/>
              </a:rPr>
              <a:t>       </a:t>
            </a:r>
            <a:r>
              <a:rPr lang="en-US" altLang="zh-CN" sz="2400" dirty="0">
                <a:latin typeface="田氏保钓体简" panose="02010800040101010101" pitchFamily="2" charset="-122"/>
                <a:ea typeface="田氏保钓体简" panose="02010800040101010101" pitchFamily="2" charset="-122"/>
              </a:rPr>
              <a:t>3</a:t>
            </a:r>
            <a:r>
              <a:rPr lang="zh-CN" altLang="en-US" sz="2400" dirty="0">
                <a:latin typeface="田氏保钓体简" panose="02010800040101010101" pitchFamily="2" charset="-122"/>
                <a:ea typeface="田氏保钓体简" panose="02010800040101010101" pitchFamily="2" charset="-122"/>
              </a:rPr>
              <a:t>、重新计算新生成的这个类与各个旧类之间的相似度；</a:t>
            </a:r>
          </a:p>
          <a:p>
            <a:r>
              <a:rPr lang="zh-CN" altLang="en-US" sz="2400" dirty="0">
                <a:latin typeface="田氏保钓体简" panose="02010800040101010101" pitchFamily="2" charset="-122"/>
                <a:ea typeface="田氏保钓体简" panose="02010800040101010101" pitchFamily="2" charset="-122"/>
              </a:rPr>
              <a:t>       </a:t>
            </a:r>
            <a:r>
              <a:rPr lang="en-US" altLang="zh-CN" sz="2400" dirty="0">
                <a:latin typeface="田氏保钓体简" panose="02010800040101010101" pitchFamily="2" charset="-122"/>
                <a:ea typeface="田氏保钓体简" panose="02010800040101010101" pitchFamily="2" charset="-122"/>
              </a:rPr>
              <a:t>4</a:t>
            </a:r>
            <a:r>
              <a:rPr lang="zh-CN" altLang="en-US" sz="2400" dirty="0">
                <a:latin typeface="田氏保钓体简" panose="02010800040101010101" pitchFamily="2" charset="-122"/>
                <a:ea typeface="田氏保钓体简" panose="02010800040101010101" pitchFamily="2" charset="-122"/>
              </a:rPr>
              <a:t>、重复</a:t>
            </a:r>
            <a:r>
              <a:rPr lang="en-US" altLang="zh-CN" sz="2400" dirty="0">
                <a:latin typeface="田氏保钓体简" panose="02010800040101010101" pitchFamily="2" charset="-122"/>
                <a:ea typeface="田氏保钓体简" panose="02010800040101010101" pitchFamily="2" charset="-122"/>
              </a:rPr>
              <a:t>2</a:t>
            </a:r>
            <a:r>
              <a:rPr lang="zh-CN" altLang="en-US" sz="2400" dirty="0">
                <a:latin typeface="田氏保钓体简" panose="02010800040101010101" pitchFamily="2" charset="-122"/>
                <a:ea typeface="田氏保钓体简" panose="02010800040101010101" pitchFamily="2" charset="-122"/>
              </a:rPr>
              <a:t>和</a:t>
            </a:r>
            <a:r>
              <a:rPr lang="en-US" altLang="zh-CN" sz="2400" dirty="0">
                <a:latin typeface="田氏保钓体简" panose="02010800040101010101" pitchFamily="2" charset="-122"/>
                <a:ea typeface="田氏保钓体简" panose="02010800040101010101" pitchFamily="2" charset="-122"/>
              </a:rPr>
              <a:t>3</a:t>
            </a:r>
            <a:r>
              <a:rPr lang="zh-CN" altLang="en-US" sz="2400" dirty="0">
                <a:latin typeface="田氏保钓体简" panose="02010800040101010101" pitchFamily="2" charset="-122"/>
                <a:ea typeface="田氏保钓体简" panose="02010800040101010101" pitchFamily="2" charset="-122"/>
              </a:rPr>
              <a:t>直到所有样本点都归为一类，结束</a:t>
            </a:r>
          </a:p>
        </p:txBody>
      </p:sp>
    </p:spTree>
    <p:extLst>
      <p:ext uri="{BB962C8B-B14F-4D97-AF65-F5344CB8AC3E}">
        <p14:creationId xmlns:p14="http://schemas.microsoft.com/office/powerpoint/2010/main" val="3976603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又是距离</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16</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矩形 11"/>
          <p:cNvSpPr/>
          <p:nvPr/>
        </p:nvSpPr>
        <p:spPr>
          <a:xfrm>
            <a:off x="683568" y="2420888"/>
            <a:ext cx="7416824" cy="3046988"/>
          </a:xfrm>
          <a:prstGeom prst="rect">
            <a:avLst/>
          </a:prstGeom>
        </p:spPr>
        <p:txBody>
          <a:bodyPr wrap="square">
            <a:spAutoFit/>
          </a:bodyPr>
          <a:lstStyle/>
          <a:p>
            <a:pPr marL="457200" indent="-457200" algn="just">
              <a:buFont typeface="+mj-lt"/>
              <a:buAutoNum type="arabicPeriod"/>
            </a:pPr>
            <a:r>
              <a:rPr lang="en-US" altLang="zh-CN" sz="2400" dirty="0" err="1">
                <a:latin typeface="田氏保钓体简" panose="02010800040101010101" pitchFamily="2" charset="-122"/>
                <a:ea typeface="田氏保钓体简" panose="02010800040101010101" pitchFamily="2" charset="-122"/>
              </a:rPr>
              <a:t>SingleLinkage</a:t>
            </a:r>
            <a:r>
              <a:rPr lang="zh-CN" altLang="en-US" sz="2400" dirty="0">
                <a:latin typeface="田氏保钓体简" panose="02010800040101010101" pitchFamily="2" charset="-122"/>
                <a:ea typeface="田氏保钓体简" panose="02010800040101010101" pitchFamily="2" charset="-122"/>
              </a:rPr>
              <a:t>：又叫做 </a:t>
            </a:r>
            <a:r>
              <a:rPr lang="en-US" altLang="zh-CN" sz="2400" dirty="0">
                <a:latin typeface="田氏保钓体简" panose="02010800040101010101" pitchFamily="2" charset="-122"/>
                <a:ea typeface="田氏保钓体简" panose="02010800040101010101" pitchFamily="2" charset="-122"/>
              </a:rPr>
              <a:t>nearest-neighbor </a:t>
            </a:r>
            <a:r>
              <a:rPr lang="zh-CN" altLang="en-US" sz="2400" dirty="0">
                <a:latin typeface="田氏保钓体简" panose="02010800040101010101" pitchFamily="2" charset="-122"/>
                <a:ea typeface="田氏保钓体简" panose="02010800040101010101" pitchFamily="2" charset="-122"/>
              </a:rPr>
              <a:t>，就是取两个类中距离最近的两个样本的距离作为这两个集合的距离，也就是说，最近两个样本之间的距离越小，这两个类之间的相似度就越大。容易造成一种叫做 </a:t>
            </a:r>
            <a:r>
              <a:rPr lang="en-US" altLang="zh-CN" sz="2400" dirty="0">
                <a:latin typeface="田氏保钓体简" panose="02010800040101010101" pitchFamily="2" charset="-122"/>
                <a:ea typeface="田氏保钓体简" panose="02010800040101010101" pitchFamily="2" charset="-122"/>
              </a:rPr>
              <a:t>Chaining </a:t>
            </a:r>
            <a:r>
              <a:rPr lang="zh-CN" altLang="en-US" sz="2400" dirty="0">
                <a:latin typeface="田氏保钓体简" panose="02010800040101010101" pitchFamily="2" charset="-122"/>
                <a:ea typeface="田氏保钓体简" panose="02010800040101010101" pitchFamily="2" charset="-122"/>
              </a:rPr>
              <a:t>的效果，两个 </a:t>
            </a:r>
            <a:r>
              <a:rPr lang="en-US" altLang="zh-CN" sz="2400" dirty="0">
                <a:latin typeface="田氏保钓体简" panose="02010800040101010101" pitchFamily="2" charset="-122"/>
                <a:ea typeface="田氏保钓体简" panose="02010800040101010101" pitchFamily="2" charset="-122"/>
              </a:rPr>
              <a:t>cluster </a:t>
            </a:r>
            <a:r>
              <a:rPr lang="zh-CN" altLang="en-US" sz="2400" dirty="0">
                <a:latin typeface="田氏保钓体简" panose="02010800040101010101" pitchFamily="2" charset="-122"/>
                <a:ea typeface="田氏保钓体简" panose="02010800040101010101" pitchFamily="2" charset="-122"/>
              </a:rPr>
              <a:t>明明从“大局”上离得比较远，但是由于其中个别的点距离比较近就被合并了，并且这样合并之后 </a:t>
            </a:r>
            <a:r>
              <a:rPr lang="en-US" altLang="zh-CN" sz="2400" dirty="0">
                <a:latin typeface="田氏保钓体简" panose="02010800040101010101" pitchFamily="2" charset="-122"/>
                <a:ea typeface="田氏保钓体简" panose="02010800040101010101" pitchFamily="2" charset="-122"/>
              </a:rPr>
              <a:t>Chaining </a:t>
            </a:r>
            <a:r>
              <a:rPr lang="zh-CN" altLang="en-US" sz="2400" dirty="0">
                <a:latin typeface="田氏保钓体简" panose="02010800040101010101" pitchFamily="2" charset="-122"/>
                <a:ea typeface="田氏保钓体简" panose="02010800040101010101" pitchFamily="2" charset="-122"/>
              </a:rPr>
              <a:t>效应会进一步扩大，最后会得到比较松散的 </a:t>
            </a:r>
            <a:r>
              <a:rPr lang="en-US" altLang="zh-CN" sz="2400" dirty="0">
                <a:latin typeface="田氏保钓体简" panose="02010800040101010101" pitchFamily="2" charset="-122"/>
                <a:ea typeface="田氏保钓体简" panose="02010800040101010101" pitchFamily="2" charset="-122"/>
              </a:rPr>
              <a:t>cluster </a:t>
            </a:r>
            <a:r>
              <a:rPr lang="zh-CN" altLang="en-US" sz="2400" dirty="0">
                <a:latin typeface="田氏保钓体简" panose="02010800040101010101" pitchFamily="2" charset="-122"/>
                <a:ea typeface="田氏保钓体简" panose="02010800040101010101" pitchFamily="2" charset="-122"/>
              </a:rPr>
              <a:t>。</a:t>
            </a:r>
          </a:p>
        </p:txBody>
      </p:sp>
    </p:spTree>
    <p:extLst>
      <p:ext uri="{BB962C8B-B14F-4D97-AF65-F5344CB8AC3E}">
        <p14:creationId xmlns:p14="http://schemas.microsoft.com/office/powerpoint/2010/main" val="3334582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还是距离</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17</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矩形 11"/>
          <p:cNvSpPr/>
          <p:nvPr/>
        </p:nvSpPr>
        <p:spPr>
          <a:xfrm>
            <a:off x="647105" y="2122587"/>
            <a:ext cx="7416824" cy="3416320"/>
          </a:xfrm>
          <a:prstGeom prst="rect">
            <a:avLst/>
          </a:prstGeom>
        </p:spPr>
        <p:txBody>
          <a:bodyPr wrap="square">
            <a:spAutoFit/>
          </a:bodyPr>
          <a:lstStyle/>
          <a:p>
            <a:endParaRPr lang="zh-CN" altLang="en-US" sz="2400" dirty="0">
              <a:latin typeface="田氏保钓体简" panose="02010800040101010101" pitchFamily="2" charset="-122"/>
              <a:ea typeface="田氏保钓体简" panose="02010800040101010101" pitchFamily="2" charset="-122"/>
            </a:endParaRPr>
          </a:p>
          <a:p>
            <a:pPr marL="457200" indent="-457200">
              <a:buFont typeface="+mj-lt"/>
              <a:buAutoNum type="arabicPeriod" startAt="2"/>
            </a:pPr>
            <a:r>
              <a:rPr lang="en-US" altLang="zh-CN" sz="2400" dirty="0" err="1">
                <a:latin typeface="田氏保钓体简" panose="02010800040101010101" pitchFamily="2" charset="-122"/>
                <a:ea typeface="田氏保钓体简" panose="02010800040101010101" pitchFamily="2" charset="-122"/>
              </a:rPr>
              <a:t>CompleteLinkage</a:t>
            </a:r>
            <a:r>
              <a:rPr lang="zh-CN" altLang="en-US" sz="2400" dirty="0">
                <a:latin typeface="田氏保钓体简" panose="02010800040101010101" pitchFamily="2" charset="-122"/>
                <a:ea typeface="田氏保钓体简" panose="02010800040101010101" pitchFamily="2" charset="-122"/>
              </a:rPr>
              <a:t>：这个则完全是 </a:t>
            </a:r>
            <a:r>
              <a:rPr lang="en-US" altLang="zh-CN" sz="2400" dirty="0">
                <a:latin typeface="田氏保钓体简" panose="02010800040101010101" pitchFamily="2" charset="-122"/>
                <a:ea typeface="田氏保钓体简" panose="02010800040101010101" pitchFamily="2" charset="-122"/>
              </a:rPr>
              <a:t>Single Linkage </a:t>
            </a:r>
            <a:r>
              <a:rPr lang="zh-CN" altLang="en-US" sz="2400" dirty="0">
                <a:latin typeface="田氏保钓体简" panose="02010800040101010101" pitchFamily="2" charset="-122"/>
                <a:ea typeface="田氏保钓体简" panose="02010800040101010101" pitchFamily="2" charset="-122"/>
              </a:rPr>
              <a:t>的反面极端，取两个集合中距离最远的两个点的距离作为两个集合的距离。其效果也是刚好相反的，限制非常大，两个 </a:t>
            </a:r>
            <a:r>
              <a:rPr lang="en-US" altLang="zh-CN" sz="2400" dirty="0">
                <a:latin typeface="田氏保钓体简" panose="02010800040101010101" pitchFamily="2" charset="-122"/>
                <a:ea typeface="田氏保钓体简" panose="02010800040101010101" pitchFamily="2" charset="-122"/>
              </a:rPr>
              <a:t>cluster </a:t>
            </a:r>
            <a:r>
              <a:rPr lang="zh-CN" altLang="en-US" sz="2400" dirty="0">
                <a:latin typeface="田氏保钓体简" panose="02010800040101010101" pitchFamily="2" charset="-122"/>
                <a:ea typeface="田氏保钓体简" panose="02010800040101010101" pitchFamily="2" charset="-122"/>
              </a:rPr>
              <a:t>即使已经很接近了，但是只要有不配合的点存在，就顽固到底，老死不相合并，也是不太好的办法。这两种相似度的定义方法的共同问题就是指考虑了某个有特点的数据，而没有考虑类内数据的整体特点。</a:t>
            </a:r>
          </a:p>
        </p:txBody>
      </p:sp>
    </p:spTree>
    <p:extLst>
      <p:ext uri="{BB962C8B-B14F-4D97-AF65-F5344CB8AC3E}">
        <p14:creationId xmlns:p14="http://schemas.microsoft.com/office/powerpoint/2010/main" val="3072766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总是距离</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18</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矩形 11"/>
          <p:cNvSpPr/>
          <p:nvPr/>
        </p:nvSpPr>
        <p:spPr>
          <a:xfrm>
            <a:off x="755576" y="2182212"/>
            <a:ext cx="7416824" cy="3046988"/>
          </a:xfrm>
          <a:prstGeom prst="rect">
            <a:avLst/>
          </a:prstGeom>
        </p:spPr>
        <p:txBody>
          <a:bodyPr wrap="square">
            <a:spAutoFit/>
          </a:bodyPr>
          <a:lstStyle/>
          <a:p>
            <a:endParaRPr lang="zh-CN" altLang="en-US" sz="2400" dirty="0">
              <a:latin typeface="田氏保钓体简" panose="02010800040101010101" pitchFamily="2" charset="-122"/>
              <a:ea typeface="田氏保钓体简" panose="02010800040101010101" pitchFamily="2" charset="-122"/>
            </a:endParaRPr>
          </a:p>
          <a:p>
            <a:pPr marL="457200" indent="-457200">
              <a:buFont typeface="+mj-lt"/>
              <a:buAutoNum type="arabicPeriod" startAt="3"/>
            </a:pPr>
            <a:r>
              <a:rPr lang="en-US" altLang="zh-CN" sz="2400" dirty="0">
                <a:latin typeface="田氏保钓体简" panose="02010800040101010101" pitchFamily="2" charset="-122"/>
                <a:ea typeface="田氏保钓体简" panose="02010800040101010101" pitchFamily="2" charset="-122"/>
              </a:rPr>
              <a:t>Average-linkage</a:t>
            </a:r>
            <a:r>
              <a:rPr lang="zh-CN" altLang="en-US" sz="2400" dirty="0">
                <a:latin typeface="田氏保钓体简" panose="02010800040101010101" pitchFamily="2" charset="-122"/>
                <a:ea typeface="田氏保钓体简" panose="02010800040101010101" pitchFamily="2" charset="-122"/>
              </a:rPr>
              <a:t>：这种方法就是把两个集合中的点两两的距离全部放在一起求一个平均值，相对也能得到合适一点的结果。</a:t>
            </a:r>
          </a:p>
          <a:p>
            <a:pPr marL="457200" indent="-457200">
              <a:buFont typeface="+mj-lt"/>
              <a:buAutoNum type="arabicPeriod" startAt="3"/>
            </a:pPr>
            <a:endParaRPr lang="zh-CN" altLang="en-US" sz="2400" dirty="0">
              <a:latin typeface="田氏保钓体简" panose="02010800040101010101" pitchFamily="2" charset="-122"/>
              <a:ea typeface="田氏保钓体简" panose="02010800040101010101" pitchFamily="2" charset="-122"/>
            </a:endParaRPr>
          </a:p>
          <a:p>
            <a:pPr marL="457200" indent="-457200">
              <a:buFont typeface="+mj-lt"/>
              <a:buAutoNum type="arabicPeriod" startAt="3"/>
            </a:pPr>
            <a:r>
              <a:rPr lang="zh-CN" altLang="en-US" sz="2400" dirty="0">
                <a:latin typeface="田氏保钓体简" panose="02010800040101010101" pitchFamily="2" charset="-122"/>
                <a:ea typeface="田氏保钓体简" panose="02010800040101010101" pitchFamily="2" charset="-122"/>
              </a:rPr>
              <a:t> </a:t>
            </a:r>
            <a:r>
              <a:rPr lang="en-US" altLang="zh-CN" sz="2400" dirty="0">
                <a:latin typeface="田氏保钓体简" panose="02010800040101010101" pitchFamily="2" charset="-122"/>
                <a:ea typeface="田氏保钓体简" panose="02010800040101010101" pitchFamily="2" charset="-122"/>
              </a:rPr>
              <a:t>Average-linkage</a:t>
            </a:r>
            <a:r>
              <a:rPr lang="zh-CN" altLang="en-US" sz="2400" dirty="0">
                <a:latin typeface="田氏保钓体简" panose="02010800040101010101" pitchFamily="2" charset="-122"/>
                <a:ea typeface="田氏保钓体简" panose="02010800040101010101" pitchFamily="2" charset="-122"/>
              </a:rPr>
              <a:t>的一个变种就是取两两距离的中值，与取均值相比更加能够解除个别偏离样本对结果的干扰。</a:t>
            </a:r>
          </a:p>
        </p:txBody>
      </p:sp>
    </p:spTree>
    <p:extLst>
      <p:ext uri="{BB962C8B-B14F-4D97-AF65-F5344CB8AC3E}">
        <p14:creationId xmlns:p14="http://schemas.microsoft.com/office/powerpoint/2010/main" val="2023282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改进层次算法</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19</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1331640" y="2204864"/>
            <a:ext cx="4963218" cy="3785652"/>
          </a:xfrm>
          <a:prstGeom prst="rect">
            <a:avLst/>
          </a:prstGeom>
        </p:spPr>
        <p:txBody>
          <a:bodyPr wrap="none">
            <a:spAutoFit/>
          </a:bodyPr>
          <a:lstStyle/>
          <a:p>
            <a:pPr marL="457200" indent="-457200">
              <a:lnSpc>
                <a:spcPct val="200000"/>
              </a:lnSpc>
              <a:buFont typeface="+mj-lt"/>
              <a:buAutoNum type="arabicPeriod"/>
            </a:pPr>
            <a:r>
              <a:rPr lang="zh-CN" altLang="en-US" sz="2400" dirty="0">
                <a:latin typeface="田氏保钓体简" panose="02010800040101010101" pitchFamily="2" charset="-122"/>
                <a:ea typeface="田氏保钓体简" panose="02010800040101010101" pitchFamily="2" charset="-122"/>
              </a:rPr>
              <a:t>层次凝聚改进算法之</a:t>
            </a:r>
            <a:r>
              <a:rPr lang="en-US" altLang="zh-CN" sz="2400" dirty="0">
                <a:latin typeface="田氏保钓体简" panose="02010800040101010101" pitchFamily="2" charset="-122"/>
                <a:ea typeface="田氏保钓体简" panose="02010800040101010101" pitchFamily="2" charset="-122"/>
              </a:rPr>
              <a:t>BIRCH</a:t>
            </a:r>
            <a:r>
              <a:rPr lang="zh-CN" altLang="en-US" sz="2400" dirty="0">
                <a:latin typeface="田氏保钓体简" panose="02010800040101010101" pitchFamily="2" charset="-122"/>
                <a:ea typeface="田氏保钓体简" panose="02010800040101010101" pitchFamily="2" charset="-122"/>
              </a:rPr>
              <a:t>算法</a:t>
            </a:r>
            <a:endParaRPr lang="en-US" altLang="zh-CN" sz="2400" dirty="0">
              <a:latin typeface="田氏保钓体简" panose="02010800040101010101" pitchFamily="2" charset="-122"/>
              <a:ea typeface="田氏保钓体简" panose="02010800040101010101" pitchFamily="2" charset="-122"/>
            </a:endParaRPr>
          </a:p>
          <a:p>
            <a:pPr marL="457200" indent="-457200">
              <a:lnSpc>
                <a:spcPct val="200000"/>
              </a:lnSpc>
              <a:buFont typeface="+mj-lt"/>
              <a:buAutoNum type="arabicPeriod"/>
            </a:pPr>
            <a:r>
              <a:rPr lang="zh-CN" altLang="en-US" sz="2400" dirty="0">
                <a:latin typeface="田氏保钓体简" panose="02010800040101010101" pitchFamily="2" charset="-122"/>
                <a:ea typeface="田氏保钓体简" panose="02010800040101010101" pitchFamily="2" charset="-122"/>
              </a:rPr>
              <a:t>层次凝聚改进算法之</a:t>
            </a:r>
            <a:r>
              <a:rPr lang="en-US" altLang="zh-CN" sz="2400" dirty="0">
                <a:latin typeface="田氏保钓体简" panose="02010800040101010101" pitchFamily="2" charset="-122"/>
                <a:ea typeface="田氏保钓体简" panose="02010800040101010101" pitchFamily="2" charset="-122"/>
              </a:rPr>
              <a:t>CURE</a:t>
            </a:r>
            <a:r>
              <a:rPr lang="zh-CN" altLang="en-US" sz="2400" dirty="0">
                <a:latin typeface="田氏保钓体简" panose="02010800040101010101" pitchFamily="2" charset="-122"/>
                <a:ea typeface="田氏保钓体简" panose="02010800040101010101" pitchFamily="2" charset="-122"/>
              </a:rPr>
              <a:t>算法</a:t>
            </a:r>
            <a:endParaRPr lang="en-US" altLang="zh-CN" sz="2400" dirty="0">
              <a:latin typeface="田氏保钓体简" panose="02010800040101010101" pitchFamily="2" charset="-122"/>
              <a:ea typeface="田氏保钓体简" panose="02010800040101010101" pitchFamily="2" charset="-122"/>
            </a:endParaRPr>
          </a:p>
          <a:p>
            <a:pPr marL="457200" indent="-457200">
              <a:lnSpc>
                <a:spcPct val="200000"/>
              </a:lnSpc>
              <a:buFont typeface="+mj-lt"/>
              <a:buAutoNum type="arabicPeriod"/>
            </a:pPr>
            <a:r>
              <a:rPr lang="zh-CN" altLang="en-US" sz="2400" dirty="0">
                <a:latin typeface="田氏保钓体简" panose="02010800040101010101" pitchFamily="2" charset="-122"/>
                <a:ea typeface="田氏保钓体简" panose="02010800040101010101" pitchFamily="2" charset="-122"/>
              </a:rPr>
              <a:t>层次凝聚改进算法之</a:t>
            </a:r>
            <a:r>
              <a:rPr lang="en-US" altLang="zh-CN" sz="2400" dirty="0">
                <a:latin typeface="田氏保钓体简" panose="02010800040101010101" pitchFamily="2" charset="-122"/>
                <a:ea typeface="田氏保钓体简" panose="02010800040101010101" pitchFamily="2" charset="-122"/>
              </a:rPr>
              <a:t>ROCK</a:t>
            </a:r>
            <a:r>
              <a:rPr lang="zh-CN" altLang="en-US" sz="2400" dirty="0">
                <a:latin typeface="田氏保钓体简" panose="02010800040101010101" pitchFamily="2" charset="-122"/>
                <a:ea typeface="田氏保钓体简" panose="02010800040101010101" pitchFamily="2" charset="-122"/>
              </a:rPr>
              <a:t>算法</a:t>
            </a:r>
            <a:endParaRPr lang="en-US" altLang="zh-CN" sz="2400" dirty="0">
              <a:latin typeface="田氏保钓体简" panose="02010800040101010101" pitchFamily="2" charset="-122"/>
              <a:ea typeface="田氏保钓体简" panose="02010800040101010101" pitchFamily="2" charset="-122"/>
            </a:endParaRPr>
          </a:p>
          <a:p>
            <a:pPr marL="457200" indent="-457200">
              <a:lnSpc>
                <a:spcPct val="200000"/>
              </a:lnSpc>
              <a:buFont typeface="+mj-lt"/>
              <a:buAutoNum type="arabicPeriod"/>
            </a:pPr>
            <a:r>
              <a:rPr lang="zh-CN" altLang="en-US" sz="2400" dirty="0">
                <a:latin typeface="田氏保钓体简" panose="02010800040101010101" pitchFamily="2" charset="-122"/>
                <a:ea typeface="田氏保钓体简" panose="02010800040101010101" pitchFamily="2" charset="-122"/>
              </a:rPr>
              <a:t>层次凝聚改进算法之</a:t>
            </a:r>
            <a:r>
              <a:rPr lang="en-US" altLang="zh-CN" sz="2400" dirty="0">
                <a:latin typeface="田氏保钓体简" panose="02010800040101010101" pitchFamily="2" charset="-122"/>
                <a:ea typeface="田氏保钓体简" panose="02010800040101010101" pitchFamily="2" charset="-122"/>
              </a:rPr>
              <a:t>Chameleon</a:t>
            </a:r>
          </a:p>
          <a:p>
            <a:pPr marL="457200" indent="-457200">
              <a:lnSpc>
                <a:spcPct val="200000"/>
              </a:lnSpc>
              <a:buFont typeface="+mj-lt"/>
              <a:buAutoNum type="arabicPeriod"/>
            </a:pPr>
            <a:r>
              <a:rPr lang="en-US" altLang="zh-CN" sz="2400" dirty="0">
                <a:latin typeface="田氏保钓体简" panose="02010800040101010101" pitchFamily="2" charset="-122"/>
                <a:ea typeface="田氏保钓体简" panose="02010800040101010101" pitchFamily="2" charset="-122"/>
              </a:rPr>
              <a:t>It may be yours next time.</a:t>
            </a:r>
            <a:endParaRPr lang="zh-CN" altLang="en-US" sz="2400" dirty="0">
              <a:latin typeface="田氏保钓体简" panose="02010800040101010101" pitchFamily="2" charset="-122"/>
              <a:ea typeface="田氏保钓体简" panose="02010800040101010101" pitchFamily="2" charset="-122"/>
            </a:endParaRPr>
          </a:p>
        </p:txBody>
      </p:sp>
    </p:spTree>
    <p:extLst>
      <p:ext uri="{BB962C8B-B14F-4D97-AF65-F5344CB8AC3E}">
        <p14:creationId xmlns:p14="http://schemas.microsoft.com/office/powerpoint/2010/main" val="3226943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交叉熵</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2</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683568" y="2082916"/>
            <a:ext cx="7416824" cy="1938992"/>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熵的本质是香农信息量的期望</a:t>
            </a:r>
            <a:r>
              <a:rPr lang="en-US" altLang="zh-CN" sz="2400" dirty="0">
                <a:latin typeface="田氏保钓体简" panose="02010800040101010101" pitchFamily="2" charset="-122"/>
                <a:ea typeface="田氏保钓体简" panose="02010800040101010101" pitchFamily="2" charset="-122"/>
              </a:rPr>
              <a:t>:</a:t>
            </a:r>
          </a:p>
          <a:p>
            <a:endParaRPr lang="en-US" altLang="zh-CN" sz="2400" dirty="0">
              <a:latin typeface="田氏保钓体简" panose="02010800040101010101" pitchFamily="2" charset="-122"/>
              <a:ea typeface="田氏保钓体简" panose="02010800040101010101" pitchFamily="2" charset="-122"/>
            </a:endParaRPr>
          </a:p>
          <a:p>
            <a:r>
              <a:rPr lang="zh-CN" altLang="en-US" sz="2400" dirty="0">
                <a:latin typeface="田氏保钓体简" panose="02010800040101010101" pitchFamily="2" charset="-122"/>
                <a:ea typeface="田氏保钓体简" panose="02010800040101010101" pitchFamily="2" charset="-122"/>
              </a:rPr>
              <a:t>现有关于样本集的</a:t>
            </a:r>
            <a:r>
              <a:rPr lang="en-US" altLang="zh-CN" sz="2400" dirty="0">
                <a:latin typeface="田氏保钓体简" panose="02010800040101010101" pitchFamily="2" charset="-122"/>
                <a:ea typeface="田氏保钓体简" panose="02010800040101010101" pitchFamily="2" charset="-122"/>
              </a:rPr>
              <a:t>2</a:t>
            </a:r>
            <a:r>
              <a:rPr lang="zh-CN" altLang="en-US" sz="2400" dirty="0">
                <a:latin typeface="田氏保钓体简" panose="02010800040101010101" pitchFamily="2" charset="-122"/>
                <a:ea typeface="田氏保钓体简" panose="02010800040101010101" pitchFamily="2" charset="-122"/>
              </a:rPr>
              <a:t>个概率分布</a:t>
            </a:r>
            <a:r>
              <a:rPr lang="en-US" altLang="zh-CN" sz="2400" dirty="0">
                <a:latin typeface="田氏保钓体简" panose="02010800040101010101" pitchFamily="2" charset="-122"/>
                <a:ea typeface="田氏保钓体简" panose="02010800040101010101" pitchFamily="2" charset="-122"/>
              </a:rPr>
              <a:t>p</a:t>
            </a:r>
            <a:r>
              <a:rPr lang="zh-CN" altLang="en-US" sz="2400" dirty="0">
                <a:latin typeface="田氏保钓体简" panose="02010800040101010101" pitchFamily="2" charset="-122"/>
                <a:ea typeface="田氏保钓体简" panose="02010800040101010101" pitchFamily="2" charset="-122"/>
              </a:rPr>
              <a:t>和</a:t>
            </a:r>
            <a:r>
              <a:rPr lang="en-US" altLang="zh-CN" sz="2400" dirty="0">
                <a:latin typeface="田氏保钓体简" panose="02010800040101010101" pitchFamily="2" charset="-122"/>
                <a:ea typeface="田氏保钓体简" panose="02010800040101010101" pitchFamily="2" charset="-122"/>
              </a:rPr>
              <a:t>q</a:t>
            </a:r>
            <a:r>
              <a:rPr lang="zh-CN" altLang="en-US" sz="2400" dirty="0">
                <a:latin typeface="田氏保钓体简" panose="02010800040101010101" pitchFamily="2" charset="-122"/>
                <a:ea typeface="田氏保钓体简" panose="02010800040101010101" pitchFamily="2" charset="-122"/>
              </a:rPr>
              <a:t>，其中</a:t>
            </a:r>
            <a:r>
              <a:rPr lang="en-US" altLang="zh-CN" sz="2400" dirty="0">
                <a:latin typeface="田氏保钓体简" panose="02010800040101010101" pitchFamily="2" charset="-122"/>
                <a:ea typeface="田氏保钓体简" panose="02010800040101010101" pitchFamily="2" charset="-122"/>
              </a:rPr>
              <a:t>p</a:t>
            </a:r>
            <a:r>
              <a:rPr lang="zh-CN" altLang="en-US" sz="2400" dirty="0">
                <a:latin typeface="田氏保钓体简" panose="02010800040101010101" pitchFamily="2" charset="-122"/>
                <a:ea typeface="田氏保钓体简" panose="02010800040101010101" pitchFamily="2" charset="-122"/>
              </a:rPr>
              <a:t>为真实分布，</a:t>
            </a:r>
            <a:r>
              <a:rPr lang="en-US" altLang="zh-CN" sz="2400" dirty="0">
                <a:latin typeface="田氏保钓体简" panose="02010800040101010101" pitchFamily="2" charset="-122"/>
                <a:ea typeface="田氏保钓体简" panose="02010800040101010101" pitchFamily="2" charset="-122"/>
              </a:rPr>
              <a:t>q</a:t>
            </a:r>
            <a:r>
              <a:rPr lang="zh-CN" altLang="en-US" sz="2400" dirty="0">
                <a:latin typeface="田氏保钓体简" panose="02010800040101010101" pitchFamily="2" charset="-122"/>
                <a:ea typeface="田氏保钓体简" panose="02010800040101010101" pitchFamily="2" charset="-122"/>
              </a:rPr>
              <a:t>非真实分布。按照真实分布</a:t>
            </a:r>
            <a:r>
              <a:rPr lang="en-US" altLang="zh-CN" sz="2400" dirty="0">
                <a:latin typeface="田氏保钓体简" panose="02010800040101010101" pitchFamily="2" charset="-122"/>
                <a:ea typeface="田氏保钓体简" panose="02010800040101010101" pitchFamily="2" charset="-122"/>
              </a:rPr>
              <a:t>p</a:t>
            </a:r>
            <a:r>
              <a:rPr lang="zh-CN" altLang="en-US" sz="2400" dirty="0">
                <a:latin typeface="田氏保钓体简" panose="02010800040101010101" pitchFamily="2" charset="-122"/>
                <a:ea typeface="田氏保钓体简" panose="02010800040101010101" pitchFamily="2" charset="-122"/>
              </a:rPr>
              <a:t>来衡量识别一个样本的熵为：</a:t>
            </a:r>
            <a:endParaRPr lang="en-US" altLang="zh-CN" sz="2400" dirty="0">
              <a:latin typeface="田氏保钓体简" panose="02010800040101010101" pitchFamily="2" charset="-122"/>
              <a:ea typeface="田氏保钓体简" panose="02010800040101010101" pitchFamily="2" charset="-122"/>
            </a:endParaRPr>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13" name="TextBox 12"/>
              <p:cNvSpPr txBox="1"/>
              <p:nvPr/>
            </p:nvSpPr>
            <p:spPr>
              <a:xfrm>
                <a:off x="4932040" y="1988840"/>
                <a:ext cx="3051220"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𝐻</m:t>
                      </m:r>
                      <m:d>
                        <m:dPr>
                          <m:ctrlPr>
                            <a:rPr lang="en-US" altLang="zh-CN" b="0" i="1" smtClean="0">
                              <a:latin typeface="Cambria Math"/>
                            </a:rPr>
                          </m:ctrlPr>
                        </m:dPr>
                        <m:e>
                          <m:r>
                            <a:rPr lang="en-US" altLang="zh-CN" b="0" i="1" smtClean="0">
                              <a:latin typeface="Cambria Math"/>
                            </a:rPr>
                            <m:t>𝑋</m:t>
                          </m:r>
                        </m:e>
                      </m:d>
                      <m:r>
                        <a:rPr lang="en-US" altLang="zh-CN" b="0" i="1" smtClean="0">
                          <a:latin typeface="Cambria Math"/>
                        </a:rPr>
                        <m:t>=−</m:t>
                      </m:r>
                      <m:nary>
                        <m:naryPr>
                          <m:chr m:val="∑"/>
                          <m:supHide m:val="on"/>
                          <m:ctrlPr>
                            <a:rPr lang="en-US" altLang="zh-CN" b="0" i="1" smtClean="0">
                              <a:latin typeface="Cambria Math"/>
                            </a:rPr>
                          </m:ctrlPr>
                        </m:naryPr>
                        <m:sub>
                          <m:r>
                            <m:rPr>
                              <m:brk m:alnAt="7"/>
                            </m:rPr>
                            <a:rPr lang="en-US" altLang="zh-CN" b="0" i="1" smtClean="0">
                              <a:latin typeface="Cambria Math"/>
                            </a:rPr>
                            <m:t>𝑥</m:t>
                          </m:r>
                        </m:sub>
                        <m:sup/>
                        <m:e>
                          <m:r>
                            <a:rPr lang="en-US" altLang="zh-CN" b="0" i="1" smtClean="0">
                              <a:latin typeface="Cambria Math"/>
                            </a:rPr>
                            <m:t>𝑝</m:t>
                          </m:r>
                          <m:r>
                            <a:rPr lang="en-US" altLang="zh-CN" b="0" i="1" smtClean="0">
                              <a:latin typeface="Cambria Math"/>
                            </a:rPr>
                            <m:t>(</m:t>
                          </m:r>
                          <m:r>
                            <a:rPr lang="en-US" altLang="zh-CN" b="0" i="1" smtClean="0">
                              <a:latin typeface="Cambria Math"/>
                            </a:rPr>
                            <m:t>𝑥</m:t>
                          </m:r>
                          <m:r>
                            <a:rPr lang="en-US" altLang="zh-CN" b="0" i="1" smtClean="0">
                              <a:latin typeface="Cambria Math"/>
                            </a:rPr>
                            <m:t>)</m:t>
                          </m:r>
                          <m:func>
                            <m:funcPr>
                              <m:ctrlPr>
                                <a:rPr lang="en-US" altLang="zh-CN" b="0" i="1" smtClean="0">
                                  <a:latin typeface="Cambria Math"/>
                                </a:rPr>
                              </m:ctrlPr>
                            </m:funcPr>
                            <m:fName>
                              <m:sSub>
                                <m:sSubPr>
                                  <m:ctrlPr>
                                    <a:rPr lang="en-US" altLang="zh-CN" b="0" i="1" smtClean="0">
                                      <a:latin typeface="Cambria Math"/>
                                    </a:rPr>
                                  </m:ctrlPr>
                                </m:sSubPr>
                                <m:e>
                                  <m:r>
                                    <m:rPr>
                                      <m:sty m:val="p"/>
                                    </m:rPr>
                                    <a:rPr lang="en-US" altLang="zh-CN" b="0" i="0" smtClean="0">
                                      <a:latin typeface="Cambria Math"/>
                                    </a:rPr>
                                    <m:t>log</m:t>
                                  </m:r>
                                </m:e>
                                <m:sub>
                                  <m:r>
                                    <a:rPr lang="en-US" altLang="zh-CN" b="0" i="1" smtClean="0">
                                      <a:latin typeface="Cambria Math"/>
                                    </a:rPr>
                                    <m:t>2</m:t>
                                  </m:r>
                                </m:sub>
                              </m:sSub>
                            </m:fName>
                            <m:e>
                              <m:r>
                                <a:rPr lang="en-US" altLang="zh-CN" b="0" i="1" smtClean="0">
                                  <a:latin typeface="Cambria Math"/>
                                </a:rPr>
                                <m:t>𝑝</m:t>
                              </m:r>
                              <m:d>
                                <m:dPr>
                                  <m:ctrlPr>
                                    <a:rPr lang="en-US" altLang="zh-CN" b="0" i="1" smtClean="0">
                                      <a:latin typeface="Cambria Math"/>
                                    </a:rPr>
                                  </m:ctrlPr>
                                </m:dPr>
                                <m:e>
                                  <m:r>
                                    <a:rPr lang="en-US" altLang="zh-CN" b="0" i="1" smtClean="0">
                                      <a:latin typeface="Cambria Math"/>
                                    </a:rPr>
                                    <m:t>𝑥</m:t>
                                  </m:r>
                                </m:e>
                              </m:d>
                            </m:e>
                          </m:func>
                        </m:e>
                      </m:nary>
                    </m:oMath>
                  </m:oMathPara>
                </a14:m>
                <a:endParaRPr lang="zh-CN"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4932040" y="1988840"/>
                <a:ext cx="3051220" cy="764505"/>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771800" y="3816623"/>
                <a:ext cx="2799484"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𝐻</m:t>
                      </m:r>
                      <m:d>
                        <m:dPr>
                          <m:ctrlPr>
                            <a:rPr lang="en-US" altLang="zh-CN" b="0" i="1" smtClean="0">
                              <a:latin typeface="Cambria Math"/>
                            </a:rPr>
                          </m:ctrlPr>
                        </m:dPr>
                        <m:e>
                          <m:r>
                            <a:rPr lang="en-US" altLang="zh-CN" b="0" i="1" smtClean="0">
                              <a:latin typeface="Cambria Math"/>
                            </a:rPr>
                            <m:t>𝑝</m:t>
                          </m:r>
                        </m:e>
                      </m:d>
                      <m:r>
                        <a:rPr lang="en-US" altLang="zh-CN" b="0" i="1" smtClean="0">
                          <a:latin typeface="Cambria Math"/>
                        </a:rPr>
                        <m:t>=</m:t>
                      </m:r>
                      <m:nary>
                        <m:naryPr>
                          <m:chr m:val="∑"/>
                          <m:supHide m:val="on"/>
                          <m:ctrlPr>
                            <a:rPr lang="en-US" altLang="zh-CN" b="0" i="1" smtClean="0">
                              <a:latin typeface="Cambria Math"/>
                            </a:rPr>
                          </m:ctrlPr>
                        </m:naryPr>
                        <m:sub>
                          <m:r>
                            <m:rPr>
                              <m:brk m:alnAt="7"/>
                            </m:rPr>
                            <a:rPr lang="en-US" altLang="zh-CN" b="0" i="1" smtClean="0">
                              <a:latin typeface="Cambria Math"/>
                            </a:rPr>
                            <m:t>𝑥</m:t>
                          </m:r>
                        </m:sub>
                        <m:sup/>
                        <m:e>
                          <m:r>
                            <a:rPr lang="en-US" altLang="zh-CN" b="0" i="1" smtClean="0">
                              <a:latin typeface="Cambria Math"/>
                            </a:rPr>
                            <m:t>𝑝</m:t>
                          </m:r>
                          <m:r>
                            <a:rPr lang="en-US" altLang="zh-CN" b="0" i="1" smtClean="0">
                              <a:latin typeface="Cambria Math"/>
                            </a:rPr>
                            <m:t>(</m:t>
                          </m:r>
                          <m:r>
                            <a:rPr lang="en-US" altLang="zh-CN" b="0" i="1" smtClean="0">
                              <a:latin typeface="Cambria Math"/>
                            </a:rPr>
                            <m:t>𝑥</m:t>
                          </m:r>
                          <m:r>
                            <a:rPr lang="en-US" altLang="zh-CN" b="0" i="1" smtClean="0">
                              <a:latin typeface="Cambria Math"/>
                            </a:rPr>
                            <m:t>)</m:t>
                          </m:r>
                          <m:func>
                            <m:funcPr>
                              <m:ctrlPr>
                                <a:rPr lang="en-US" altLang="zh-CN" b="0" i="1" smtClean="0">
                                  <a:latin typeface="Cambria Math"/>
                                </a:rPr>
                              </m:ctrlPr>
                            </m:funcPr>
                            <m:fName>
                              <m:sSub>
                                <m:sSubPr>
                                  <m:ctrlPr>
                                    <a:rPr lang="en-US" altLang="zh-CN" b="0" i="1" smtClean="0">
                                      <a:latin typeface="Cambria Math"/>
                                    </a:rPr>
                                  </m:ctrlPr>
                                </m:sSubPr>
                                <m:e>
                                  <m:r>
                                    <m:rPr>
                                      <m:sty m:val="p"/>
                                    </m:rPr>
                                    <a:rPr lang="en-US" altLang="zh-CN" b="0" i="0" smtClean="0">
                                      <a:latin typeface="Cambria Math"/>
                                    </a:rPr>
                                    <m:t>log</m:t>
                                  </m:r>
                                </m:e>
                                <m:sub>
                                  <m:r>
                                    <a:rPr lang="en-US" altLang="zh-CN" b="0" i="1" smtClean="0">
                                      <a:latin typeface="Cambria Math"/>
                                    </a:rPr>
                                    <m:t>2</m:t>
                                  </m:r>
                                </m:sub>
                              </m:sSub>
                            </m:fName>
                            <m:e>
                              <m:f>
                                <m:fPr>
                                  <m:ctrlPr>
                                    <a:rPr lang="en-US" altLang="zh-CN" b="0" i="1" smtClean="0">
                                      <a:latin typeface="Cambria Math"/>
                                    </a:rPr>
                                  </m:ctrlPr>
                                </m:fPr>
                                <m:num>
                                  <m:r>
                                    <a:rPr lang="en-US" altLang="zh-CN" b="0" i="1" smtClean="0">
                                      <a:latin typeface="Cambria Math"/>
                                    </a:rPr>
                                    <m:t>1</m:t>
                                  </m:r>
                                </m:num>
                                <m:den>
                                  <m:r>
                                    <a:rPr lang="zh-CN" altLang="en-US" i="1">
                                      <a:latin typeface="Cambria Math"/>
                                    </a:rPr>
                                    <m:t>𝑝</m:t>
                                  </m:r>
                                  <m:r>
                                    <a:rPr lang="en-US" altLang="zh-CN" i="1">
                                      <a:latin typeface="Cambria Math"/>
                                    </a:rPr>
                                    <m:t>(</m:t>
                                  </m:r>
                                  <m:r>
                                    <a:rPr lang="zh-CN" altLang="en-US" i="1">
                                      <a:latin typeface="Cambria Math"/>
                                    </a:rPr>
                                    <m:t>𝑥</m:t>
                                  </m:r>
                                  <m:r>
                                    <a:rPr lang="en-US" altLang="zh-CN" i="1">
                                      <a:latin typeface="Cambria Math"/>
                                    </a:rPr>
                                    <m:t>)</m:t>
                                  </m:r>
                                </m:den>
                              </m:f>
                            </m:e>
                          </m:func>
                        </m:e>
                      </m:nary>
                    </m:oMath>
                  </m:oMathPara>
                </a14:m>
                <a:endParaRPr lang="zh-CN" alt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2771800" y="3816623"/>
                <a:ext cx="2799484" cy="764505"/>
              </a:xfrm>
              <a:prstGeom prst="rect">
                <a:avLst/>
              </a:prstGeom>
              <a:blipFill rotWithShape="1">
                <a:blip r:embed="rId4"/>
                <a:stretch>
                  <a:fillRect/>
                </a:stretch>
              </a:blipFill>
            </p:spPr>
            <p:txBody>
              <a:bodyPr/>
              <a:lstStyle/>
              <a:p>
                <a:r>
                  <a:rPr lang="zh-CN" altLang="en-US">
                    <a:noFill/>
                  </a:rPr>
                  <a:t> </a:t>
                </a:r>
              </a:p>
            </p:txBody>
          </p:sp>
        </mc:Fallback>
      </mc:AlternateContent>
      <p:sp>
        <p:nvSpPr>
          <p:cNvPr id="11" name="矩形 10"/>
          <p:cNvSpPr/>
          <p:nvPr/>
        </p:nvSpPr>
        <p:spPr>
          <a:xfrm>
            <a:off x="693167" y="4581128"/>
            <a:ext cx="7119193" cy="461665"/>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如果使用错误分布</a:t>
            </a:r>
            <a:r>
              <a:rPr lang="en-US" altLang="zh-CN" sz="2400" dirty="0">
                <a:latin typeface="田氏保钓体简" panose="02010800040101010101" pitchFamily="2" charset="-122"/>
                <a:ea typeface="田氏保钓体简" panose="02010800040101010101" pitchFamily="2" charset="-122"/>
              </a:rPr>
              <a:t>q</a:t>
            </a:r>
            <a:r>
              <a:rPr lang="zh-CN" altLang="en-US" sz="2400" dirty="0">
                <a:latin typeface="田氏保钓体简" panose="02010800040101010101" pitchFamily="2" charset="-122"/>
                <a:ea typeface="田氏保钓体简" panose="02010800040101010101" pitchFamily="2" charset="-122"/>
              </a:rPr>
              <a:t>来表示来自真实分布</a:t>
            </a:r>
            <a:r>
              <a:rPr lang="en-US" altLang="zh-CN" sz="2400" dirty="0">
                <a:latin typeface="田氏保钓体简" panose="02010800040101010101" pitchFamily="2" charset="-122"/>
                <a:ea typeface="田氏保钓体简" panose="02010800040101010101" pitchFamily="2" charset="-122"/>
              </a:rPr>
              <a:t>p</a:t>
            </a:r>
            <a:r>
              <a:rPr lang="zh-CN" altLang="en-US" sz="2400" dirty="0">
                <a:latin typeface="田氏保钓体简" panose="02010800040101010101" pitchFamily="2" charset="-122"/>
                <a:ea typeface="田氏保钓体简" panose="02010800040101010101" pitchFamily="2" charset="-122"/>
              </a:rPr>
              <a:t>的熵：</a:t>
            </a:r>
          </a:p>
        </p:txBody>
      </p:sp>
      <mc:AlternateContent xmlns:mc="http://schemas.openxmlformats.org/markup-compatibility/2006" xmlns:a14="http://schemas.microsoft.com/office/drawing/2010/main">
        <mc:Choice Requires="a14">
          <p:sp>
            <p:nvSpPr>
              <p:cNvPr id="17" name="TextBox 16"/>
              <p:cNvSpPr txBox="1"/>
              <p:nvPr/>
            </p:nvSpPr>
            <p:spPr>
              <a:xfrm>
                <a:off x="2699792" y="5229200"/>
                <a:ext cx="3019032"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𝐻</m:t>
                      </m:r>
                      <m:d>
                        <m:dPr>
                          <m:ctrlPr>
                            <a:rPr lang="en-US" altLang="zh-CN" b="0" i="1" smtClean="0">
                              <a:latin typeface="Cambria Math"/>
                            </a:rPr>
                          </m:ctrlPr>
                        </m:dPr>
                        <m:e>
                          <m:r>
                            <a:rPr lang="en-US" altLang="zh-CN" b="0" i="1" smtClean="0">
                              <a:latin typeface="Cambria Math"/>
                            </a:rPr>
                            <m:t>𝑝</m:t>
                          </m:r>
                          <m:r>
                            <a:rPr lang="en-US" altLang="zh-CN" b="0" i="1" smtClean="0">
                              <a:latin typeface="Cambria Math"/>
                            </a:rPr>
                            <m:t>,</m:t>
                          </m:r>
                          <m:r>
                            <a:rPr lang="en-US" altLang="zh-CN" b="0" i="1" smtClean="0">
                              <a:latin typeface="Cambria Math"/>
                            </a:rPr>
                            <m:t>𝑞</m:t>
                          </m:r>
                        </m:e>
                      </m:d>
                      <m:r>
                        <a:rPr lang="en-US" altLang="zh-CN" b="0" i="1" smtClean="0">
                          <a:latin typeface="Cambria Math"/>
                        </a:rPr>
                        <m:t>=</m:t>
                      </m:r>
                      <m:nary>
                        <m:naryPr>
                          <m:chr m:val="∑"/>
                          <m:supHide m:val="on"/>
                          <m:ctrlPr>
                            <a:rPr lang="en-US" altLang="zh-CN" b="0" i="1" smtClean="0">
                              <a:latin typeface="Cambria Math"/>
                            </a:rPr>
                          </m:ctrlPr>
                        </m:naryPr>
                        <m:sub>
                          <m:r>
                            <m:rPr>
                              <m:brk m:alnAt="7"/>
                            </m:rPr>
                            <a:rPr lang="en-US" altLang="zh-CN" b="0" i="1" smtClean="0">
                              <a:latin typeface="Cambria Math"/>
                            </a:rPr>
                            <m:t>𝑥</m:t>
                          </m:r>
                        </m:sub>
                        <m:sup/>
                        <m:e>
                          <m:r>
                            <a:rPr lang="en-US" altLang="zh-CN" b="0" i="1" smtClean="0">
                              <a:latin typeface="Cambria Math"/>
                            </a:rPr>
                            <m:t>𝑝</m:t>
                          </m:r>
                          <m:r>
                            <a:rPr lang="en-US" altLang="zh-CN" b="0" i="1" smtClean="0">
                              <a:latin typeface="Cambria Math"/>
                            </a:rPr>
                            <m:t>(</m:t>
                          </m:r>
                          <m:r>
                            <a:rPr lang="en-US" altLang="zh-CN" b="0" i="1" smtClean="0">
                              <a:latin typeface="Cambria Math"/>
                            </a:rPr>
                            <m:t>𝑥</m:t>
                          </m:r>
                          <m:r>
                            <a:rPr lang="en-US" altLang="zh-CN" b="0" i="1" smtClean="0">
                              <a:latin typeface="Cambria Math"/>
                            </a:rPr>
                            <m:t>)</m:t>
                          </m:r>
                          <m:func>
                            <m:funcPr>
                              <m:ctrlPr>
                                <a:rPr lang="en-US" altLang="zh-CN" b="0" i="1" smtClean="0">
                                  <a:latin typeface="Cambria Math"/>
                                </a:rPr>
                              </m:ctrlPr>
                            </m:funcPr>
                            <m:fName>
                              <m:sSub>
                                <m:sSubPr>
                                  <m:ctrlPr>
                                    <a:rPr lang="en-US" altLang="zh-CN" b="0" i="1" smtClean="0">
                                      <a:latin typeface="Cambria Math"/>
                                    </a:rPr>
                                  </m:ctrlPr>
                                </m:sSubPr>
                                <m:e>
                                  <m:r>
                                    <m:rPr>
                                      <m:sty m:val="p"/>
                                    </m:rPr>
                                    <a:rPr lang="en-US" altLang="zh-CN" b="0" i="0" smtClean="0">
                                      <a:latin typeface="Cambria Math"/>
                                    </a:rPr>
                                    <m:t>log</m:t>
                                  </m:r>
                                </m:e>
                                <m:sub>
                                  <m:r>
                                    <a:rPr lang="en-US" altLang="zh-CN" b="0" i="1" smtClean="0">
                                      <a:latin typeface="Cambria Math"/>
                                    </a:rPr>
                                    <m:t>2</m:t>
                                  </m:r>
                                </m:sub>
                              </m:sSub>
                            </m:fName>
                            <m:e>
                              <m:f>
                                <m:fPr>
                                  <m:ctrlPr>
                                    <a:rPr lang="en-US" altLang="zh-CN" b="0" i="1" smtClean="0">
                                      <a:latin typeface="Cambria Math"/>
                                    </a:rPr>
                                  </m:ctrlPr>
                                </m:fPr>
                                <m:num>
                                  <m:r>
                                    <a:rPr lang="en-US" altLang="zh-CN" b="0" i="1" smtClean="0">
                                      <a:latin typeface="Cambria Math"/>
                                    </a:rPr>
                                    <m:t>1</m:t>
                                  </m:r>
                                </m:num>
                                <m:den>
                                  <m:r>
                                    <a:rPr lang="en-US" altLang="zh-CN" b="0" i="1" smtClean="0">
                                      <a:latin typeface="Cambria Math"/>
                                    </a:rPr>
                                    <m:t>𝑞</m:t>
                                  </m:r>
                                  <m:r>
                                    <a:rPr lang="en-US" altLang="zh-CN" i="1">
                                      <a:latin typeface="Cambria Math"/>
                                    </a:rPr>
                                    <m:t>(</m:t>
                                  </m:r>
                                  <m:r>
                                    <a:rPr lang="zh-CN" altLang="en-US" i="1">
                                      <a:latin typeface="Cambria Math"/>
                                    </a:rPr>
                                    <m:t>𝑥</m:t>
                                  </m:r>
                                  <m:r>
                                    <a:rPr lang="en-US" altLang="zh-CN" i="1">
                                      <a:latin typeface="Cambria Math"/>
                                    </a:rPr>
                                    <m:t>)</m:t>
                                  </m:r>
                                </m:den>
                              </m:f>
                            </m:e>
                          </m:func>
                        </m:e>
                      </m:nary>
                    </m:oMath>
                  </m:oMathPara>
                </a14:m>
                <a:endParaRPr lang="zh-CN" alt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2699792" y="5229200"/>
                <a:ext cx="3019032" cy="764505"/>
              </a:xfrm>
              <a:prstGeom prst="rect">
                <a:avLst/>
              </a:prstGeom>
              <a:blipFill rotWithShape="1">
                <a:blip r:embed="rId6"/>
                <a:stretch>
                  <a:fillRect/>
                </a:stretch>
              </a:blipFill>
            </p:spPr>
            <p:txBody>
              <a:bodyPr/>
              <a:lstStyle/>
              <a:p>
                <a:r>
                  <a:rPr lang="zh-CN" altLang="en-US">
                    <a:noFill/>
                  </a:rPr>
                  <a:t> </a:t>
                </a:r>
              </a:p>
            </p:txBody>
          </p:sp>
        </mc:Fallback>
      </mc:AlternateContent>
      <p:sp>
        <p:nvSpPr>
          <p:cNvPr id="18" name="矩形 17"/>
          <p:cNvSpPr/>
          <p:nvPr/>
        </p:nvSpPr>
        <p:spPr>
          <a:xfrm>
            <a:off x="6012160" y="5229200"/>
            <a:ext cx="1872208" cy="646331"/>
          </a:xfrm>
          <a:prstGeom prst="rect">
            <a:avLst/>
          </a:prstGeom>
        </p:spPr>
        <p:txBody>
          <a:bodyPr wrap="square">
            <a:spAutoFit/>
          </a:bodyPr>
          <a:lstStyle/>
          <a:p>
            <a:r>
              <a:rPr lang="zh-CN" altLang="en-US" sz="3600" dirty="0">
                <a:latin typeface="田氏保钓体简" panose="02010800040101010101" pitchFamily="2" charset="-122"/>
                <a:ea typeface="田氏保钓体简" panose="02010800040101010101" pitchFamily="2" charset="-122"/>
              </a:rPr>
              <a:t>交叉熵</a:t>
            </a:r>
            <a:endParaRPr lang="en-US" altLang="zh-CN" sz="11500" dirty="0">
              <a:latin typeface="田氏保钓体简" panose="02010800040101010101" pitchFamily="2" charset="-122"/>
              <a:ea typeface="田氏保钓体简" panose="02010800040101010101" pitchFamily="2" charset="-122"/>
            </a:endParaRPr>
          </a:p>
        </p:txBody>
      </p:sp>
    </p:spTree>
    <p:extLst>
      <p:ext uri="{BB962C8B-B14F-4D97-AF65-F5344CB8AC3E}">
        <p14:creationId xmlns:p14="http://schemas.microsoft.com/office/powerpoint/2010/main" val="22491596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384300" y="1808163"/>
            <a:ext cx="5851525" cy="1981200"/>
          </a:xfrm>
        </p:spPr>
        <p:txBody>
          <a:bodyPr/>
          <a:lstStyle/>
          <a:p>
            <a:pPr algn="ctr"/>
            <a:r>
              <a:rPr lang="zh-CN" altLang="en-US" sz="4800" dirty="0">
                <a:solidFill>
                  <a:srgbClr val="000000"/>
                </a:solidFill>
                <a:ea typeface="方正启体简体" pitchFamily="65" charset="-122"/>
              </a:rPr>
              <a:t>密度聚类</a:t>
            </a:r>
            <a:r>
              <a:rPr lang="en-US" altLang="zh-CN" sz="4800" dirty="0">
                <a:solidFill>
                  <a:srgbClr val="000000"/>
                </a:solidFill>
                <a:ea typeface="方正启体简体" pitchFamily="65" charset="-122"/>
              </a:rPr>
              <a:t/>
            </a:r>
            <a:br>
              <a:rPr lang="en-US" altLang="zh-CN" sz="4800" dirty="0">
                <a:solidFill>
                  <a:srgbClr val="000000"/>
                </a:solidFill>
                <a:ea typeface="方正启体简体" pitchFamily="65" charset="-122"/>
              </a:rPr>
            </a:br>
            <a:r>
              <a:rPr lang="en-US" altLang="zh-CN" sz="2800" dirty="0">
                <a:solidFill>
                  <a:srgbClr val="000000"/>
                </a:solidFill>
                <a:latin typeface="Monotype Corsiva" pitchFamily="66" charset="0"/>
                <a:ea typeface="方正启体简体" pitchFamily="65" charset="-122"/>
              </a:rPr>
              <a:t>Density Clustering</a:t>
            </a:r>
          </a:p>
        </p:txBody>
      </p:sp>
    </p:spTree>
    <p:extLst>
      <p:ext uri="{BB962C8B-B14F-4D97-AF65-F5344CB8AC3E}">
        <p14:creationId xmlns:p14="http://schemas.microsoft.com/office/powerpoint/2010/main" val="26068989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密度聚类方法</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21</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object 7"/>
          <p:cNvSpPr txBox="1"/>
          <p:nvPr/>
        </p:nvSpPr>
        <p:spPr>
          <a:xfrm>
            <a:off x="612775" y="2348880"/>
            <a:ext cx="7764145" cy="3295015"/>
          </a:xfrm>
          <a:prstGeom prst="rect">
            <a:avLst/>
          </a:prstGeom>
        </p:spPr>
        <p:txBody>
          <a:bodyPr vert="horz" wrap="square" lIns="0" tIns="10160" rIns="0" bIns="0" rtlCol="0">
            <a:spAutoFit/>
          </a:bodyPr>
          <a:lstStyle/>
          <a:p>
            <a:pPr marL="481965" marR="5080" indent="-469265">
              <a:lnSpc>
                <a:spcPct val="100800"/>
              </a:lnSpc>
              <a:spcBef>
                <a:spcPts val="80"/>
              </a:spcBef>
              <a:buFont typeface="Arial" panose="020B0604020202020204" pitchFamily="34" charset="0"/>
              <a:buChar char="•"/>
              <a:tabLst>
                <a:tab pos="481965" algn="l"/>
                <a:tab pos="482600" algn="l"/>
              </a:tabLst>
            </a:pPr>
            <a:r>
              <a:rPr sz="2400" dirty="0" err="1">
                <a:latin typeface="田氏保钓体简" panose="02010800040101010101" pitchFamily="2" charset="-122"/>
                <a:ea typeface="田氏保钓体简" panose="02010800040101010101" pitchFamily="2" charset="-122"/>
                <a:cs typeface="SimSun"/>
              </a:rPr>
              <a:t>密度聚类方法的指导思</a:t>
            </a:r>
            <a:r>
              <a:rPr sz="2400" spc="-15" dirty="0" err="1">
                <a:latin typeface="田氏保钓体简" panose="02010800040101010101" pitchFamily="2" charset="-122"/>
                <a:ea typeface="田氏保钓体简" panose="02010800040101010101" pitchFamily="2" charset="-122"/>
                <a:cs typeface="SimSun"/>
              </a:rPr>
              <a:t>想</a:t>
            </a:r>
            <a:r>
              <a:rPr sz="2400" dirty="0" err="1">
                <a:latin typeface="田氏保钓体简" panose="02010800040101010101" pitchFamily="2" charset="-122"/>
                <a:ea typeface="田氏保钓体简" panose="02010800040101010101" pitchFamily="2" charset="-122"/>
                <a:cs typeface="SimSun"/>
              </a:rPr>
              <a:t>是，</a:t>
            </a:r>
            <a:r>
              <a:rPr sz="2400" spc="-15" dirty="0" err="1">
                <a:latin typeface="田氏保钓体简" panose="02010800040101010101" pitchFamily="2" charset="-122"/>
                <a:ea typeface="田氏保钓体简" panose="02010800040101010101" pitchFamily="2" charset="-122"/>
                <a:cs typeface="SimSun"/>
              </a:rPr>
              <a:t>只</a:t>
            </a:r>
            <a:r>
              <a:rPr sz="2400" dirty="0" err="1">
                <a:latin typeface="田氏保钓体简" panose="02010800040101010101" pitchFamily="2" charset="-122"/>
                <a:ea typeface="田氏保钓体简" panose="02010800040101010101" pitchFamily="2" charset="-122"/>
                <a:cs typeface="SimSun"/>
              </a:rPr>
              <a:t>要样</a:t>
            </a:r>
            <a:r>
              <a:rPr sz="2400" spc="-15" dirty="0" err="1">
                <a:latin typeface="田氏保钓体简" panose="02010800040101010101" pitchFamily="2" charset="-122"/>
                <a:ea typeface="田氏保钓体简" panose="02010800040101010101" pitchFamily="2" charset="-122"/>
                <a:cs typeface="SimSun"/>
              </a:rPr>
              <a:t>本</a:t>
            </a:r>
            <a:r>
              <a:rPr sz="2400" dirty="0" err="1">
                <a:latin typeface="田氏保钓体简" panose="02010800040101010101" pitchFamily="2" charset="-122"/>
                <a:ea typeface="田氏保钓体简" panose="02010800040101010101" pitchFamily="2" charset="-122"/>
                <a:cs typeface="SimSun"/>
              </a:rPr>
              <a:t>点的</a:t>
            </a:r>
            <a:r>
              <a:rPr sz="2400" spc="-15" dirty="0" err="1">
                <a:latin typeface="田氏保钓体简" panose="02010800040101010101" pitchFamily="2" charset="-122"/>
                <a:ea typeface="田氏保钓体简" panose="02010800040101010101" pitchFamily="2" charset="-122"/>
                <a:cs typeface="SimSun"/>
              </a:rPr>
              <a:t>密</a:t>
            </a:r>
            <a:r>
              <a:rPr sz="2400" dirty="0" err="1">
                <a:latin typeface="田氏保钓体简" panose="02010800040101010101" pitchFamily="2" charset="-122"/>
                <a:ea typeface="田氏保钓体简" panose="02010800040101010101" pitchFamily="2" charset="-122"/>
                <a:cs typeface="SimSun"/>
              </a:rPr>
              <a:t>度大于某阈值，则将该样本</a:t>
            </a:r>
            <a:r>
              <a:rPr sz="2400" spc="-15" dirty="0" err="1">
                <a:latin typeface="田氏保钓体简" panose="02010800040101010101" pitchFamily="2" charset="-122"/>
                <a:ea typeface="田氏保钓体简" panose="02010800040101010101" pitchFamily="2" charset="-122"/>
                <a:cs typeface="SimSun"/>
              </a:rPr>
              <a:t>添</a:t>
            </a:r>
            <a:r>
              <a:rPr sz="2400" dirty="0" err="1">
                <a:latin typeface="田氏保钓体简" panose="02010800040101010101" pitchFamily="2" charset="-122"/>
                <a:ea typeface="田氏保钓体简" panose="02010800040101010101" pitchFamily="2" charset="-122"/>
                <a:cs typeface="SimSun"/>
              </a:rPr>
              <a:t>加到</a:t>
            </a:r>
            <a:r>
              <a:rPr sz="2400" spc="-15" dirty="0" err="1">
                <a:latin typeface="田氏保钓体简" panose="02010800040101010101" pitchFamily="2" charset="-122"/>
                <a:ea typeface="田氏保钓体简" panose="02010800040101010101" pitchFamily="2" charset="-122"/>
                <a:cs typeface="SimSun"/>
              </a:rPr>
              <a:t>最</a:t>
            </a:r>
            <a:r>
              <a:rPr sz="2400" dirty="0" err="1">
                <a:latin typeface="田氏保钓体简" panose="02010800040101010101" pitchFamily="2" charset="-122"/>
                <a:ea typeface="田氏保钓体简" panose="02010800040101010101" pitchFamily="2" charset="-122"/>
                <a:cs typeface="SimSun"/>
              </a:rPr>
              <a:t>近的</a:t>
            </a:r>
            <a:r>
              <a:rPr sz="2400" spc="-15" dirty="0" err="1">
                <a:latin typeface="田氏保钓体简" panose="02010800040101010101" pitchFamily="2" charset="-122"/>
                <a:ea typeface="田氏保钓体简" panose="02010800040101010101" pitchFamily="2" charset="-122"/>
                <a:cs typeface="SimSun"/>
              </a:rPr>
              <a:t>簇</a:t>
            </a:r>
            <a:r>
              <a:rPr sz="2400" dirty="0" err="1">
                <a:latin typeface="田氏保钓体简" panose="02010800040101010101" pitchFamily="2" charset="-122"/>
                <a:ea typeface="田氏保钓体简" panose="02010800040101010101" pitchFamily="2" charset="-122"/>
                <a:cs typeface="SimSun"/>
              </a:rPr>
              <a:t>中</a:t>
            </a:r>
            <a:r>
              <a:rPr sz="2400" dirty="0">
                <a:latin typeface="田氏保钓体简" panose="02010800040101010101" pitchFamily="2" charset="-122"/>
                <a:ea typeface="田氏保钓体简" panose="02010800040101010101" pitchFamily="2" charset="-122"/>
                <a:cs typeface="SimSun"/>
              </a:rPr>
              <a:t>。</a:t>
            </a:r>
          </a:p>
          <a:p>
            <a:pPr marL="481965" marR="5080" indent="-469265">
              <a:lnSpc>
                <a:spcPct val="100299"/>
              </a:lnSpc>
              <a:spcBef>
                <a:spcPts val="590"/>
              </a:spcBef>
              <a:buFont typeface="Arial" panose="020B0604020202020204" pitchFamily="34" charset="0"/>
              <a:buChar char="•"/>
              <a:tabLst>
                <a:tab pos="481965" algn="l"/>
                <a:tab pos="482600" algn="l"/>
              </a:tabLst>
            </a:pPr>
            <a:r>
              <a:rPr sz="2400" dirty="0" err="1">
                <a:latin typeface="田氏保钓体简" panose="02010800040101010101" pitchFamily="2" charset="-122"/>
                <a:ea typeface="田氏保钓体简" panose="02010800040101010101" pitchFamily="2" charset="-122"/>
                <a:cs typeface="SimSun"/>
              </a:rPr>
              <a:t>这类算法能克服基于距</a:t>
            </a:r>
            <a:r>
              <a:rPr sz="2400" spc="-15" dirty="0" err="1">
                <a:latin typeface="田氏保钓体简" panose="02010800040101010101" pitchFamily="2" charset="-122"/>
                <a:ea typeface="田氏保钓体简" panose="02010800040101010101" pitchFamily="2" charset="-122"/>
                <a:cs typeface="SimSun"/>
              </a:rPr>
              <a:t>离</a:t>
            </a:r>
            <a:r>
              <a:rPr sz="2400" dirty="0" err="1">
                <a:latin typeface="田氏保钓体简" panose="02010800040101010101" pitchFamily="2" charset="-122"/>
                <a:ea typeface="田氏保钓体简" panose="02010800040101010101" pitchFamily="2" charset="-122"/>
                <a:cs typeface="SimSun"/>
              </a:rPr>
              <a:t>的算</a:t>
            </a:r>
            <a:r>
              <a:rPr sz="2400" spc="-15" dirty="0" err="1">
                <a:latin typeface="田氏保钓体简" panose="02010800040101010101" pitchFamily="2" charset="-122"/>
                <a:ea typeface="田氏保钓体简" panose="02010800040101010101" pitchFamily="2" charset="-122"/>
                <a:cs typeface="SimSun"/>
              </a:rPr>
              <a:t>法</a:t>
            </a:r>
            <a:r>
              <a:rPr sz="2400" dirty="0" err="1">
                <a:latin typeface="田氏保钓体简" panose="02010800040101010101" pitchFamily="2" charset="-122"/>
                <a:ea typeface="田氏保钓体简" panose="02010800040101010101" pitchFamily="2" charset="-122"/>
                <a:cs typeface="SimSun"/>
              </a:rPr>
              <a:t>只能</a:t>
            </a:r>
            <a:r>
              <a:rPr sz="2400" spc="-15" dirty="0" err="1">
                <a:latin typeface="田氏保钓体简" panose="02010800040101010101" pitchFamily="2" charset="-122"/>
                <a:ea typeface="田氏保钓体简" panose="02010800040101010101" pitchFamily="2" charset="-122"/>
                <a:cs typeface="SimSun"/>
              </a:rPr>
              <a:t>发</a:t>
            </a:r>
            <a:r>
              <a:rPr sz="2400" dirty="0" err="1">
                <a:latin typeface="田氏保钓体简" panose="02010800040101010101" pitchFamily="2" charset="-122"/>
                <a:ea typeface="田氏保钓体简" panose="02010800040101010101" pitchFamily="2" charset="-122"/>
                <a:cs typeface="SimSun"/>
              </a:rPr>
              <a:t>现“</a:t>
            </a:r>
            <a:r>
              <a:rPr sz="2400" spc="-15" dirty="0" err="1">
                <a:latin typeface="田氏保钓体简" panose="02010800040101010101" pitchFamily="2" charset="-122"/>
                <a:ea typeface="田氏保钓体简" panose="02010800040101010101" pitchFamily="2" charset="-122"/>
                <a:cs typeface="SimSun"/>
              </a:rPr>
              <a:t>类</a:t>
            </a:r>
            <a:r>
              <a:rPr sz="2400" dirty="0" err="1">
                <a:latin typeface="田氏保钓体简" panose="02010800040101010101" pitchFamily="2" charset="-122"/>
                <a:ea typeface="田氏保钓体简" panose="02010800040101010101" pitchFamily="2" charset="-122"/>
                <a:cs typeface="SimSun"/>
              </a:rPr>
              <a:t>圆形</a:t>
            </a:r>
            <a:r>
              <a:rPr sz="2400" dirty="0">
                <a:latin typeface="田氏保钓体简" panose="02010800040101010101" pitchFamily="2" charset="-122"/>
                <a:ea typeface="田氏保钓体简" panose="02010800040101010101" pitchFamily="2" charset="-122"/>
                <a:cs typeface="SimSun"/>
              </a:rPr>
              <a:t>”</a:t>
            </a:r>
            <a:r>
              <a:rPr sz="2400" dirty="0">
                <a:latin typeface="田氏保钓体简" panose="02010800040101010101" pitchFamily="2" charset="-122"/>
                <a:ea typeface="田氏保钓体简" panose="02010800040101010101" pitchFamily="2" charset="-122"/>
                <a:cs typeface="Times New Roman"/>
              </a:rPr>
              <a:t>(</a:t>
            </a:r>
            <a:r>
              <a:rPr sz="2400" dirty="0">
                <a:latin typeface="田氏保钓体简" panose="02010800040101010101" pitchFamily="2" charset="-122"/>
                <a:ea typeface="田氏保钓体简" panose="02010800040101010101" pitchFamily="2" charset="-122"/>
                <a:cs typeface="SimSun"/>
              </a:rPr>
              <a:t>凸</a:t>
            </a:r>
            <a:r>
              <a:rPr sz="2400" spc="-5" dirty="0">
                <a:latin typeface="田氏保钓体简" panose="02010800040101010101" pitchFamily="2" charset="-122"/>
                <a:ea typeface="田氏保钓体简" panose="02010800040101010101" pitchFamily="2" charset="-122"/>
                <a:cs typeface="Times New Roman"/>
              </a:rPr>
              <a:t>)</a:t>
            </a:r>
            <a:r>
              <a:rPr sz="2400" dirty="0" err="1">
                <a:latin typeface="田氏保钓体简" panose="02010800040101010101" pitchFamily="2" charset="-122"/>
                <a:ea typeface="田氏保钓体简" panose="02010800040101010101" pitchFamily="2" charset="-122"/>
                <a:cs typeface="SimSun"/>
              </a:rPr>
              <a:t>的聚类的缺点</a:t>
            </a:r>
            <a:r>
              <a:rPr sz="2400" spc="-15" dirty="0" err="1">
                <a:latin typeface="田氏保钓体简" panose="02010800040101010101" pitchFamily="2" charset="-122"/>
                <a:ea typeface="田氏保钓体简" panose="02010800040101010101" pitchFamily="2" charset="-122"/>
                <a:cs typeface="SimSun"/>
              </a:rPr>
              <a:t>，</a:t>
            </a:r>
            <a:r>
              <a:rPr sz="2400" dirty="0" err="1">
                <a:latin typeface="田氏保钓体简" panose="02010800040101010101" pitchFamily="2" charset="-122"/>
                <a:ea typeface="田氏保钓体简" panose="02010800040101010101" pitchFamily="2" charset="-122"/>
                <a:cs typeface="SimSun"/>
              </a:rPr>
              <a:t>可发</a:t>
            </a:r>
            <a:r>
              <a:rPr sz="2400" spc="-15" dirty="0" err="1">
                <a:latin typeface="田氏保钓体简" panose="02010800040101010101" pitchFamily="2" charset="-122"/>
                <a:ea typeface="田氏保钓体简" panose="02010800040101010101" pitchFamily="2" charset="-122"/>
                <a:cs typeface="SimSun"/>
              </a:rPr>
              <a:t>现</a:t>
            </a:r>
            <a:r>
              <a:rPr sz="2400" dirty="0" err="1">
                <a:latin typeface="田氏保钓体简" panose="02010800040101010101" pitchFamily="2" charset="-122"/>
                <a:ea typeface="田氏保钓体简" panose="02010800040101010101" pitchFamily="2" charset="-122"/>
                <a:cs typeface="SimSun"/>
              </a:rPr>
              <a:t>任意</a:t>
            </a:r>
            <a:r>
              <a:rPr sz="2400" spc="-15" dirty="0" err="1">
                <a:latin typeface="田氏保钓体简" panose="02010800040101010101" pitchFamily="2" charset="-122"/>
                <a:ea typeface="田氏保钓体简" panose="02010800040101010101" pitchFamily="2" charset="-122"/>
                <a:cs typeface="SimSun"/>
              </a:rPr>
              <a:t>形</a:t>
            </a:r>
            <a:r>
              <a:rPr sz="2400" dirty="0" err="1">
                <a:latin typeface="田氏保钓体简" panose="02010800040101010101" pitchFamily="2" charset="-122"/>
                <a:ea typeface="田氏保钓体简" panose="02010800040101010101" pitchFamily="2" charset="-122"/>
                <a:cs typeface="SimSun"/>
              </a:rPr>
              <a:t>状的</a:t>
            </a:r>
            <a:r>
              <a:rPr sz="2400" spc="-15" dirty="0" err="1">
                <a:latin typeface="田氏保钓体简" panose="02010800040101010101" pitchFamily="2" charset="-122"/>
                <a:ea typeface="田氏保钓体简" panose="02010800040101010101" pitchFamily="2" charset="-122"/>
                <a:cs typeface="SimSun"/>
              </a:rPr>
              <a:t>聚</a:t>
            </a:r>
            <a:r>
              <a:rPr sz="2400" dirty="0" err="1">
                <a:latin typeface="田氏保钓体简" panose="02010800040101010101" pitchFamily="2" charset="-122"/>
                <a:ea typeface="田氏保钓体简" panose="02010800040101010101" pitchFamily="2" charset="-122"/>
                <a:cs typeface="SimSun"/>
              </a:rPr>
              <a:t>类，且对噪声数据不敏感。</a:t>
            </a:r>
            <a:r>
              <a:rPr sz="2400" spc="-15" dirty="0" err="1">
                <a:latin typeface="田氏保钓体简" panose="02010800040101010101" pitchFamily="2" charset="-122"/>
                <a:ea typeface="田氏保钓体简" panose="02010800040101010101" pitchFamily="2" charset="-122"/>
                <a:cs typeface="SimSun"/>
              </a:rPr>
              <a:t>但</a:t>
            </a:r>
            <a:r>
              <a:rPr sz="2400" dirty="0" err="1">
                <a:latin typeface="田氏保钓体简" panose="02010800040101010101" pitchFamily="2" charset="-122"/>
                <a:ea typeface="田氏保钓体简" panose="02010800040101010101" pitchFamily="2" charset="-122"/>
                <a:cs typeface="SimSun"/>
              </a:rPr>
              <a:t>计算</a:t>
            </a:r>
            <a:r>
              <a:rPr sz="2400" spc="-15" dirty="0" err="1">
                <a:latin typeface="田氏保钓体简" panose="02010800040101010101" pitchFamily="2" charset="-122"/>
                <a:ea typeface="田氏保钓体简" panose="02010800040101010101" pitchFamily="2" charset="-122"/>
                <a:cs typeface="SimSun"/>
              </a:rPr>
              <a:t>密</a:t>
            </a:r>
            <a:r>
              <a:rPr sz="2400" dirty="0" err="1">
                <a:latin typeface="田氏保钓体简" panose="02010800040101010101" pitchFamily="2" charset="-122"/>
                <a:ea typeface="田氏保钓体简" panose="02010800040101010101" pitchFamily="2" charset="-122"/>
                <a:cs typeface="SimSun"/>
              </a:rPr>
              <a:t>度单</a:t>
            </a:r>
            <a:r>
              <a:rPr sz="2400" spc="-15" dirty="0" err="1">
                <a:latin typeface="田氏保钓体简" panose="02010800040101010101" pitchFamily="2" charset="-122"/>
                <a:ea typeface="田氏保钓体简" panose="02010800040101010101" pitchFamily="2" charset="-122"/>
                <a:cs typeface="SimSun"/>
              </a:rPr>
              <a:t>元</a:t>
            </a:r>
            <a:r>
              <a:rPr sz="2400" dirty="0" err="1">
                <a:latin typeface="田氏保钓体简" panose="02010800040101010101" pitchFamily="2" charset="-122"/>
                <a:ea typeface="田氏保钓体简" panose="02010800040101010101" pitchFamily="2" charset="-122"/>
                <a:cs typeface="SimSun"/>
              </a:rPr>
              <a:t>的计</a:t>
            </a:r>
            <a:r>
              <a:rPr sz="2400" spc="-15" dirty="0" err="1">
                <a:latin typeface="田氏保钓体简" panose="02010800040101010101" pitchFamily="2" charset="-122"/>
                <a:ea typeface="田氏保钓体简" panose="02010800040101010101" pitchFamily="2" charset="-122"/>
                <a:cs typeface="SimSun"/>
              </a:rPr>
              <a:t>算</a:t>
            </a:r>
            <a:r>
              <a:rPr sz="2400" dirty="0" err="1">
                <a:latin typeface="田氏保钓体简" panose="02010800040101010101" pitchFamily="2" charset="-122"/>
                <a:ea typeface="田氏保钓体简" panose="02010800040101010101" pitchFamily="2" charset="-122"/>
                <a:cs typeface="SimSun"/>
              </a:rPr>
              <a:t>复杂</a:t>
            </a:r>
            <a:r>
              <a:rPr sz="2400" dirty="0">
                <a:latin typeface="田氏保钓体简" panose="02010800040101010101" pitchFamily="2" charset="-122"/>
                <a:ea typeface="田氏保钓体简" panose="02010800040101010101" pitchFamily="2" charset="-122"/>
                <a:cs typeface="SimSun"/>
              </a:rPr>
              <a:t> 度大，需要建立空间索</a:t>
            </a:r>
            <a:r>
              <a:rPr sz="2400" spc="-15" dirty="0">
                <a:latin typeface="田氏保钓体简" panose="02010800040101010101" pitchFamily="2" charset="-122"/>
                <a:ea typeface="田氏保钓体简" panose="02010800040101010101" pitchFamily="2" charset="-122"/>
                <a:cs typeface="SimSun"/>
              </a:rPr>
              <a:t>引</a:t>
            </a:r>
            <a:r>
              <a:rPr sz="2400" dirty="0">
                <a:latin typeface="田氏保钓体简" panose="02010800040101010101" pitchFamily="2" charset="-122"/>
                <a:ea typeface="田氏保钓体简" panose="02010800040101010101" pitchFamily="2" charset="-122"/>
                <a:cs typeface="SimSun"/>
              </a:rPr>
              <a:t>来降</a:t>
            </a:r>
            <a:r>
              <a:rPr sz="2400" spc="-15" dirty="0">
                <a:latin typeface="田氏保钓体简" panose="02010800040101010101" pitchFamily="2" charset="-122"/>
                <a:ea typeface="田氏保钓体简" panose="02010800040101010101" pitchFamily="2" charset="-122"/>
                <a:cs typeface="SimSun"/>
              </a:rPr>
              <a:t>低</a:t>
            </a:r>
            <a:r>
              <a:rPr sz="2400" dirty="0">
                <a:latin typeface="田氏保钓体简" panose="02010800040101010101" pitchFamily="2" charset="-122"/>
                <a:ea typeface="田氏保钓体简" panose="02010800040101010101" pitchFamily="2" charset="-122"/>
                <a:cs typeface="SimSun"/>
              </a:rPr>
              <a:t>计算</a:t>
            </a:r>
            <a:r>
              <a:rPr sz="2400" spc="-15" dirty="0">
                <a:latin typeface="田氏保钓体简" panose="02010800040101010101" pitchFamily="2" charset="-122"/>
                <a:ea typeface="田氏保钓体简" panose="02010800040101010101" pitchFamily="2" charset="-122"/>
                <a:cs typeface="SimSun"/>
              </a:rPr>
              <a:t>量</a:t>
            </a:r>
            <a:r>
              <a:rPr sz="2400" dirty="0">
                <a:latin typeface="田氏保钓体简" panose="02010800040101010101" pitchFamily="2" charset="-122"/>
                <a:ea typeface="田氏保钓体简" panose="02010800040101010101" pitchFamily="2" charset="-122"/>
                <a:cs typeface="SimSun"/>
              </a:rPr>
              <a:t>。</a:t>
            </a:r>
          </a:p>
          <a:p>
            <a:pPr marL="920750" lvl="1" indent="-437515">
              <a:lnSpc>
                <a:spcPct val="100000"/>
              </a:lnSpc>
              <a:spcBef>
                <a:spcPts val="630"/>
              </a:spcBef>
              <a:buClr>
                <a:srgbClr val="CC0000"/>
              </a:buClr>
              <a:buFont typeface="Wingdings" panose="05000000000000000000" pitchFamily="2" charset="2"/>
              <a:buChar char="ü"/>
              <a:tabLst>
                <a:tab pos="920750" algn="l"/>
                <a:tab pos="921385" algn="l"/>
              </a:tabLst>
            </a:pPr>
            <a:r>
              <a:rPr lang="zh-CN" altLang="en-US" sz="2400" spc="-5" dirty="0">
                <a:latin typeface="田氏保钓体简" panose="02010800040101010101" pitchFamily="2" charset="-122"/>
                <a:ea typeface="田氏保钓体简" panose="02010800040101010101" pitchFamily="2" charset="-122"/>
                <a:cs typeface="Times New Roman"/>
              </a:rPr>
              <a:t>代表性密度聚类：</a:t>
            </a:r>
            <a:r>
              <a:rPr sz="2400" spc="-5" dirty="0">
                <a:latin typeface="田氏保钓体简" panose="02010800040101010101" pitchFamily="2" charset="-122"/>
                <a:ea typeface="田氏保钓体简" panose="02010800040101010101" pitchFamily="2" charset="-122"/>
                <a:cs typeface="Times New Roman"/>
              </a:rPr>
              <a:t>DBSCAN</a:t>
            </a:r>
          </a:p>
          <a:p>
            <a:pPr marL="483235" lvl="1">
              <a:lnSpc>
                <a:spcPct val="100000"/>
              </a:lnSpc>
              <a:spcBef>
                <a:spcPts val="459"/>
              </a:spcBef>
              <a:buClr>
                <a:srgbClr val="CC0000"/>
              </a:buClr>
              <a:tabLst>
                <a:tab pos="920750" algn="l"/>
                <a:tab pos="921385" algn="l"/>
              </a:tabLst>
            </a:pPr>
            <a:endParaRPr sz="2400" dirty="0">
              <a:latin typeface="田氏保钓体简" panose="02010800040101010101" pitchFamily="2" charset="-122"/>
              <a:ea typeface="田氏保钓体简" panose="02010800040101010101" pitchFamily="2" charset="-122"/>
              <a:cs typeface="SimSun"/>
            </a:endParaRPr>
          </a:p>
        </p:txBody>
      </p:sp>
    </p:spTree>
    <p:extLst>
      <p:ext uri="{BB962C8B-B14F-4D97-AF65-F5344CB8AC3E}">
        <p14:creationId xmlns:p14="http://schemas.microsoft.com/office/powerpoint/2010/main" val="185157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a:solidFill>
                  <a:srgbClr val="000000"/>
                </a:solidFill>
                <a:latin typeface="田氏保钓体简" panose="02010800040101010101" pitchFamily="2" charset="-122"/>
                <a:ea typeface="田氏保钓体简" panose="02010800040101010101" pitchFamily="2" charset="-122"/>
                <a:cs typeface="+mn-cs"/>
              </a:rPr>
              <a:t>DBSCAN</a:t>
            </a:r>
            <a:r>
              <a:rPr lang="zh-CN" altLang="en-US" sz="3600" kern="1200" dirty="0">
                <a:solidFill>
                  <a:srgbClr val="000000"/>
                </a:solidFill>
                <a:latin typeface="Tahoma" pitchFamily="34" charset="0"/>
                <a:ea typeface="方正启体简体" pitchFamily="65" charset="-122"/>
                <a:cs typeface="+mn-cs"/>
              </a:rPr>
              <a:t>算法</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22</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object 7"/>
          <p:cNvSpPr txBox="1"/>
          <p:nvPr/>
        </p:nvSpPr>
        <p:spPr>
          <a:xfrm>
            <a:off x="611560" y="2426811"/>
            <a:ext cx="7757795" cy="3306445"/>
          </a:xfrm>
          <a:prstGeom prst="rect">
            <a:avLst/>
          </a:prstGeom>
        </p:spPr>
        <p:txBody>
          <a:bodyPr vert="horz" wrap="square" lIns="0" tIns="12700" rIns="0" bIns="0" rtlCol="0">
            <a:spAutoFit/>
          </a:bodyPr>
          <a:lstStyle/>
          <a:p>
            <a:pPr marL="481965" marR="5080" indent="-469265" algn="just">
              <a:lnSpc>
                <a:spcPct val="100000"/>
              </a:lnSpc>
              <a:spcBef>
                <a:spcPts val="100"/>
              </a:spcBef>
              <a:buFont typeface="Arial" panose="020B0604020202020204" pitchFamily="34" charset="0"/>
              <a:buChar char="•"/>
              <a:tabLst>
                <a:tab pos="576580" algn="l"/>
              </a:tabLst>
            </a:pPr>
            <a:r>
              <a:rPr sz="3000" spc="-5" dirty="0">
                <a:latin typeface="田氏保钓体简" panose="02010800040101010101" pitchFamily="2" charset="-122"/>
                <a:ea typeface="田氏保钓体简" panose="02010800040101010101" pitchFamily="2" charset="-122"/>
                <a:cs typeface="Times New Roman"/>
              </a:rPr>
              <a:t>DBSCAN(Density-Based Spatial Clustering </a:t>
            </a:r>
            <a:r>
              <a:rPr sz="3000" dirty="0">
                <a:latin typeface="田氏保钓体简" panose="02010800040101010101" pitchFamily="2" charset="-122"/>
                <a:ea typeface="田氏保钓体简" panose="02010800040101010101" pitchFamily="2" charset="-122"/>
                <a:cs typeface="Times New Roman"/>
              </a:rPr>
              <a:t>of </a:t>
            </a:r>
            <a:r>
              <a:rPr sz="3000" spc="-5" dirty="0">
                <a:latin typeface="田氏保钓体简" panose="02010800040101010101" pitchFamily="2" charset="-122"/>
                <a:ea typeface="田氏保钓体简" panose="02010800040101010101" pitchFamily="2" charset="-122"/>
                <a:cs typeface="Times New Roman"/>
              </a:rPr>
              <a:t>Applications with</a:t>
            </a:r>
            <a:r>
              <a:rPr sz="3000" spc="25" dirty="0">
                <a:latin typeface="田氏保钓体简" panose="02010800040101010101" pitchFamily="2" charset="-122"/>
                <a:ea typeface="田氏保钓体简" panose="02010800040101010101" pitchFamily="2" charset="-122"/>
                <a:cs typeface="Times New Roman"/>
              </a:rPr>
              <a:t> </a:t>
            </a:r>
            <a:r>
              <a:rPr sz="3000" spc="-5" dirty="0">
                <a:latin typeface="田氏保钓体简" panose="02010800040101010101" pitchFamily="2" charset="-122"/>
                <a:ea typeface="田氏保钓体简" panose="02010800040101010101" pitchFamily="2" charset="-122"/>
                <a:cs typeface="Times New Roman"/>
              </a:rPr>
              <a:t>Noise)</a:t>
            </a:r>
            <a:endParaRPr sz="3000" dirty="0">
              <a:latin typeface="田氏保钓体简" panose="02010800040101010101" pitchFamily="2" charset="-122"/>
              <a:ea typeface="田氏保钓体简" panose="02010800040101010101" pitchFamily="2" charset="-122"/>
              <a:cs typeface="Times New Roman"/>
            </a:endParaRPr>
          </a:p>
          <a:p>
            <a:pPr marL="481965" marR="27305" indent="-469265" algn="just">
              <a:lnSpc>
                <a:spcPct val="100299"/>
              </a:lnSpc>
              <a:spcBef>
                <a:spcPts val="580"/>
              </a:spcBef>
              <a:buFont typeface="Arial" panose="020B0604020202020204" pitchFamily="34" charset="0"/>
              <a:buChar char="•"/>
              <a:tabLst>
                <a:tab pos="482600" algn="l"/>
              </a:tabLst>
            </a:pPr>
            <a:r>
              <a:rPr sz="3000" dirty="0">
                <a:latin typeface="田氏保钓体简" panose="02010800040101010101" pitchFamily="2" charset="-122"/>
                <a:ea typeface="田氏保钓体简" panose="02010800040101010101" pitchFamily="2" charset="-122"/>
                <a:cs typeface="SimSun"/>
              </a:rPr>
              <a:t>一个比较有代表性的基于密度的聚类算法。 </a:t>
            </a:r>
            <a:r>
              <a:rPr sz="3000" spc="-5" dirty="0">
                <a:latin typeface="田氏保钓体简" panose="02010800040101010101" pitchFamily="2" charset="-122"/>
                <a:ea typeface="田氏保钓体简" panose="02010800040101010101" pitchFamily="2" charset="-122"/>
                <a:cs typeface="SimSun"/>
              </a:rPr>
              <a:t>与划分和层次聚类方法不同，它将簇定义为 </a:t>
            </a:r>
            <a:r>
              <a:rPr sz="3000" dirty="0">
                <a:solidFill>
                  <a:srgbClr val="FF0000"/>
                </a:solidFill>
                <a:latin typeface="田氏保钓体简" panose="02010800040101010101" pitchFamily="2" charset="-122"/>
                <a:ea typeface="田氏保钓体简" panose="02010800040101010101" pitchFamily="2" charset="-122"/>
                <a:cs typeface="SimSun"/>
              </a:rPr>
              <a:t>密度相连的点的最大集</a:t>
            </a:r>
            <a:r>
              <a:rPr sz="3000" spc="0" dirty="0">
                <a:solidFill>
                  <a:srgbClr val="FF0000"/>
                </a:solidFill>
                <a:latin typeface="田氏保钓体简" panose="02010800040101010101" pitchFamily="2" charset="-122"/>
                <a:ea typeface="田氏保钓体简" panose="02010800040101010101" pitchFamily="2" charset="-122"/>
                <a:cs typeface="SimSun"/>
              </a:rPr>
              <a:t>合</a:t>
            </a:r>
            <a:r>
              <a:rPr sz="3000" dirty="0">
                <a:latin typeface="田氏保钓体简" panose="02010800040101010101" pitchFamily="2" charset="-122"/>
                <a:ea typeface="田氏保钓体简" panose="02010800040101010101" pitchFamily="2" charset="-122"/>
                <a:cs typeface="SimSun"/>
              </a:rPr>
              <a:t>，能够把具有足够 高密度的区域划分为簇，并可在有“噪声” </a:t>
            </a:r>
            <a:r>
              <a:rPr sz="3000" spc="-5" dirty="0">
                <a:latin typeface="田氏保钓体简" panose="02010800040101010101" pitchFamily="2" charset="-122"/>
                <a:ea typeface="田氏保钓体简" panose="02010800040101010101" pitchFamily="2" charset="-122"/>
                <a:cs typeface="SimSun"/>
              </a:rPr>
              <a:t>的数据中发现任意形状的聚类。</a:t>
            </a:r>
            <a:endParaRPr sz="3000" dirty="0">
              <a:latin typeface="田氏保钓体简" panose="02010800040101010101" pitchFamily="2" charset="-122"/>
              <a:ea typeface="田氏保钓体简" panose="02010800040101010101" pitchFamily="2" charset="-122"/>
              <a:cs typeface="SimSun"/>
            </a:endParaRPr>
          </a:p>
        </p:txBody>
      </p:sp>
    </p:spTree>
    <p:extLst>
      <p:ext uri="{BB962C8B-B14F-4D97-AF65-F5344CB8AC3E}">
        <p14:creationId xmlns:p14="http://schemas.microsoft.com/office/powerpoint/2010/main" val="321216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a:solidFill>
                  <a:srgbClr val="000000"/>
                </a:solidFill>
                <a:latin typeface="田氏保钓体简" panose="02010800040101010101" pitchFamily="2" charset="-122"/>
                <a:ea typeface="田氏保钓体简" panose="02010800040101010101" pitchFamily="2" charset="-122"/>
                <a:cs typeface="+mn-cs"/>
              </a:rPr>
              <a:t>DBSCAN</a:t>
            </a:r>
            <a:r>
              <a:rPr lang="zh-CN" altLang="en-US" sz="3600" kern="1200" dirty="0">
                <a:solidFill>
                  <a:srgbClr val="000000"/>
                </a:solidFill>
                <a:latin typeface="Tahoma" pitchFamily="34" charset="0"/>
                <a:ea typeface="方正启体简体" pitchFamily="65" charset="-122"/>
                <a:cs typeface="+mn-cs"/>
              </a:rPr>
              <a:t>算法的若干概念</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23</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object 8"/>
          <p:cNvSpPr txBox="1"/>
          <p:nvPr/>
        </p:nvSpPr>
        <p:spPr>
          <a:xfrm>
            <a:off x="395536" y="2060848"/>
            <a:ext cx="7704856" cy="4195250"/>
          </a:xfrm>
          <a:prstGeom prst="rect">
            <a:avLst/>
          </a:prstGeom>
        </p:spPr>
        <p:txBody>
          <a:bodyPr vert="horz" wrap="square" lIns="0" tIns="52069" rIns="0" bIns="0" rtlCol="0">
            <a:spAutoFit/>
          </a:bodyPr>
          <a:lstStyle/>
          <a:p>
            <a:pPr marL="481965" indent="-469265">
              <a:lnSpc>
                <a:spcPct val="100000"/>
              </a:lnSpc>
              <a:spcBef>
                <a:spcPts val="409"/>
              </a:spcBef>
              <a:buFont typeface="Arial" panose="020B0604020202020204" pitchFamily="34" charset="0"/>
              <a:buChar char="•"/>
              <a:tabLst>
                <a:tab pos="481965" algn="l"/>
                <a:tab pos="482600" algn="l"/>
              </a:tabLst>
            </a:pPr>
            <a:r>
              <a:rPr sz="2600" dirty="0">
                <a:solidFill>
                  <a:srgbClr val="FF0000"/>
                </a:solidFill>
                <a:latin typeface="田氏保钓体简" panose="02010800040101010101" pitchFamily="2" charset="-122"/>
                <a:ea typeface="田氏保钓体简" panose="02010800040101010101" pitchFamily="2" charset="-122"/>
                <a:cs typeface="SimSun"/>
              </a:rPr>
              <a:t>对象的</a:t>
            </a:r>
            <a:r>
              <a:rPr sz="2600" spc="-5" dirty="0">
                <a:solidFill>
                  <a:srgbClr val="FF0000"/>
                </a:solidFill>
                <a:latin typeface="田氏保钓体简" panose="02010800040101010101" pitchFamily="2" charset="-122"/>
                <a:ea typeface="田氏保钓体简" panose="02010800040101010101" pitchFamily="2" charset="-122"/>
                <a:cs typeface="Times New Roman"/>
              </a:rPr>
              <a:t>ε-</a:t>
            </a:r>
            <a:r>
              <a:rPr sz="2600" dirty="0">
                <a:solidFill>
                  <a:srgbClr val="FF0000"/>
                </a:solidFill>
                <a:latin typeface="田氏保钓体简" panose="02010800040101010101" pitchFamily="2" charset="-122"/>
                <a:ea typeface="田氏保钓体简" panose="02010800040101010101" pitchFamily="2" charset="-122"/>
                <a:cs typeface="SimSun"/>
              </a:rPr>
              <a:t>邻域：</a:t>
            </a:r>
            <a:r>
              <a:rPr sz="2600" dirty="0">
                <a:latin typeface="田氏保钓体简" panose="02010800040101010101" pitchFamily="2" charset="-122"/>
                <a:ea typeface="田氏保钓体简" panose="02010800040101010101" pitchFamily="2" charset="-122"/>
                <a:cs typeface="SimSun"/>
              </a:rPr>
              <a:t>给定对</a:t>
            </a:r>
            <a:r>
              <a:rPr sz="2600" spc="-15" dirty="0">
                <a:latin typeface="田氏保钓体简" panose="02010800040101010101" pitchFamily="2" charset="-122"/>
                <a:ea typeface="田氏保钓体简" panose="02010800040101010101" pitchFamily="2" charset="-122"/>
                <a:cs typeface="SimSun"/>
              </a:rPr>
              <a:t>象</a:t>
            </a:r>
            <a:r>
              <a:rPr sz="2600" dirty="0">
                <a:latin typeface="田氏保钓体简" panose="02010800040101010101" pitchFamily="2" charset="-122"/>
                <a:ea typeface="田氏保钓体简" panose="02010800040101010101" pitchFamily="2" charset="-122"/>
                <a:cs typeface="SimSun"/>
              </a:rPr>
              <a:t>在半</a:t>
            </a:r>
            <a:r>
              <a:rPr sz="2600" spc="-10" dirty="0">
                <a:latin typeface="田氏保钓体简" panose="02010800040101010101" pitchFamily="2" charset="-122"/>
                <a:ea typeface="田氏保钓体简" panose="02010800040101010101" pitchFamily="2" charset="-122"/>
                <a:cs typeface="SimSun"/>
              </a:rPr>
              <a:t>径</a:t>
            </a:r>
            <a:r>
              <a:rPr sz="2600" spc="-5" dirty="0">
                <a:latin typeface="田氏保钓体简" panose="02010800040101010101" pitchFamily="2" charset="-122"/>
                <a:ea typeface="田氏保钓体简" panose="02010800040101010101" pitchFamily="2" charset="-122"/>
                <a:cs typeface="Times New Roman"/>
              </a:rPr>
              <a:t>ε</a:t>
            </a:r>
            <a:r>
              <a:rPr sz="2600" spc="-15" dirty="0">
                <a:latin typeface="田氏保钓体简" panose="02010800040101010101" pitchFamily="2" charset="-122"/>
                <a:ea typeface="田氏保钓体简" panose="02010800040101010101" pitchFamily="2" charset="-122"/>
                <a:cs typeface="SimSun"/>
              </a:rPr>
              <a:t>内</a:t>
            </a:r>
            <a:r>
              <a:rPr sz="2600" dirty="0">
                <a:latin typeface="田氏保钓体简" panose="02010800040101010101" pitchFamily="2" charset="-122"/>
                <a:ea typeface="田氏保钓体简" panose="02010800040101010101" pitchFamily="2" charset="-122"/>
                <a:cs typeface="SimSun"/>
              </a:rPr>
              <a:t>的区</a:t>
            </a:r>
            <a:r>
              <a:rPr sz="2600" spc="-15" dirty="0">
                <a:latin typeface="田氏保钓体简" panose="02010800040101010101" pitchFamily="2" charset="-122"/>
                <a:ea typeface="田氏保钓体简" panose="02010800040101010101" pitchFamily="2" charset="-122"/>
                <a:cs typeface="SimSun"/>
              </a:rPr>
              <a:t>域</a:t>
            </a:r>
            <a:r>
              <a:rPr sz="2600" dirty="0">
                <a:latin typeface="田氏保钓体简" panose="02010800040101010101" pitchFamily="2" charset="-122"/>
                <a:ea typeface="田氏保钓体简" panose="02010800040101010101" pitchFamily="2" charset="-122"/>
                <a:cs typeface="SimSun"/>
              </a:rPr>
              <a:t>。</a:t>
            </a:r>
          </a:p>
          <a:p>
            <a:pPr marL="481965" marR="5080" indent="-469265" algn="just">
              <a:lnSpc>
                <a:spcPts val="2810"/>
              </a:lnSpc>
              <a:spcBef>
                <a:spcPts val="665"/>
              </a:spcBef>
              <a:buFont typeface="Arial" panose="020B0604020202020204" pitchFamily="34" charset="0"/>
              <a:buChar char="•"/>
              <a:tabLst>
                <a:tab pos="482600" algn="l"/>
              </a:tabLst>
            </a:pPr>
            <a:r>
              <a:rPr sz="2600" dirty="0" err="1">
                <a:solidFill>
                  <a:srgbClr val="FF0000"/>
                </a:solidFill>
                <a:latin typeface="田氏保钓体简" panose="02010800040101010101" pitchFamily="2" charset="-122"/>
                <a:ea typeface="田氏保钓体简" panose="02010800040101010101" pitchFamily="2" charset="-122"/>
                <a:cs typeface="SimSun"/>
              </a:rPr>
              <a:t>核心对象：</a:t>
            </a:r>
            <a:r>
              <a:rPr sz="2600" dirty="0" err="1">
                <a:latin typeface="田氏保钓体简" panose="02010800040101010101" pitchFamily="2" charset="-122"/>
                <a:ea typeface="田氏保钓体简" panose="02010800040101010101" pitchFamily="2" charset="-122"/>
                <a:cs typeface="SimSun"/>
              </a:rPr>
              <a:t>对于给定的</a:t>
            </a:r>
            <a:r>
              <a:rPr sz="2600" spc="-15" dirty="0" err="1">
                <a:latin typeface="田氏保钓体简" panose="02010800040101010101" pitchFamily="2" charset="-122"/>
                <a:ea typeface="田氏保钓体简" panose="02010800040101010101" pitchFamily="2" charset="-122"/>
                <a:cs typeface="SimSun"/>
              </a:rPr>
              <a:t>数</a:t>
            </a:r>
            <a:r>
              <a:rPr sz="2600" spc="0" dirty="0" err="1">
                <a:latin typeface="田氏保钓体简" panose="02010800040101010101" pitchFamily="2" charset="-122"/>
                <a:ea typeface="田氏保钓体简" panose="02010800040101010101" pitchFamily="2" charset="-122"/>
                <a:cs typeface="SimSun"/>
              </a:rPr>
              <a:t>目</a:t>
            </a:r>
            <a:r>
              <a:rPr sz="2600" spc="-5" dirty="0" err="1">
                <a:latin typeface="田氏保钓体简" panose="02010800040101010101" pitchFamily="2" charset="-122"/>
                <a:ea typeface="田氏保钓体简" panose="02010800040101010101" pitchFamily="2" charset="-122"/>
                <a:cs typeface="Times New Roman"/>
              </a:rPr>
              <a:t>m</a:t>
            </a:r>
            <a:r>
              <a:rPr sz="2600" spc="-5" dirty="0" err="1">
                <a:latin typeface="田氏保钓体简" panose="02010800040101010101" pitchFamily="2" charset="-122"/>
                <a:ea typeface="田氏保钓体简" panose="02010800040101010101" pitchFamily="2" charset="-122"/>
                <a:cs typeface="SimSun"/>
              </a:rPr>
              <a:t>，</a:t>
            </a:r>
            <a:r>
              <a:rPr sz="2600" spc="0" dirty="0" err="1">
                <a:latin typeface="田氏保钓体简" panose="02010800040101010101" pitchFamily="2" charset="-122"/>
                <a:ea typeface="田氏保钓体简" panose="02010800040101010101" pitchFamily="2" charset="-122"/>
                <a:cs typeface="SimSun"/>
              </a:rPr>
              <a:t>如果</a:t>
            </a:r>
            <a:r>
              <a:rPr sz="2600" spc="-20" dirty="0" err="1">
                <a:latin typeface="田氏保钓体简" panose="02010800040101010101" pitchFamily="2" charset="-122"/>
                <a:ea typeface="田氏保钓体简" panose="02010800040101010101" pitchFamily="2" charset="-122"/>
                <a:cs typeface="SimSun"/>
              </a:rPr>
              <a:t>一</a:t>
            </a:r>
            <a:r>
              <a:rPr sz="2600" spc="0" dirty="0" err="1">
                <a:latin typeface="田氏保钓体简" panose="02010800040101010101" pitchFamily="2" charset="-122"/>
                <a:ea typeface="田氏保钓体简" panose="02010800040101010101" pitchFamily="2" charset="-122"/>
                <a:cs typeface="SimSun"/>
              </a:rPr>
              <a:t>个对</a:t>
            </a:r>
            <a:r>
              <a:rPr sz="2600" spc="-15" dirty="0" err="1">
                <a:latin typeface="田氏保钓体简" panose="02010800040101010101" pitchFamily="2" charset="-122"/>
                <a:ea typeface="田氏保钓体简" panose="02010800040101010101" pitchFamily="2" charset="-122"/>
                <a:cs typeface="SimSun"/>
              </a:rPr>
              <a:t>象</a:t>
            </a:r>
            <a:r>
              <a:rPr sz="2600" dirty="0" err="1">
                <a:latin typeface="田氏保钓体简" panose="02010800040101010101" pitchFamily="2" charset="-122"/>
                <a:ea typeface="田氏保钓体简" panose="02010800040101010101" pitchFamily="2" charset="-122"/>
                <a:cs typeface="SimSun"/>
              </a:rPr>
              <a:t>的</a:t>
            </a:r>
            <a:r>
              <a:rPr sz="2600" spc="-5" dirty="0" err="1">
                <a:latin typeface="田氏保钓体简" panose="02010800040101010101" pitchFamily="2" charset="-122"/>
                <a:ea typeface="田氏保钓体简" panose="02010800040101010101" pitchFamily="2" charset="-122"/>
                <a:cs typeface="Times New Roman"/>
              </a:rPr>
              <a:t>ε-</a:t>
            </a:r>
            <a:r>
              <a:rPr sz="2600" dirty="0" err="1">
                <a:latin typeface="田氏保钓体简" panose="02010800040101010101" pitchFamily="2" charset="-122"/>
                <a:ea typeface="田氏保钓体简" panose="02010800040101010101" pitchFamily="2" charset="-122"/>
                <a:cs typeface="SimSun"/>
              </a:rPr>
              <a:t>邻域至少包含</a:t>
            </a:r>
            <a:r>
              <a:rPr sz="2600" spc="-10" dirty="0" err="1">
                <a:latin typeface="田氏保钓体简" panose="02010800040101010101" pitchFamily="2" charset="-122"/>
                <a:ea typeface="田氏保钓体简" panose="02010800040101010101" pitchFamily="2" charset="-122"/>
                <a:cs typeface="Times New Roman"/>
              </a:rPr>
              <a:t>m</a:t>
            </a:r>
            <a:r>
              <a:rPr sz="2600" dirty="0" err="1">
                <a:latin typeface="田氏保钓体简" panose="02010800040101010101" pitchFamily="2" charset="-122"/>
                <a:ea typeface="田氏保钓体简" panose="02010800040101010101" pitchFamily="2" charset="-122"/>
                <a:cs typeface="SimSun"/>
              </a:rPr>
              <a:t>个对象，则称</a:t>
            </a:r>
            <a:r>
              <a:rPr sz="2600" spc="-15" dirty="0" err="1">
                <a:latin typeface="田氏保钓体简" panose="02010800040101010101" pitchFamily="2" charset="-122"/>
                <a:ea typeface="田氏保钓体简" panose="02010800040101010101" pitchFamily="2" charset="-122"/>
                <a:cs typeface="SimSun"/>
              </a:rPr>
              <a:t>该</a:t>
            </a:r>
            <a:r>
              <a:rPr sz="2600" dirty="0" err="1">
                <a:latin typeface="田氏保钓体简" panose="02010800040101010101" pitchFamily="2" charset="-122"/>
                <a:ea typeface="田氏保钓体简" panose="02010800040101010101" pitchFamily="2" charset="-122"/>
                <a:cs typeface="SimSun"/>
              </a:rPr>
              <a:t>对象</a:t>
            </a:r>
            <a:r>
              <a:rPr sz="2600" spc="-15" dirty="0" err="1">
                <a:latin typeface="田氏保钓体简" panose="02010800040101010101" pitchFamily="2" charset="-122"/>
                <a:ea typeface="田氏保钓体简" panose="02010800040101010101" pitchFamily="2" charset="-122"/>
                <a:cs typeface="SimSun"/>
              </a:rPr>
              <a:t>为</a:t>
            </a:r>
            <a:r>
              <a:rPr sz="2600" dirty="0" err="1">
                <a:latin typeface="田氏保钓体简" panose="02010800040101010101" pitchFamily="2" charset="-122"/>
                <a:ea typeface="田氏保钓体简" panose="02010800040101010101" pitchFamily="2" charset="-122"/>
                <a:cs typeface="SimSun"/>
              </a:rPr>
              <a:t>核心</a:t>
            </a:r>
            <a:r>
              <a:rPr sz="2600" spc="-15" dirty="0" err="1">
                <a:latin typeface="田氏保钓体简" panose="02010800040101010101" pitchFamily="2" charset="-122"/>
                <a:ea typeface="田氏保钓体简" panose="02010800040101010101" pitchFamily="2" charset="-122"/>
                <a:cs typeface="SimSun"/>
              </a:rPr>
              <a:t>对</a:t>
            </a:r>
            <a:r>
              <a:rPr sz="2600" dirty="0" err="1">
                <a:latin typeface="田氏保钓体简" panose="02010800040101010101" pitchFamily="2" charset="-122"/>
                <a:ea typeface="田氏保钓体简" panose="02010800040101010101" pitchFamily="2" charset="-122"/>
                <a:cs typeface="SimSun"/>
              </a:rPr>
              <a:t>象</a:t>
            </a:r>
            <a:r>
              <a:rPr sz="2600" dirty="0">
                <a:latin typeface="田氏保钓体简" panose="02010800040101010101" pitchFamily="2" charset="-122"/>
                <a:ea typeface="田氏保钓体简" panose="02010800040101010101" pitchFamily="2" charset="-122"/>
                <a:cs typeface="SimSun"/>
              </a:rPr>
              <a:t>。</a:t>
            </a:r>
          </a:p>
          <a:p>
            <a:pPr marL="481965" marR="12700" indent="-469265" algn="just">
              <a:lnSpc>
                <a:spcPct val="90000"/>
              </a:lnSpc>
              <a:spcBef>
                <a:spcPts val="580"/>
              </a:spcBef>
              <a:buFont typeface="Arial" panose="020B0604020202020204" pitchFamily="34" charset="0"/>
              <a:buChar char="•"/>
              <a:tabLst>
                <a:tab pos="482600" algn="l"/>
              </a:tabLst>
            </a:pPr>
            <a:r>
              <a:rPr sz="2600" dirty="0">
                <a:solidFill>
                  <a:srgbClr val="FF0000"/>
                </a:solidFill>
                <a:latin typeface="田氏保钓体简" panose="02010800040101010101" pitchFamily="2" charset="-122"/>
                <a:ea typeface="田氏保钓体简" panose="02010800040101010101" pitchFamily="2" charset="-122"/>
                <a:cs typeface="SimSun"/>
              </a:rPr>
              <a:t>直接密度可达：</a:t>
            </a:r>
            <a:r>
              <a:rPr sz="2600" dirty="0">
                <a:latin typeface="田氏保钓体简" panose="02010800040101010101" pitchFamily="2" charset="-122"/>
                <a:ea typeface="田氏保钓体简" panose="02010800040101010101" pitchFamily="2" charset="-122"/>
                <a:cs typeface="SimSun"/>
              </a:rPr>
              <a:t>给定一</a:t>
            </a:r>
            <a:r>
              <a:rPr sz="2600" spc="-15" dirty="0">
                <a:latin typeface="田氏保钓体简" panose="02010800040101010101" pitchFamily="2" charset="-122"/>
                <a:ea typeface="田氏保钓体简" panose="02010800040101010101" pitchFamily="2" charset="-122"/>
                <a:cs typeface="SimSun"/>
              </a:rPr>
              <a:t>个</a:t>
            </a:r>
            <a:r>
              <a:rPr sz="2600" dirty="0">
                <a:latin typeface="田氏保钓体简" panose="02010800040101010101" pitchFamily="2" charset="-122"/>
                <a:ea typeface="田氏保钓体简" panose="02010800040101010101" pitchFamily="2" charset="-122"/>
                <a:cs typeface="SimSun"/>
              </a:rPr>
              <a:t>对象</a:t>
            </a:r>
            <a:r>
              <a:rPr sz="2600" spc="-15" dirty="0">
                <a:latin typeface="田氏保钓体简" panose="02010800040101010101" pitchFamily="2" charset="-122"/>
                <a:ea typeface="田氏保钓体简" panose="02010800040101010101" pitchFamily="2" charset="-122"/>
                <a:cs typeface="SimSun"/>
              </a:rPr>
              <a:t>集</a:t>
            </a:r>
            <a:r>
              <a:rPr sz="2600" dirty="0">
                <a:latin typeface="田氏保钓体简" panose="02010800040101010101" pitchFamily="2" charset="-122"/>
                <a:ea typeface="田氏保钓体简" panose="02010800040101010101" pitchFamily="2" charset="-122"/>
                <a:cs typeface="SimSun"/>
              </a:rPr>
              <a:t>合D，如果p是在q  的ε-邻域内，而q是一个核心对象，我们说对象p从 对象q出发是直接密度可达的。</a:t>
            </a:r>
          </a:p>
          <a:p>
            <a:pPr marL="541020" marR="2909570" indent="-457200" algn="just">
              <a:lnSpc>
                <a:spcPct val="100000"/>
              </a:lnSpc>
              <a:spcBef>
                <a:spcPts val="1745"/>
              </a:spcBef>
              <a:buFont typeface="Arial" panose="020B0604020202020204" pitchFamily="34" charset="0"/>
              <a:buChar char="•"/>
            </a:pPr>
            <a:r>
              <a:rPr sz="2600" dirty="0" err="1">
                <a:latin typeface="田氏保钓体简" panose="02010800040101010101" pitchFamily="2" charset="-122"/>
                <a:ea typeface="田氏保钓体简" panose="02010800040101010101" pitchFamily="2" charset="-122"/>
                <a:cs typeface="SimSun"/>
              </a:rPr>
              <a:t>如图ε</a:t>
            </a:r>
            <a:r>
              <a:rPr sz="2600" dirty="0">
                <a:latin typeface="田氏保钓体简" panose="02010800040101010101" pitchFamily="2" charset="-122"/>
                <a:ea typeface="田氏保钓体简" panose="02010800040101010101" pitchFamily="2" charset="-122"/>
                <a:cs typeface="SimSun"/>
              </a:rPr>
              <a:t>=1cm，m=5，q是一个核心对象，从对象q出发到对象</a:t>
            </a:r>
            <a:r>
              <a:rPr sz="2600" dirty="0">
                <a:latin typeface="田氏保钓体简" panose="02010800040101010101" pitchFamily="2" charset="-122"/>
                <a:ea typeface="田氏保钓体简" panose="02010800040101010101" pitchFamily="2" charset="-122"/>
                <a:cs typeface="Times New Roman"/>
              </a:rPr>
              <a:t>p</a:t>
            </a:r>
            <a:r>
              <a:rPr sz="2600" dirty="0">
                <a:latin typeface="田氏保钓体简" panose="02010800040101010101" pitchFamily="2" charset="-122"/>
                <a:ea typeface="田氏保钓体简" panose="02010800040101010101" pitchFamily="2" charset="-122"/>
                <a:cs typeface="SimSun"/>
              </a:rPr>
              <a:t>是 直接密度可达的。</a:t>
            </a:r>
          </a:p>
        </p:txBody>
      </p:sp>
      <p:sp>
        <p:nvSpPr>
          <p:cNvPr id="14" name="object 7"/>
          <p:cNvSpPr/>
          <p:nvPr/>
        </p:nvSpPr>
        <p:spPr>
          <a:xfrm>
            <a:off x="5796136" y="4509120"/>
            <a:ext cx="2232025" cy="217335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97413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a:solidFill>
                  <a:srgbClr val="000000"/>
                </a:solidFill>
                <a:latin typeface="田氏保钓体简" panose="02010800040101010101" pitchFamily="2" charset="-122"/>
                <a:ea typeface="田氏保钓体简" panose="02010800040101010101" pitchFamily="2" charset="-122"/>
                <a:cs typeface="+mn-cs"/>
              </a:rPr>
              <a:t>DBSCAN</a:t>
            </a:r>
            <a:r>
              <a:rPr lang="zh-CN" altLang="en-US" sz="3600" kern="1200" dirty="0">
                <a:solidFill>
                  <a:srgbClr val="000000"/>
                </a:solidFill>
                <a:latin typeface="Tahoma" pitchFamily="34" charset="0"/>
                <a:ea typeface="方正启体简体" pitchFamily="65" charset="-122"/>
                <a:cs typeface="+mn-cs"/>
              </a:rPr>
              <a:t>算法的若干概念</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24</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object 7"/>
          <p:cNvSpPr txBox="1"/>
          <p:nvPr/>
        </p:nvSpPr>
        <p:spPr>
          <a:xfrm>
            <a:off x="645668" y="1988840"/>
            <a:ext cx="7815580" cy="2950551"/>
          </a:xfrm>
          <a:prstGeom prst="rect">
            <a:avLst/>
          </a:prstGeom>
        </p:spPr>
        <p:txBody>
          <a:bodyPr vert="horz" wrap="square" lIns="0" tIns="78740" rIns="0" bIns="0" rtlCol="0">
            <a:spAutoFit/>
          </a:bodyPr>
          <a:lstStyle/>
          <a:p>
            <a:pPr marL="481965" marR="69850" indent="-469265">
              <a:lnSpc>
                <a:spcPct val="80100"/>
              </a:lnSpc>
              <a:spcBef>
                <a:spcPts val="620"/>
              </a:spcBef>
              <a:buFont typeface="Arial" panose="020B0604020202020204" pitchFamily="34" charset="0"/>
              <a:buChar char="•"/>
              <a:tabLst>
                <a:tab pos="481965" algn="l"/>
                <a:tab pos="482600" algn="l"/>
              </a:tabLst>
            </a:pPr>
            <a:r>
              <a:rPr sz="2400" spc="-10" dirty="0">
                <a:solidFill>
                  <a:srgbClr val="FF0000"/>
                </a:solidFill>
                <a:latin typeface="田氏保钓体简" panose="02010800040101010101" pitchFamily="2" charset="-122"/>
                <a:ea typeface="田氏保钓体简" panose="02010800040101010101" pitchFamily="2" charset="-122"/>
                <a:cs typeface="SimSun"/>
              </a:rPr>
              <a:t>密度可达：</a:t>
            </a:r>
            <a:r>
              <a:rPr sz="2400" spc="-10" dirty="0">
                <a:latin typeface="田氏保钓体简" panose="02010800040101010101" pitchFamily="2" charset="-122"/>
                <a:ea typeface="田氏保钓体简" panose="02010800040101010101" pitchFamily="2" charset="-122"/>
                <a:cs typeface="SimSun"/>
              </a:rPr>
              <a:t>如果存在一个对象</a:t>
            </a:r>
            <a:r>
              <a:rPr sz="2400" spc="-5" dirty="0">
                <a:latin typeface="田氏保钓体简" panose="02010800040101010101" pitchFamily="2" charset="-122"/>
                <a:ea typeface="田氏保钓体简" panose="02010800040101010101" pitchFamily="2" charset="-122"/>
                <a:cs typeface="SimSun"/>
              </a:rPr>
              <a:t>链</a:t>
            </a:r>
            <a:r>
              <a:rPr sz="2400" dirty="0">
                <a:latin typeface="田氏保钓体简" panose="02010800040101010101" pitchFamily="2" charset="-122"/>
                <a:ea typeface="田氏保钓体简" panose="02010800040101010101" pitchFamily="2" charset="-122"/>
                <a:cs typeface="Times New Roman"/>
              </a:rPr>
              <a:t>p</a:t>
            </a:r>
            <a:r>
              <a:rPr sz="2400" baseline="-21072" dirty="0">
                <a:latin typeface="田氏保钓体简" panose="02010800040101010101" pitchFamily="2" charset="-122"/>
                <a:ea typeface="田氏保钓体简" panose="02010800040101010101" pitchFamily="2" charset="-122"/>
                <a:cs typeface="Times New Roman"/>
              </a:rPr>
              <a:t>1</a:t>
            </a:r>
            <a:r>
              <a:rPr sz="2400" dirty="0">
                <a:latin typeface="田氏保钓体简" panose="02010800040101010101" pitchFamily="2" charset="-122"/>
                <a:ea typeface="田氏保钓体简" panose="02010800040101010101" pitchFamily="2" charset="-122"/>
                <a:cs typeface="Times New Roman"/>
              </a:rPr>
              <a:t>p</a:t>
            </a:r>
            <a:r>
              <a:rPr sz="2400" baseline="-21072" dirty="0">
                <a:latin typeface="田氏保钓体简" panose="02010800040101010101" pitchFamily="2" charset="-122"/>
                <a:ea typeface="田氏保钓体简" panose="02010800040101010101" pitchFamily="2" charset="-122"/>
                <a:cs typeface="Times New Roman"/>
              </a:rPr>
              <a:t>2</a:t>
            </a:r>
            <a:r>
              <a:rPr sz="2400" dirty="0">
                <a:latin typeface="田氏保钓体简" panose="02010800040101010101" pitchFamily="2" charset="-122"/>
                <a:ea typeface="田氏保钓体简" panose="02010800040101010101" pitchFamily="2" charset="-122"/>
                <a:cs typeface="Times New Roman"/>
              </a:rPr>
              <a:t>…p</a:t>
            </a:r>
            <a:r>
              <a:rPr sz="2400" baseline="-21072" dirty="0">
                <a:latin typeface="田氏保钓体简" panose="02010800040101010101" pitchFamily="2" charset="-122"/>
                <a:ea typeface="田氏保钓体简" panose="02010800040101010101" pitchFamily="2" charset="-122"/>
                <a:cs typeface="Times New Roman"/>
              </a:rPr>
              <a:t>n</a:t>
            </a:r>
            <a:r>
              <a:rPr sz="2400" dirty="0">
                <a:latin typeface="田氏保钓体简" panose="02010800040101010101" pitchFamily="2" charset="-122"/>
                <a:ea typeface="田氏保钓体简" panose="02010800040101010101" pitchFamily="2" charset="-122"/>
                <a:cs typeface="SimSun"/>
              </a:rPr>
              <a:t>，</a:t>
            </a:r>
            <a:r>
              <a:rPr sz="2400" dirty="0">
                <a:latin typeface="田氏保钓体简" panose="02010800040101010101" pitchFamily="2" charset="-122"/>
                <a:ea typeface="田氏保钓体简" panose="02010800040101010101" pitchFamily="2" charset="-122"/>
                <a:cs typeface="Times New Roman"/>
              </a:rPr>
              <a:t>p</a:t>
            </a:r>
            <a:r>
              <a:rPr sz="2400" baseline="-21072" dirty="0">
                <a:latin typeface="田氏保钓体简" panose="02010800040101010101" pitchFamily="2" charset="-122"/>
                <a:ea typeface="田氏保钓体简" panose="02010800040101010101" pitchFamily="2" charset="-122"/>
                <a:cs typeface="Times New Roman"/>
              </a:rPr>
              <a:t>1</a:t>
            </a:r>
            <a:r>
              <a:rPr sz="2400" dirty="0">
                <a:latin typeface="田氏保钓体简" panose="02010800040101010101" pitchFamily="2" charset="-122"/>
                <a:ea typeface="田氏保钓体简" panose="02010800040101010101" pitchFamily="2" charset="-122"/>
                <a:cs typeface="Times New Roman"/>
              </a:rPr>
              <a:t>=q</a:t>
            </a:r>
            <a:r>
              <a:rPr sz="2400" dirty="0">
                <a:latin typeface="田氏保钓体简" panose="02010800040101010101" pitchFamily="2" charset="-122"/>
                <a:ea typeface="田氏保钓体简" panose="02010800040101010101" pitchFamily="2" charset="-122"/>
                <a:cs typeface="SimSun"/>
              </a:rPr>
              <a:t>，</a:t>
            </a:r>
            <a:r>
              <a:rPr sz="2400" dirty="0">
                <a:latin typeface="田氏保钓体简" panose="02010800040101010101" pitchFamily="2" charset="-122"/>
                <a:ea typeface="田氏保钓体简" panose="02010800040101010101" pitchFamily="2" charset="-122"/>
                <a:cs typeface="Times New Roman"/>
              </a:rPr>
              <a:t>p</a:t>
            </a:r>
            <a:r>
              <a:rPr sz="2400" baseline="-21072" dirty="0">
                <a:latin typeface="田氏保钓体简" panose="02010800040101010101" pitchFamily="2" charset="-122"/>
                <a:ea typeface="田氏保钓体简" panose="02010800040101010101" pitchFamily="2" charset="-122"/>
                <a:cs typeface="Times New Roman"/>
              </a:rPr>
              <a:t>n</a:t>
            </a:r>
            <a:r>
              <a:rPr sz="2400" dirty="0">
                <a:latin typeface="田氏保钓体简" panose="02010800040101010101" pitchFamily="2" charset="-122"/>
                <a:ea typeface="田氏保钓体简" panose="02010800040101010101" pitchFamily="2" charset="-122"/>
                <a:cs typeface="Times New Roman"/>
              </a:rPr>
              <a:t>=p</a:t>
            </a:r>
            <a:r>
              <a:rPr sz="2400" dirty="0">
                <a:latin typeface="田氏保钓体简" panose="02010800040101010101" pitchFamily="2" charset="-122"/>
                <a:ea typeface="田氏保钓体简" panose="02010800040101010101" pitchFamily="2" charset="-122"/>
                <a:cs typeface="SimSun"/>
              </a:rPr>
              <a:t>，</a:t>
            </a:r>
            <a:r>
              <a:rPr sz="2400" spc="-5" dirty="0">
                <a:latin typeface="田氏保钓体简" panose="02010800040101010101" pitchFamily="2" charset="-122"/>
                <a:ea typeface="田氏保钓体简" panose="02010800040101010101" pitchFamily="2" charset="-122"/>
                <a:cs typeface="SimSun"/>
              </a:rPr>
              <a:t>对 </a:t>
            </a:r>
            <a:r>
              <a:rPr sz="2400" spc="-5" dirty="0">
                <a:latin typeface="田氏保钓体简" panose="02010800040101010101" pitchFamily="2" charset="-122"/>
                <a:ea typeface="田氏保钓体简" panose="02010800040101010101" pitchFamily="2" charset="-122"/>
                <a:cs typeface="Times New Roman"/>
              </a:rPr>
              <a:t>p</a:t>
            </a:r>
            <a:r>
              <a:rPr sz="2400" spc="-7" baseline="-21072" dirty="0">
                <a:latin typeface="田氏保钓体简" panose="02010800040101010101" pitchFamily="2" charset="-122"/>
                <a:ea typeface="田氏保钓体简" panose="02010800040101010101" pitchFamily="2" charset="-122"/>
                <a:cs typeface="Times New Roman"/>
              </a:rPr>
              <a:t>i</a:t>
            </a:r>
            <a:r>
              <a:rPr sz="2400" spc="-5" dirty="0">
                <a:latin typeface="田氏保钓体简" panose="02010800040101010101" pitchFamily="2" charset="-122"/>
                <a:ea typeface="田氏保钓体简" panose="02010800040101010101" pitchFamily="2" charset="-122"/>
                <a:cs typeface="SimSun"/>
              </a:rPr>
              <a:t>∈</a:t>
            </a:r>
            <a:r>
              <a:rPr sz="2400" spc="-5" dirty="0">
                <a:latin typeface="田氏保钓体简" panose="02010800040101010101" pitchFamily="2" charset="-122"/>
                <a:ea typeface="田氏保钓体简" panose="02010800040101010101" pitchFamily="2" charset="-122"/>
                <a:cs typeface="Times New Roman"/>
              </a:rPr>
              <a:t>D</a:t>
            </a:r>
            <a:r>
              <a:rPr sz="2400" spc="-5" dirty="0">
                <a:latin typeface="田氏保钓体简" panose="02010800040101010101" pitchFamily="2" charset="-122"/>
                <a:ea typeface="田氏保钓体简" panose="02010800040101010101" pitchFamily="2" charset="-122"/>
                <a:cs typeface="SimSun"/>
              </a:rPr>
              <a:t>，</a:t>
            </a:r>
            <a:r>
              <a:rPr sz="2400" spc="-5" dirty="0">
                <a:latin typeface="田氏保钓体简" panose="02010800040101010101" pitchFamily="2" charset="-122"/>
                <a:ea typeface="田氏保钓体简" panose="02010800040101010101" pitchFamily="2" charset="-122"/>
                <a:cs typeface="Times New Roman"/>
              </a:rPr>
              <a:t>(1≤i </a:t>
            </a:r>
            <a:r>
              <a:rPr sz="2400" dirty="0">
                <a:latin typeface="田氏保钓体简" panose="02010800040101010101" pitchFamily="2" charset="-122"/>
                <a:ea typeface="田氏保钓体简" panose="02010800040101010101" pitchFamily="2" charset="-122"/>
                <a:cs typeface="Times New Roman"/>
              </a:rPr>
              <a:t>≤n)</a:t>
            </a:r>
            <a:r>
              <a:rPr sz="2400" dirty="0">
                <a:latin typeface="田氏保钓体简" panose="02010800040101010101" pitchFamily="2" charset="-122"/>
                <a:ea typeface="田氏保钓体简" panose="02010800040101010101" pitchFamily="2" charset="-122"/>
                <a:cs typeface="SimSun"/>
              </a:rPr>
              <a:t>，</a:t>
            </a:r>
            <a:r>
              <a:rPr sz="2400" dirty="0">
                <a:latin typeface="田氏保钓体简" panose="02010800040101010101" pitchFamily="2" charset="-122"/>
                <a:ea typeface="田氏保钓体简" panose="02010800040101010101" pitchFamily="2" charset="-122"/>
                <a:cs typeface="Times New Roman"/>
              </a:rPr>
              <a:t>p</a:t>
            </a:r>
            <a:r>
              <a:rPr sz="2400" baseline="-21072" dirty="0">
                <a:latin typeface="田氏保钓体简" panose="02010800040101010101" pitchFamily="2" charset="-122"/>
                <a:ea typeface="田氏保钓体简" panose="02010800040101010101" pitchFamily="2" charset="-122"/>
                <a:cs typeface="Times New Roman"/>
              </a:rPr>
              <a:t>i+1</a:t>
            </a:r>
            <a:r>
              <a:rPr sz="2400" spc="-5" dirty="0">
                <a:latin typeface="田氏保钓体简" panose="02010800040101010101" pitchFamily="2" charset="-122"/>
                <a:ea typeface="田氏保钓体简" panose="02010800040101010101" pitchFamily="2" charset="-122"/>
                <a:cs typeface="SimSun"/>
              </a:rPr>
              <a:t>是从</a:t>
            </a:r>
            <a:r>
              <a:rPr sz="2400" dirty="0">
                <a:latin typeface="田氏保钓体简" panose="02010800040101010101" pitchFamily="2" charset="-122"/>
                <a:ea typeface="田氏保钓体简" panose="02010800040101010101" pitchFamily="2" charset="-122"/>
                <a:cs typeface="Times New Roman"/>
              </a:rPr>
              <a:t>p</a:t>
            </a:r>
            <a:r>
              <a:rPr sz="2400" baseline="-21072" dirty="0">
                <a:latin typeface="田氏保钓体简" panose="02010800040101010101" pitchFamily="2" charset="-122"/>
                <a:ea typeface="田氏保钓体简" panose="02010800040101010101" pitchFamily="2" charset="-122"/>
                <a:cs typeface="Times New Roman"/>
              </a:rPr>
              <a:t>i</a:t>
            </a:r>
            <a:r>
              <a:rPr sz="2400" spc="-5" dirty="0">
                <a:latin typeface="田氏保钓体简" panose="02010800040101010101" pitchFamily="2" charset="-122"/>
                <a:ea typeface="田氏保钓体简" panose="02010800040101010101" pitchFamily="2" charset="-122"/>
                <a:cs typeface="SimSun"/>
              </a:rPr>
              <a:t>关于</a:t>
            </a:r>
            <a:r>
              <a:rPr sz="2400" spc="-5" dirty="0">
                <a:latin typeface="田氏保钓体简" panose="02010800040101010101" pitchFamily="2" charset="-122"/>
                <a:ea typeface="田氏保钓体简" panose="02010800040101010101" pitchFamily="2" charset="-122"/>
                <a:cs typeface="Times New Roman"/>
              </a:rPr>
              <a:t>ε</a:t>
            </a:r>
            <a:r>
              <a:rPr sz="2400" spc="-5" dirty="0">
                <a:latin typeface="田氏保钓体简" panose="02010800040101010101" pitchFamily="2" charset="-122"/>
                <a:ea typeface="田氏保钓体简" panose="02010800040101010101" pitchFamily="2" charset="-122"/>
                <a:cs typeface="SimSun"/>
              </a:rPr>
              <a:t>和</a:t>
            </a:r>
            <a:r>
              <a:rPr sz="2400" spc="-10" dirty="0">
                <a:latin typeface="田氏保钓体简" panose="02010800040101010101" pitchFamily="2" charset="-122"/>
                <a:ea typeface="田氏保钓体简" panose="02010800040101010101" pitchFamily="2" charset="-122"/>
                <a:cs typeface="Times New Roman"/>
              </a:rPr>
              <a:t>m</a:t>
            </a:r>
            <a:r>
              <a:rPr sz="2400" spc="-5" dirty="0">
                <a:latin typeface="田氏保钓体简" panose="02010800040101010101" pitchFamily="2" charset="-122"/>
                <a:ea typeface="田氏保钓体简" panose="02010800040101010101" pitchFamily="2" charset="-122"/>
                <a:cs typeface="SimSun"/>
              </a:rPr>
              <a:t>直接密度可达的，则对 象</a:t>
            </a:r>
            <a:r>
              <a:rPr sz="2400" spc="-5" dirty="0">
                <a:latin typeface="田氏保钓体简" panose="02010800040101010101" pitchFamily="2" charset="-122"/>
                <a:ea typeface="田氏保钓体简" panose="02010800040101010101" pitchFamily="2" charset="-122"/>
                <a:cs typeface="Times New Roman"/>
              </a:rPr>
              <a:t>p</a:t>
            </a:r>
            <a:r>
              <a:rPr sz="2400" spc="-5" dirty="0">
                <a:latin typeface="田氏保钓体简" panose="02010800040101010101" pitchFamily="2" charset="-122"/>
                <a:ea typeface="田氏保钓体简" panose="02010800040101010101" pitchFamily="2" charset="-122"/>
                <a:cs typeface="SimSun"/>
              </a:rPr>
              <a:t>是从对象</a:t>
            </a:r>
            <a:r>
              <a:rPr sz="2400" spc="-5" dirty="0">
                <a:latin typeface="田氏保钓体简" panose="02010800040101010101" pitchFamily="2" charset="-122"/>
                <a:ea typeface="田氏保钓体简" panose="02010800040101010101" pitchFamily="2" charset="-122"/>
                <a:cs typeface="Times New Roman"/>
              </a:rPr>
              <a:t>q</a:t>
            </a:r>
            <a:r>
              <a:rPr sz="2400" spc="-5" dirty="0">
                <a:latin typeface="田氏保钓体简" panose="02010800040101010101" pitchFamily="2" charset="-122"/>
                <a:ea typeface="田氏保钓体简" panose="02010800040101010101" pitchFamily="2" charset="-122"/>
                <a:cs typeface="SimSun"/>
              </a:rPr>
              <a:t>关于</a:t>
            </a:r>
            <a:r>
              <a:rPr sz="2400" spc="-5" dirty="0">
                <a:latin typeface="田氏保钓体简" panose="02010800040101010101" pitchFamily="2" charset="-122"/>
                <a:ea typeface="田氏保钓体简" panose="02010800040101010101" pitchFamily="2" charset="-122"/>
                <a:cs typeface="Times New Roman"/>
              </a:rPr>
              <a:t>ε</a:t>
            </a:r>
            <a:r>
              <a:rPr sz="2400" spc="-5" dirty="0">
                <a:latin typeface="田氏保钓体简" panose="02010800040101010101" pitchFamily="2" charset="-122"/>
                <a:ea typeface="田氏保钓体简" panose="02010800040101010101" pitchFamily="2" charset="-122"/>
                <a:cs typeface="SimSun"/>
              </a:rPr>
              <a:t>和</a:t>
            </a:r>
            <a:r>
              <a:rPr sz="2400" spc="-20" dirty="0">
                <a:latin typeface="田氏保钓体简" panose="02010800040101010101" pitchFamily="2" charset="-122"/>
                <a:ea typeface="田氏保钓体简" panose="02010800040101010101" pitchFamily="2" charset="-122"/>
                <a:cs typeface="Times New Roman"/>
              </a:rPr>
              <a:t>m</a:t>
            </a:r>
            <a:r>
              <a:rPr sz="2400" spc="-5" dirty="0">
                <a:latin typeface="田氏保钓体简" panose="02010800040101010101" pitchFamily="2" charset="-122"/>
                <a:ea typeface="田氏保钓体简" panose="02010800040101010101" pitchFamily="2" charset="-122"/>
                <a:cs typeface="SimSun"/>
              </a:rPr>
              <a:t>密度可达的。</a:t>
            </a:r>
            <a:endParaRPr sz="2400" dirty="0">
              <a:latin typeface="田氏保钓体简" panose="02010800040101010101" pitchFamily="2" charset="-122"/>
              <a:ea typeface="田氏保钓体简" panose="02010800040101010101" pitchFamily="2" charset="-122"/>
              <a:cs typeface="SimSun"/>
            </a:endParaRPr>
          </a:p>
          <a:p>
            <a:pPr marL="481965" marR="5080" indent="-469265">
              <a:lnSpc>
                <a:spcPct val="80000"/>
              </a:lnSpc>
              <a:spcBef>
                <a:spcPts val="530"/>
              </a:spcBef>
              <a:buFont typeface="Arial" panose="020B0604020202020204" pitchFamily="34" charset="0"/>
              <a:buChar char="•"/>
              <a:tabLst>
                <a:tab pos="481965" algn="l"/>
                <a:tab pos="482600" algn="l"/>
              </a:tabLst>
            </a:pPr>
            <a:r>
              <a:rPr sz="2400" spc="-5" dirty="0">
                <a:solidFill>
                  <a:srgbClr val="FF0000"/>
                </a:solidFill>
                <a:latin typeface="田氏保钓体简" panose="02010800040101010101" pitchFamily="2" charset="-122"/>
                <a:ea typeface="田氏保钓体简" panose="02010800040101010101" pitchFamily="2" charset="-122"/>
                <a:cs typeface="SimSun"/>
              </a:rPr>
              <a:t>密度相连：</a:t>
            </a:r>
            <a:r>
              <a:rPr sz="2400" spc="-5" dirty="0">
                <a:latin typeface="田氏保钓体简" panose="02010800040101010101" pitchFamily="2" charset="-122"/>
                <a:ea typeface="田氏保钓体简" panose="02010800040101010101" pitchFamily="2" charset="-122"/>
                <a:cs typeface="SimSun"/>
              </a:rPr>
              <a:t>如果对象集</a:t>
            </a:r>
            <a:r>
              <a:rPr sz="2400" dirty="0">
                <a:latin typeface="田氏保钓体简" panose="02010800040101010101" pitchFamily="2" charset="-122"/>
                <a:ea typeface="田氏保钓体简" panose="02010800040101010101" pitchFamily="2" charset="-122"/>
                <a:cs typeface="SimSun"/>
              </a:rPr>
              <a:t>合</a:t>
            </a:r>
            <a:r>
              <a:rPr sz="2400" spc="-10" dirty="0">
                <a:latin typeface="田氏保钓体简" panose="02010800040101010101" pitchFamily="2" charset="-122"/>
                <a:ea typeface="田氏保钓体简" panose="02010800040101010101" pitchFamily="2" charset="-122"/>
                <a:cs typeface="Times New Roman"/>
              </a:rPr>
              <a:t>D</a:t>
            </a:r>
            <a:r>
              <a:rPr sz="2400" spc="-5" dirty="0">
                <a:latin typeface="田氏保钓体简" panose="02010800040101010101" pitchFamily="2" charset="-122"/>
                <a:ea typeface="田氏保钓体简" panose="02010800040101010101" pitchFamily="2" charset="-122"/>
                <a:cs typeface="SimSun"/>
              </a:rPr>
              <a:t>中存在</a:t>
            </a:r>
            <a:r>
              <a:rPr sz="2400" dirty="0">
                <a:latin typeface="田氏保钓体简" panose="02010800040101010101" pitchFamily="2" charset="-122"/>
                <a:ea typeface="田氏保钓体简" panose="02010800040101010101" pitchFamily="2" charset="-122"/>
                <a:cs typeface="SimSun"/>
              </a:rPr>
              <a:t>一</a:t>
            </a:r>
            <a:r>
              <a:rPr sz="2400" spc="-5" dirty="0">
                <a:latin typeface="田氏保钓体简" panose="02010800040101010101" pitchFamily="2" charset="-122"/>
                <a:ea typeface="田氏保钓体简" panose="02010800040101010101" pitchFamily="2" charset="-122"/>
                <a:cs typeface="SimSun"/>
              </a:rPr>
              <a:t>个对</a:t>
            </a:r>
            <a:r>
              <a:rPr sz="2400" dirty="0">
                <a:latin typeface="田氏保钓体简" panose="02010800040101010101" pitchFamily="2" charset="-122"/>
                <a:ea typeface="田氏保钓体简" panose="02010800040101010101" pitchFamily="2" charset="-122"/>
                <a:cs typeface="SimSun"/>
              </a:rPr>
              <a:t>象</a:t>
            </a:r>
            <a:r>
              <a:rPr sz="2400" dirty="0">
                <a:latin typeface="田氏保钓体简" panose="02010800040101010101" pitchFamily="2" charset="-122"/>
                <a:ea typeface="田氏保钓体简" panose="02010800040101010101" pitchFamily="2" charset="-122"/>
                <a:cs typeface="Times New Roman"/>
              </a:rPr>
              <a:t>o</a:t>
            </a:r>
            <a:r>
              <a:rPr sz="2400" dirty="0">
                <a:latin typeface="田氏保钓体简" panose="02010800040101010101" pitchFamily="2" charset="-122"/>
                <a:ea typeface="田氏保钓体简" panose="02010800040101010101" pitchFamily="2" charset="-122"/>
                <a:cs typeface="SimSun"/>
              </a:rPr>
              <a:t>，</a:t>
            </a:r>
            <a:r>
              <a:rPr sz="2400" spc="-5" dirty="0">
                <a:latin typeface="田氏保钓体简" panose="02010800040101010101" pitchFamily="2" charset="-122"/>
                <a:ea typeface="田氏保钓体简" panose="02010800040101010101" pitchFamily="2" charset="-122"/>
                <a:cs typeface="SimSun"/>
              </a:rPr>
              <a:t>使得</a:t>
            </a:r>
            <a:r>
              <a:rPr sz="2400" dirty="0">
                <a:latin typeface="田氏保钓体简" panose="02010800040101010101" pitchFamily="2" charset="-122"/>
                <a:ea typeface="田氏保钓体简" panose="02010800040101010101" pitchFamily="2" charset="-122"/>
                <a:cs typeface="SimSun"/>
              </a:rPr>
              <a:t>对象</a:t>
            </a:r>
            <a:r>
              <a:rPr sz="2400" dirty="0">
                <a:latin typeface="田氏保钓体简" panose="02010800040101010101" pitchFamily="2" charset="-122"/>
                <a:ea typeface="田氏保钓体简" panose="02010800040101010101" pitchFamily="2" charset="-122"/>
                <a:cs typeface="Times New Roman"/>
              </a:rPr>
              <a:t>p</a:t>
            </a:r>
            <a:r>
              <a:rPr sz="2400" spc="-5" dirty="0">
                <a:latin typeface="田氏保钓体简" panose="02010800040101010101" pitchFamily="2" charset="-122"/>
                <a:ea typeface="田氏保钓体简" panose="02010800040101010101" pitchFamily="2" charset="-122"/>
                <a:cs typeface="SimSun"/>
              </a:rPr>
              <a:t>和</a:t>
            </a:r>
            <a:r>
              <a:rPr sz="2400" spc="-5" dirty="0">
                <a:latin typeface="田氏保钓体简" panose="02010800040101010101" pitchFamily="2" charset="-122"/>
                <a:ea typeface="田氏保钓体简" panose="02010800040101010101" pitchFamily="2" charset="-122"/>
                <a:cs typeface="Times New Roman"/>
              </a:rPr>
              <a:t>q </a:t>
            </a:r>
            <a:r>
              <a:rPr sz="2400" spc="-5" dirty="0">
                <a:latin typeface="田氏保钓体简" panose="02010800040101010101" pitchFamily="2" charset="-122"/>
                <a:ea typeface="田氏保钓体简" panose="02010800040101010101" pitchFamily="2" charset="-122"/>
                <a:cs typeface="SimSun"/>
              </a:rPr>
              <a:t>是从</a:t>
            </a:r>
            <a:r>
              <a:rPr sz="2400" spc="-5" dirty="0">
                <a:latin typeface="田氏保钓体简" panose="02010800040101010101" pitchFamily="2" charset="-122"/>
                <a:ea typeface="田氏保钓体简" panose="02010800040101010101" pitchFamily="2" charset="-122"/>
                <a:cs typeface="Times New Roman"/>
              </a:rPr>
              <a:t>o</a:t>
            </a:r>
            <a:r>
              <a:rPr sz="2400" spc="-5" dirty="0">
                <a:latin typeface="田氏保钓体简" panose="02010800040101010101" pitchFamily="2" charset="-122"/>
                <a:ea typeface="田氏保钓体简" panose="02010800040101010101" pitchFamily="2" charset="-122"/>
                <a:cs typeface="SimSun"/>
              </a:rPr>
              <a:t>关于</a:t>
            </a:r>
            <a:r>
              <a:rPr sz="2400" spc="-5" dirty="0">
                <a:latin typeface="田氏保钓体简" panose="02010800040101010101" pitchFamily="2" charset="-122"/>
                <a:ea typeface="田氏保钓体简" panose="02010800040101010101" pitchFamily="2" charset="-122"/>
                <a:cs typeface="Times New Roman"/>
              </a:rPr>
              <a:t>ε</a:t>
            </a:r>
            <a:r>
              <a:rPr sz="2400" spc="-5" dirty="0">
                <a:latin typeface="田氏保钓体简" panose="02010800040101010101" pitchFamily="2" charset="-122"/>
                <a:ea typeface="田氏保钓体简" panose="02010800040101010101" pitchFamily="2" charset="-122"/>
                <a:cs typeface="SimSun"/>
              </a:rPr>
              <a:t>和</a:t>
            </a:r>
            <a:r>
              <a:rPr sz="2400" spc="-25" dirty="0">
                <a:latin typeface="田氏保钓体简" panose="02010800040101010101" pitchFamily="2" charset="-122"/>
                <a:ea typeface="田氏保钓体简" panose="02010800040101010101" pitchFamily="2" charset="-122"/>
                <a:cs typeface="Times New Roman"/>
              </a:rPr>
              <a:t>m</a:t>
            </a:r>
            <a:r>
              <a:rPr sz="2400" spc="-5" dirty="0">
                <a:latin typeface="田氏保钓体简" panose="02010800040101010101" pitchFamily="2" charset="-122"/>
                <a:ea typeface="田氏保钓体简" panose="02010800040101010101" pitchFamily="2" charset="-122"/>
                <a:cs typeface="SimSun"/>
              </a:rPr>
              <a:t>密度可达的，那么对象</a:t>
            </a:r>
            <a:r>
              <a:rPr sz="2400" spc="-5" dirty="0">
                <a:latin typeface="田氏保钓体简" panose="02010800040101010101" pitchFamily="2" charset="-122"/>
                <a:ea typeface="田氏保钓体简" panose="02010800040101010101" pitchFamily="2" charset="-122"/>
                <a:cs typeface="Times New Roman"/>
              </a:rPr>
              <a:t>p</a:t>
            </a:r>
            <a:r>
              <a:rPr sz="2400" spc="-5" dirty="0">
                <a:latin typeface="田氏保钓体简" panose="02010800040101010101" pitchFamily="2" charset="-122"/>
                <a:ea typeface="田氏保钓体简" panose="02010800040101010101" pitchFamily="2" charset="-122"/>
                <a:cs typeface="SimSun"/>
              </a:rPr>
              <a:t>和</a:t>
            </a:r>
            <a:r>
              <a:rPr sz="2400" spc="-5" dirty="0">
                <a:latin typeface="田氏保钓体简" panose="02010800040101010101" pitchFamily="2" charset="-122"/>
                <a:ea typeface="田氏保钓体简" panose="02010800040101010101" pitchFamily="2" charset="-122"/>
                <a:cs typeface="Times New Roman"/>
              </a:rPr>
              <a:t>q</a:t>
            </a:r>
            <a:r>
              <a:rPr sz="2400" spc="-5" dirty="0">
                <a:latin typeface="田氏保钓体简" panose="02010800040101010101" pitchFamily="2" charset="-122"/>
                <a:ea typeface="田氏保钓体简" panose="02010800040101010101" pitchFamily="2" charset="-122"/>
                <a:cs typeface="SimSun"/>
              </a:rPr>
              <a:t>是关于</a:t>
            </a:r>
            <a:r>
              <a:rPr sz="2400" dirty="0">
                <a:latin typeface="田氏保钓体简" panose="02010800040101010101" pitchFamily="2" charset="-122"/>
                <a:ea typeface="田氏保钓体简" panose="02010800040101010101" pitchFamily="2" charset="-122"/>
                <a:cs typeface="Times New Roman"/>
              </a:rPr>
              <a:t>ε</a:t>
            </a:r>
            <a:r>
              <a:rPr sz="2400" dirty="0">
                <a:latin typeface="田氏保钓体简" panose="02010800040101010101" pitchFamily="2" charset="-122"/>
                <a:ea typeface="田氏保钓体简" panose="02010800040101010101" pitchFamily="2" charset="-122"/>
                <a:cs typeface="SimSun"/>
              </a:rPr>
              <a:t>和</a:t>
            </a:r>
            <a:r>
              <a:rPr sz="2400" spc="-10" dirty="0">
                <a:latin typeface="田氏保钓体简" panose="02010800040101010101" pitchFamily="2" charset="-122"/>
                <a:ea typeface="田氏保钓体简" panose="02010800040101010101" pitchFamily="2" charset="-122"/>
                <a:cs typeface="Times New Roman"/>
              </a:rPr>
              <a:t>m</a:t>
            </a:r>
            <a:r>
              <a:rPr sz="2400" spc="-5" dirty="0">
                <a:latin typeface="田氏保钓体简" panose="02010800040101010101" pitchFamily="2" charset="-122"/>
                <a:ea typeface="田氏保钓体简" panose="02010800040101010101" pitchFamily="2" charset="-122"/>
                <a:cs typeface="SimSun"/>
              </a:rPr>
              <a:t>密度 </a:t>
            </a:r>
            <a:r>
              <a:rPr sz="2400" spc="-10" dirty="0">
                <a:latin typeface="田氏保钓体简" panose="02010800040101010101" pitchFamily="2" charset="-122"/>
                <a:ea typeface="田氏保钓体简" panose="02010800040101010101" pitchFamily="2" charset="-122"/>
                <a:cs typeface="SimSun"/>
              </a:rPr>
              <a:t>相连的。</a:t>
            </a:r>
            <a:endParaRPr sz="2400" dirty="0">
              <a:latin typeface="田氏保钓体简" panose="02010800040101010101" pitchFamily="2" charset="-122"/>
              <a:ea typeface="田氏保钓体简" panose="02010800040101010101" pitchFamily="2" charset="-122"/>
              <a:cs typeface="SimSun"/>
            </a:endParaRPr>
          </a:p>
          <a:p>
            <a:pPr marL="481965" indent="-469265">
              <a:lnSpc>
                <a:spcPct val="100000"/>
              </a:lnSpc>
              <a:buFont typeface="Arial" panose="020B0604020202020204" pitchFamily="34" charset="0"/>
              <a:buChar char="•"/>
              <a:tabLst>
                <a:tab pos="481965" algn="l"/>
                <a:tab pos="482600" algn="l"/>
              </a:tabLst>
            </a:pPr>
            <a:r>
              <a:rPr sz="2400" spc="-5" dirty="0">
                <a:solidFill>
                  <a:srgbClr val="FF0000"/>
                </a:solidFill>
                <a:latin typeface="田氏保钓体简" panose="02010800040101010101" pitchFamily="2" charset="-122"/>
                <a:ea typeface="田氏保钓体简" panose="02010800040101010101" pitchFamily="2" charset="-122"/>
                <a:cs typeface="SimSun"/>
              </a:rPr>
              <a:t>簇：</a:t>
            </a:r>
            <a:r>
              <a:rPr sz="2400" spc="-5" dirty="0">
                <a:latin typeface="田氏保钓体简" panose="02010800040101010101" pitchFamily="2" charset="-122"/>
                <a:ea typeface="田氏保钓体简" panose="02010800040101010101" pitchFamily="2" charset="-122"/>
                <a:cs typeface="SimSun"/>
              </a:rPr>
              <a:t>一个基于密度的簇是最大的密度相连对象的集合。</a:t>
            </a:r>
            <a:endParaRPr sz="2400" dirty="0">
              <a:latin typeface="田氏保钓体简" panose="02010800040101010101" pitchFamily="2" charset="-122"/>
              <a:ea typeface="田氏保钓体简" panose="02010800040101010101" pitchFamily="2" charset="-122"/>
              <a:cs typeface="SimSun"/>
            </a:endParaRPr>
          </a:p>
          <a:p>
            <a:pPr marL="481965" indent="-469265">
              <a:lnSpc>
                <a:spcPct val="100000"/>
              </a:lnSpc>
              <a:buFont typeface="Arial" panose="020B0604020202020204" pitchFamily="34" charset="0"/>
              <a:buChar char="•"/>
              <a:tabLst>
                <a:tab pos="481965" algn="l"/>
                <a:tab pos="482600" algn="l"/>
              </a:tabLst>
            </a:pPr>
            <a:r>
              <a:rPr sz="2400" spc="-5" dirty="0">
                <a:solidFill>
                  <a:srgbClr val="FF0000"/>
                </a:solidFill>
                <a:latin typeface="田氏保钓体简" panose="02010800040101010101" pitchFamily="2" charset="-122"/>
                <a:ea typeface="田氏保钓体简" panose="02010800040101010101" pitchFamily="2" charset="-122"/>
                <a:cs typeface="SimSun"/>
              </a:rPr>
              <a:t>噪声：</a:t>
            </a:r>
            <a:r>
              <a:rPr sz="2400" spc="-5" dirty="0">
                <a:latin typeface="田氏保钓体简" panose="02010800040101010101" pitchFamily="2" charset="-122"/>
                <a:ea typeface="田氏保钓体简" panose="02010800040101010101" pitchFamily="2" charset="-122"/>
                <a:cs typeface="SimSun"/>
              </a:rPr>
              <a:t>不包含在任何簇中的对象称为噪声。</a:t>
            </a:r>
            <a:endParaRPr sz="2400" dirty="0">
              <a:latin typeface="田氏保钓体简" panose="02010800040101010101" pitchFamily="2" charset="-122"/>
              <a:ea typeface="田氏保钓体简" panose="02010800040101010101" pitchFamily="2" charset="-122"/>
              <a:cs typeface="SimSun"/>
            </a:endParaRPr>
          </a:p>
        </p:txBody>
      </p:sp>
      <p:sp>
        <p:nvSpPr>
          <p:cNvPr id="16" name="object 8"/>
          <p:cNvSpPr/>
          <p:nvPr/>
        </p:nvSpPr>
        <p:spPr>
          <a:xfrm>
            <a:off x="323528" y="4956001"/>
            <a:ext cx="8209026" cy="185737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482398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a:solidFill>
                  <a:srgbClr val="000000"/>
                </a:solidFill>
                <a:latin typeface="田氏保钓体简" panose="02010800040101010101" pitchFamily="2" charset="-122"/>
                <a:ea typeface="田氏保钓体简" panose="02010800040101010101" pitchFamily="2" charset="-122"/>
                <a:cs typeface="+mn-cs"/>
              </a:rPr>
              <a:t>DBSCAN</a:t>
            </a:r>
            <a:r>
              <a:rPr lang="zh-CN" altLang="en-US" sz="3600" kern="1200" dirty="0">
                <a:solidFill>
                  <a:srgbClr val="000000"/>
                </a:solidFill>
                <a:latin typeface="Tahoma" pitchFamily="34" charset="0"/>
                <a:ea typeface="方正启体简体" pitchFamily="65" charset="-122"/>
                <a:cs typeface="+mn-cs"/>
              </a:rPr>
              <a:t>算法</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25</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object 7"/>
          <p:cNvSpPr txBox="1"/>
          <p:nvPr/>
        </p:nvSpPr>
        <p:spPr>
          <a:xfrm>
            <a:off x="179513" y="2037831"/>
            <a:ext cx="7704856" cy="4343497"/>
          </a:xfrm>
          <a:prstGeom prst="rect">
            <a:avLst/>
          </a:prstGeom>
        </p:spPr>
        <p:txBody>
          <a:bodyPr vert="horz" wrap="square" lIns="0" tIns="97790" rIns="0" bIns="0" rtlCol="0">
            <a:spAutoFit/>
          </a:bodyPr>
          <a:lstStyle/>
          <a:p>
            <a:pPr marL="481965" indent="-469265">
              <a:lnSpc>
                <a:spcPct val="100000"/>
              </a:lnSpc>
              <a:spcBef>
                <a:spcPts val="770"/>
              </a:spcBef>
              <a:buFont typeface="Arial" panose="020B0604020202020204" pitchFamily="34" charset="0"/>
              <a:buChar char="•"/>
              <a:tabLst>
                <a:tab pos="481965" algn="l"/>
                <a:tab pos="482600" algn="l"/>
              </a:tabLst>
            </a:pPr>
            <a:r>
              <a:rPr sz="2400" dirty="0">
                <a:latin typeface="田氏保钓体简" panose="02010800040101010101" pitchFamily="2" charset="-122"/>
                <a:ea typeface="田氏保钓体简" panose="02010800040101010101" pitchFamily="2" charset="-122"/>
                <a:cs typeface="Times New Roman"/>
              </a:rPr>
              <a:t>DBSCAN</a:t>
            </a:r>
            <a:r>
              <a:rPr sz="2400" spc="0" dirty="0">
                <a:latin typeface="田氏保钓体简" panose="02010800040101010101" pitchFamily="2" charset="-122"/>
                <a:ea typeface="田氏保钓体简" panose="02010800040101010101" pitchFamily="2" charset="-122"/>
                <a:cs typeface="SimSun"/>
              </a:rPr>
              <a:t>算法</a:t>
            </a:r>
            <a:r>
              <a:rPr sz="2400" spc="-15" dirty="0">
                <a:latin typeface="田氏保钓体简" panose="02010800040101010101" pitchFamily="2" charset="-122"/>
                <a:ea typeface="田氏保钓体简" panose="02010800040101010101" pitchFamily="2" charset="-122"/>
                <a:cs typeface="SimSun"/>
              </a:rPr>
              <a:t>流</a:t>
            </a:r>
            <a:r>
              <a:rPr sz="2400" spc="0" dirty="0">
                <a:latin typeface="田氏保钓体简" panose="02010800040101010101" pitchFamily="2" charset="-122"/>
                <a:ea typeface="田氏保钓体简" panose="02010800040101010101" pitchFamily="2" charset="-122"/>
                <a:cs typeface="SimSun"/>
              </a:rPr>
              <a:t>程：</a:t>
            </a:r>
            <a:endParaRPr sz="2400" dirty="0">
              <a:latin typeface="田氏保钓体简" panose="02010800040101010101" pitchFamily="2" charset="-122"/>
              <a:ea typeface="田氏保钓体简" panose="02010800040101010101" pitchFamily="2" charset="-122"/>
              <a:cs typeface="SimSun"/>
            </a:endParaRPr>
          </a:p>
          <a:p>
            <a:pPr marL="940435" marR="5080" lvl="1" indent="-457200">
              <a:lnSpc>
                <a:spcPct val="100000"/>
              </a:lnSpc>
              <a:spcBef>
                <a:spcPts val="555"/>
              </a:spcBef>
              <a:buFont typeface="+mj-lt"/>
              <a:buAutoNum type="arabicPeriod"/>
              <a:tabLst>
                <a:tab pos="920750" algn="l"/>
                <a:tab pos="921385" algn="l"/>
              </a:tabLst>
            </a:pPr>
            <a:r>
              <a:rPr sz="2400" spc="-5" dirty="0">
                <a:latin typeface="田氏保钓体简" panose="02010800040101010101" pitchFamily="2" charset="-122"/>
                <a:ea typeface="田氏保钓体简" panose="02010800040101010101" pitchFamily="2" charset="-122"/>
                <a:cs typeface="SimSun"/>
              </a:rPr>
              <a:t>如果一个点</a:t>
            </a:r>
            <a:r>
              <a:rPr sz="2400" dirty="0">
                <a:latin typeface="田氏保钓体简" panose="02010800040101010101" pitchFamily="2" charset="-122"/>
                <a:ea typeface="田氏保钓体简" panose="02010800040101010101" pitchFamily="2" charset="-122"/>
                <a:cs typeface="Times New Roman"/>
              </a:rPr>
              <a:t>p</a:t>
            </a:r>
            <a:r>
              <a:rPr sz="2400" spc="-5" dirty="0">
                <a:latin typeface="田氏保钓体简" panose="02010800040101010101" pitchFamily="2" charset="-122"/>
                <a:ea typeface="田氏保钓体简" panose="02010800040101010101" pitchFamily="2" charset="-122"/>
                <a:cs typeface="SimSun"/>
              </a:rPr>
              <a:t>的</a:t>
            </a:r>
            <a:r>
              <a:rPr sz="2400" spc="-5" dirty="0">
                <a:latin typeface="田氏保钓体简" panose="02010800040101010101" pitchFamily="2" charset="-122"/>
                <a:ea typeface="田氏保钓体简" panose="02010800040101010101" pitchFamily="2" charset="-122"/>
                <a:cs typeface="Times New Roman"/>
              </a:rPr>
              <a:t>ε-</a:t>
            </a:r>
            <a:r>
              <a:rPr sz="2400" spc="-5" dirty="0">
                <a:latin typeface="田氏保钓体简" panose="02010800040101010101" pitchFamily="2" charset="-122"/>
                <a:ea typeface="田氏保钓体简" panose="02010800040101010101" pitchFamily="2" charset="-122"/>
                <a:cs typeface="SimSun"/>
              </a:rPr>
              <a:t>邻域包含多</a:t>
            </a:r>
            <a:r>
              <a:rPr sz="2400" spc="5" dirty="0">
                <a:latin typeface="田氏保钓体简" panose="02010800040101010101" pitchFamily="2" charset="-122"/>
                <a:ea typeface="田氏保钓体简" panose="02010800040101010101" pitchFamily="2" charset="-122"/>
                <a:cs typeface="SimSun"/>
              </a:rPr>
              <a:t>于</a:t>
            </a:r>
            <a:r>
              <a:rPr sz="2400" spc="-25" dirty="0">
                <a:latin typeface="田氏保钓体简" panose="02010800040101010101" pitchFamily="2" charset="-122"/>
                <a:ea typeface="田氏保钓体简" panose="02010800040101010101" pitchFamily="2" charset="-122"/>
                <a:cs typeface="Times New Roman"/>
              </a:rPr>
              <a:t>m</a:t>
            </a:r>
            <a:r>
              <a:rPr sz="2400" dirty="0">
                <a:latin typeface="田氏保钓体简" panose="02010800040101010101" pitchFamily="2" charset="-122"/>
                <a:ea typeface="田氏保钓体简" panose="02010800040101010101" pitchFamily="2" charset="-122"/>
                <a:cs typeface="SimSun"/>
              </a:rPr>
              <a:t>个</a:t>
            </a:r>
            <a:r>
              <a:rPr sz="2400" spc="-5" dirty="0">
                <a:latin typeface="田氏保钓体简" panose="02010800040101010101" pitchFamily="2" charset="-122"/>
                <a:ea typeface="田氏保钓体简" panose="02010800040101010101" pitchFamily="2" charset="-122"/>
                <a:cs typeface="SimSun"/>
              </a:rPr>
              <a:t>对象</a:t>
            </a:r>
            <a:r>
              <a:rPr sz="2400" dirty="0">
                <a:latin typeface="田氏保钓体简" panose="02010800040101010101" pitchFamily="2" charset="-122"/>
                <a:ea typeface="田氏保钓体简" panose="02010800040101010101" pitchFamily="2" charset="-122"/>
                <a:cs typeface="SimSun"/>
              </a:rPr>
              <a:t>，</a:t>
            </a:r>
            <a:r>
              <a:rPr sz="2400" spc="-5" dirty="0">
                <a:latin typeface="田氏保钓体简" panose="02010800040101010101" pitchFamily="2" charset="-122"/>
                <a:ea typeface="田氏保钓体简" panose="02010800040101010101" pitchFamily="2" charset="-122"/>
                <a:cs typeface="SimSun"/>
              </a:rPr>
              <a:t>则创</a:t>
            </a:r>
            <a:r>
              <a:rPr sz="2400" dirty="0">
                <a:latin typeface="田氏保钓体简" panose="02010800040101010101" pitchFamily="2" charset="-122"/>
                <a:ea typeface="田氏保钓体简" panose="02010800040101010101" pitchFamily="2" charset="-122"/>
                <a:cs typeface="SimSun"/>
              </a:rPr>
              <a:t>建</a:t>
            </a:r>
            <a:r>
              <a:rPr sz="2400" spc="-5" dirty="0">
                <a:latin typeface="田氏保钓体简" panose="02010800040101010101" pitchFamily="2" charset="-122"/>
                <a:ea typeface="田氏保钓体简" panose="02010800040101010101" pitchFamily="2" charset="-122"/>
                <a:cs typeface="SimSun"/>
              </a:rPr>
              <a:t>一</a:t>
            </a:r>
            <a:r>
              <a:rPr sz="2400" spc="0" dirty="0">
                <a:latin typeface="田氏保钓体简" panose="02010800040101010101" pitchFamily="2" charset="-122"/>
                <a:ea typeface="田氏保钓体简" panose="02010800040101010101" pitchFamily="2" charset="-122"/>
                <a:cs typeface="SimSun"/>
              </a:rPr>
              <a:t>个</a:t>
            </a:r>
            <a:r>
              <a:rPr sz="2400" dirty="0">
                <a:latin typeface="田氏保钓体简" panose="02010800040101010101" pitchFamily="2" charset="-122"/>
                <a:ea typeface="田氏保钓体简" panose="02010800040101010101" pitchFamily="2" charset="-122"/>
                <a:cs typeface="Times New Roman"/>
              </a:rPr>
              <a:t>p</a:t>
            </a:r>
            <a:r>
              <a:rPr sz="2400" spc="-5" dirty="0">
                <a:latin typeface="田氏保钓体简" panose="02010800040101010101" pitchFamily="2" charset="-122"/>
                <a:ea typeface="田氏保钓体简" panose="02010800040101010101" pitchFamily="2" charset="-122"/>
                <a:cs typeface="SimSun"/>
              </a:rPr>
              <a:t>作 为核心对象的新簇；</a:t>
            </a:r>
            <a:endParaRPr sz="2400" dirty="0">
              <a:latin typeface="田氏保钓体简" panose="02010800040101010101" pitchFamily="2" charset="-122"/>
              <a:ea typeface="田氏保钓体简" panose="02010800040101010101" pitchFamily="2" charset="-122"/>
              <a:cs typeface="SimSun"/>
            </a:endParaRPr>
          </a:p>
          <a:p>
            <a:pPr marL="940435" lvl="1" indent="-457200">
              <a:lnSpc>
                <a:spcPct val="100000"/>
              </a:lnSpc>
              <a:spcBef>
                <a:spcPts val="525"/>
              </a:spcBef>
              <a:buFont typeface="+mj-lt"/>
              <a:buAutoNum type="arabicPeriod"/>
              <a:tabLst>
                <a:tab pos="920750" algn="l"/>
                <a:tab pos="921385" algn="l"/>
              </a:tabLst>
            </a:pPr>
            <a:r>
              <a:rPr sz="2400" spc="-5" dirty="0">
                <a:latin typeface="田氏保钓体简" panose="02010800040101010101" pitchFamily="2" charset="-122"/>
                <a:ea typeface="田氏保钓体简" panose="02010800040101010101" pitchFamily="2" charset="-122"/>
                <a:cs typeface="SimSun"/>
              </a:rPr>
              <a:t>寻找并合并核心对象直接密度可达的对象；</a:t>
            </a:r>
            <a:endParaRPr sz="2400" dirty="0">
              <a:latin typeface="田氏保钓体简" panose="02010800040101010101" pitchFamily="2" charset="-122"/>
              <a:ea typeface="田氏保钓体简" panose="02010800040101010101" pitchFamily="2" charset="-122"/>
              <a:cs typeface="SimSun"/>
            </a:endParaRPr>
          </a:p>
          <a:p>
            <a:pPr marL="940435" lvl="1" indent="-457200">
              <a:lnSpc>
                <a:spcPct val="100000"/>
              </a:lnSpc>
              <a:spcBef>
                <a:spcPts val="530"/>
              </a:spcBef>
              <a:buFont typeface="+mj-lt"/>
              <a:buAutoNum type="arabicPeriod"/>
              <a:tabLst>
                <a:tab pos="920750" algn="l"/>
                <a:tab pos="921385" algn="l"/>
              </a:tabLst>
            </a:pPr>
            <a:r>
              <a:rPr sz="2400" spc="-5" dirty="0">
                <a:latin typeface="田氏保钓体简" panose="02010800040101010101" pitchFamily="2" charset="-122"/>
                <a:ea typeface="田氏保钓体简" panose="02010800040101010101" pitchFamily="2" charset="-122"/>
                <a:cs typeface="SimSun"/>
              </a:rPr>
              <a:t>没有新点可以更新簇时，算法结束。</a:t>
            </a:r>
            <a:endParaRPr sz="2400" dirty="0">
              <a:latin typeface="田氏保钓体简" panose="02010800040101010101" pitchFamily="2" charset="-122"/>
              <a:ea typeface="田氏保钓体简" panose="02010800040101010101" pitchFamily="2" charset="-122"/>
              <a:cs typeface="SimSun"/>
            </a:endParaRPr>
          </a:p>
          <a:p>
            <a:pPr marL="481965" indent="-469265">
              <a:lnSpc>
                <a:spcPct val="100000"/>
              </a:lnSpc>
              <a:spcBef>
                <a:spcPts val="600"/>
              </a:spcBef>
              <a:buFont typeface="Arial" panose="020B0604020202020204" pitchFamily="34" charset="0"/>
              <a:buChar char="•"/>
              <a:tabLst>
                <a:tab pos="481965" algn="l"/>
                <a:tab pos="482600" algn="l"/>
              </a:tabLst>
            </a:pPr>
            <a:r>
              <a:rPr sz="2400" dirty="0">
                <a:latin typeface="田氏保钓体简" panose="02010800040101010101" pitchFamily="2" charset="-122"/>
                <a:ea typeface="田氏保钓体简" panose="02010800040101010101" pitchFamily="2" charset="-122"/>
                <a:cs typeface="SimSun"/>
              </a:rPr>
              <a:t>有上述算法可知：</a:t>
            </a:r>
          </a:p>
          <a:p>
            <a:pPr marL="920750" lvl="1" indent="-437515">
              <a:lnSpc>
                <a:spcPct val="100000"/>
              </a:lnSpc>
              <a:spcBef>
                <a:spcPts val="555"/>
              </a:spcBef>
              <a:buFont typeface="Wingdings" panose="05000000000000000000" pitchFamily="2" charset="2"/>
              <a:buChar char="ü"/>
              <a:tabLst>
                <a:tab pos="920750" algn="l"/>
                <a:tab pos="921385" algn="l"/>
              </a:tabLst>
            </a:pPr>
            <a:r>
              <a:rPr sz="2400" spc="-5" dirty="0">
                <a:latin typeface="田氏保钓体简" panose="02010800040101010101" pitchFamily="2" charset="-122"/>
                <a:ea typeface="田氏保钓体简" panose="02010800040101010101" pitchFamily="2" charset="-122"/>
                <a:cs typeface="SimSun"/>
              </a:rPr>
              <a:t>每个簇至少包含一个核心对象；</a:t>
            </a:r>
            <a:endParaRPr sz="2400" dirty="0">
              <a:latin typeface="田氏保钓体简" panose="02010800040101010101" pitchFamily="2" charset="-122"/>
              <a:ea typeface="田氏保钓体简" panose="02010800040101010101" pitchFamily="2" charset="-122"/>
              <a:cs typeface="SimSun"/>
            </a:endParaRPr>
          </a:p>
          <a:p>
            <a:pPr marL="920750" lvl="1" indent="-437515">
              <a:lnSpc>
                <a:spcPct val="100000"/>
              </a:lnSpc>
              <a:spcBef>
                <a:spcPts val="530"/>
              </a:spcBef>
              <a:buFont typeface="Wingdings" panose="05000000000000000000" pitchFamily="2" charset="2"/>
              <a:buChar char="ü"/>
              <a:tabLst>
                <a:tab pos="920750" algn="l"/>
                <a:tab pos="921385" algn="l"/>
              </a:tabLst>
            </a:pPr>
            <a:r>
              <a:rPr sz="2400" spc="-10" dirty="0" err="1">
                <a:latin typeface="田氏保钓体简" panose="02010800040101010101" pitchFamily="2" charset="-122"/>
                <a:ea typeface="田氏保钓体简" panose="02010800040101010101" pitchFamily="2" charset="-122"/>
                <a:cs typeface="SimSun"/>
              </a:rPr>
              <a:t>非核心对象可以是簇的一部分</a:t>
            </a:r>
            <a:r>
              <a:rPr sz="2400" spc="-10" dirty="0">
                <a:latin typeface="田氏保钓体简" panose="02010800040101010101" pitchFamily="2" charset="-122"/>
                <a:ea typeface="田氏保钓体简" panose="02010800040101010101" pitchFamily="2" charset="-122"/>
                <a:cs typeface="SimSun"/>
              </a:rPr>
              <a:t>，</a:t>
            </a:r>
            <a:endParaRPr lang="en-US" sz="2400" spc="-10" dirty="0">
              <a:latin typeface="田氏保钓体简" panose="02010800040101010101" pitchFamily="2" charset="-122"/>
              <a:ea typeface="田氏保钓体简" panose="02010800040101010101" pitchFamily="2" charset="-122"/>
              <a:cs typeface="SimSun"/>
            </a:endParaRPr>
          </a:p>
          <a:p>
            <a:pPr marL="483235" lvl="1">
              <a:lnSpc>
                <a:spcPct val="100000"/>
              </a:lnSpc>
              <a:spcBef>
                <a:spcPts val="530"/>
              </a:spcBef>
              <a:tabLst>
                <a:tab pos="920750" algn="l"/>
                <a:tab pos="921385" algn="l"/>
              </a:tabLst>
            </a:pPr>
            <a:r>
              <a:rPr lang="en-US" sz="2400" spc="-10" dirty="0">
                <a:latin typeface="田氏保钓体简" panose="02010800040101010101" pitchFamily="2" charset="-122"/>
                <a:ea typeface="田氏保钓体简" panose="02010800040101010101" pitchFamily="2" charset="-122"/>
                <a:cs typeface="SimSun"/>
              </a:rPr>
              <a:t>      </a:t>
            </a:r>
            <a:r>
              <a:rPr sz="2400" spc="-10" dirty="0" err="1">
                <a:latin typeface="田氏保钓体简" panose="02010800040101010101" pitchFamily="2" charset="-122"/>
                <a:ea typeface="田氏保钓体简" panose="02010800040101010101" pitchFamily="2" charset="-122"/>
                <a:cs typeface="SimSun"/>
              </a:rPr>
              <a:t>构成</a:t>
            </a:r>
            <a:r>
              <a:rPr sz="2400" spc="-5" dirty="0" err="1">
                <a:latin typeface="田氏保钓体简" panose="02010800040101010101" pitchFamily="2" charset="-122"/>
                <a:ea typeface="田氏保钓体简" panose="02010800040101010101" pitchFamily="2" charset="-122"/>
                <a:cs typeface="SimSun"/>
              </a:rPr>
              <a:t>了簇的边缘</a:t>
            </a:r>
            <a:r>
              <a:rPr sz="2400" spc="-5" dirty="0">
                <a:latin typeface="田氏保钓体简" panose="02010800040101010101" pitchFamily="2" charset="-122"/>
                <a:ea typeface="田氏保钓体简" panose="02010800040101010101" pitchFamily="2" charset="-122"/>
                <a:cs typeface="Times New Roman"/>
              </a:rPr>
              <a:t>(edge)</a:t>
            </a:r>
            <a:r>
              <a:rPr sz="2400" spc="-5" dirty="0">
                <a:latin typeface="田氏保钓体简" panose="02010800040101010101" pitchFamily="2" charset="-122"/>
                <a:ea typeface="田氏保钓体简" panose="02010800040101010101" pitchFamily="2" charset="-122"/>
                <a:cs typeface="SimSun"/>
              </a:rPr>
              <a:t>；</a:t>
            </a:r>
            <a:endParaRPr sz="2400" dirty="0">
              <a:latin typeface="田氏保钓体简" panose="02010800040101010101" pitchFamily="2" charset="-122"/>
              <a:ea typeface="田氏保钓体简" panose="02010800040101010101" pitchFamily="2" charset="-122"/>
              <a:cs typeface="SimSun"/>
            </a:endParaRPr>
          </a:p>
          <a:p>
            <a:pPr marL="920750" lvl="1" indent="-437515">
              <a:lnSpc>
                <a:spcPct val="100000"/>
              </a:lnSpc>
              <a:spcBef>
                <a:spcPts val="525"/>
              </a:spcBef>
              <a:buFont typeface="Wingdings" panose="05000000000000000000" pitchFamily="2" charset="2"/>
              <a:buChar char="ü"/>
              <a:tabLst>
                <a:tab pos="920750" algn="l"/>
                <a:tab pos="921385" algn="l"/>
              </a:tabLst>
            </a:pPr>
            <a:r>
              <a:rPr sz="2400" spc="-5" dirty="0" err="1">
                <a:latin typeface="田氏保钓体简" panose="02010800040101010101" pitchFamily="2" charset="-122"/>
                <a:ea typeface="田氏保钓体简" panose="02010800040101010101" pitchFamily="2" charset="-122"/>
                <a:cs typeface="SimSun"/>
              </a:rPr>
              <a:t>包含过少对象的簇被认为是噪声</a:t>
            </a:r>
            <a:r>
              <a:rPr sz="2400" spc="-5" dirty="0">
                <a:latin typeface="田氏保钓体简" panose="02010800040101010101" pitchFamily="2" charset="-122"/>
                <a:ea typeface="田氏保钓体简" panose="02010800040101010101" pitchFamily="2" charset="-122"/>
                <a:cs typeface="SimSun"/>
              </a:rPr>
              <a:t>。</a:t>
            </a:r>
            <a:endParaRPr sz="2400" dirty="0">
              <a:latin typeface="田氏保钓体简" panose="02010800040101010101" pitchFamily="2" charset="-122"/>
              <a:ea typeface="田氏保钓体简" panose="02010800040101010101" pitchFamily="2" charset="-122"/>
              <a:cs typeface="SimSun"/>
            </a:endParaRPr>
          </a:p>
        </p:txBody>
      </p:sp>
      <p:sp>
        <p:nvSpPr>
          <p:cNvPr id="14" name="object 9"/>
          <p:cNvSpPr/>
          <p:nvPr/>
        </p:nvSpPr>
        <p:spPr>
          <a:xfrm>
            <a:off x="5868144" y="3861136"/>
            <a:ext cx="2794000" cy="2808224"/>
          </a:xfrm>
          <a:prstGeom prst="rect">
            <a:avLst/>
          </a:prstGeom>
          <a:blipFill>
            <a:blip r:embed="rId2" cstate="print"/>
            <a:stretch>
              <a:fillRect/>
            </a:stretch>
          </a:blipFill>
        </p:spPr>
        <p:txBody>
          <a:bodyPr wrap="square" lIns="0" tIns="0" rIns="0" bIns="0" rtlCol="0"/>
          <a:lstStyle/>
          <a:p>
            <a:endParaRPr/>
          </a:p>
        </p:txBody>
      </p:sp>
      <p:sp>
        <p:nvSpPr>
          <p:cNvPr id="15" name="object 8"/>
          <p:cNvSpPr/>
          <p:nvPr/>
        </p:nvSpPr>
        <p:spPr>
          <a:xfrm>
            <a:off x="6012160" y="80789"/>
            <a:ext cx="2951099" cy="212407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446046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a:solidFill>
                  <a:srgbClr val="000000"/>
                </a:solidFill>
                <a:latin typeface="田氏保钓体简" panose="02010800040101010101" pitchFamily="2" charset="-122"/>
                <a:ea typeface="田氏保钓体简" panose="02010800040101010101" pitchFamily="2" charset="-122"/>
                <a:cs typeface="+mn-cs"/>
              </a:rPr>
              <a:t>DBSCAN</a:t>
            </a:r>
            <a:r>
              <a:rPr lang="zh-CN" altLang="en-US" sz="3600" kern="1200" dirty="0">
                <a:solidFill>
                  <a:srgbClr val="000000"/>
                </a:solidFill>
                <a:latin typeface="Tahoma" pitchFamily="34" charset="0"/>
                <a:ea typeface="方正启体简体" pitchFamily="65" charset="-122"/>
                <a:cs typeface="+mn-cs"/>
              </a:rPr>
              <a:t>算法</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26</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object 2"/>
          <p:cNvSpPr txBox="1">
            <a:spLocks/>
          </p:cNvSpPr>
          <p:nvPr/>
        </p:nvSpPr>
        <p:spPr bwMode="auto">
          <a:xfrm>
            <a:off x="1343412" y="1783269"/>
            <a:ext cx="2868548" cy="444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335" rIns="0" bIns="0" numCol="1" rtlCol="0" anchor="b" anchorCtr="0" compatLnSpc="1">
            <a:prstTxWarp prst="textNoShape">
              <a:avLst/>
            </a:prstTxWarp>
            <a:spAutoFit/>
          </a:bodyPr>
          <a:lst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pitchFamily="34" charset="0"/>
                <a:ea typeface="宋体" pitchFamily="2" charset="-122"/>
              </a:defRPr>
            </a:lvl2pPr>
            <a:lvl3pPr algn="l" rtl="0" eaLnBrk="1" fontAlgn="base" hangingPunct="1">
              <a:spcBef>
                <a:spcPct val="0"/>
              </a:spcBef>
              <a:spcAft>
                <a:spcPct val="0"/>
              </a:spcAft>
              <a:defRPr sz="4400">
                <a:solidFill>
                  <a:schemeClr val="tx2"/>
                </a:solidFill>
                <a:latin typeface="Tahoma" pitchFamily="34" charset="0"/>
                <a:ea typeface="宋体" pitchFamily="2" charset="-122"/>
              </a:defRPr>
            </a:lvl3pPr>
            <a:lvl4pPr algn="l" rtl="0" eaLnBrk="1" fontAlgn="base" hangingPunct="1">
              <a:spcBef>
                <a:spcPct val="0"/>
              </a:spcBef>
              <a:spcAft>
                <a:spcPct val="0"/>
              </a:spcAft>
              <a:defRPr sz="4400">
                <a:solidFill>
                  <a:schemeClr val="tx2"/>
                </a:solidFill>
                <a:latin typeface="Tahoma" pitchFamily="34" charset="0"/>
                <a:ea typeface="宋体" pitchFamily="2" charset="-122"/>
              </a:defRPr>
            </a:lvl4pPr>
            <a:lvl5pPr algn="l" rtl="0" eaLnBrk="1" fontAlgn="base" hangingPunct="1">
              <a:spcBef>
                <a:spcPct val="0"/>
              </a:spcBef>
              <a:spcAft>
                <a:spcPct val="0"/>
              </a:spcAft>
              <a:defRPr sz="4400">
                <a:solidFill>
                  <a:schemeClr val="tx2"/>
                </a:solidFill>
                <a:latin typeface="Tahoma" pitchFamily="34" charset="0"/>
                <a:ea typeface="宋体" pitchFamily="2" charset="-122"/>
              </a:defRPr>
            </a:lvl5pPr>
            <a:lvl6pPr marL="457200" algn="l" rtl="0" eaLnBrk="1" fontAlgn="base" hangingPunct="1">
              <a:spcBef>
                <a:spcPct val="0"/>
              </a:spcBef>
              <a:spcAft>
                <a:spcPct val="0"/>
              </a:spcAft>
              <a:defRPr sz="4400">
                <a:solidFill>
                  <a:schemeClr val="tx2"/>
                </a:solidFill>
                <a:latin typeface="Tahoma" pitchFamily="34" charset="0"/>
                <a:ea typeface="宋体" pitchFamily="2" charset="-122"/>
              </a:defRPr>
            </a:lvl6pPr>
            <a:lvl7pPr marL="914400" algn="l" rtl="0" eaLnBrk="1" fontAlgn="base" hangingPunct="1">
              <a:spcBef>
                <a:spcPct val="0"/>
              </a:spcBef>
              <a:spcAft>
                <a:spcPct val="0"/>
              </a:spcAft>
              <a:defRPr sz="4400">
                <a:solidFill>
                  <a:schemeClr val="tx2"/>
                </a:solidFill>
                <a:latin typeface="Tahoma" pitchFamily="34" charset="0"/>
                <a:ea typeface="宋体" pitchFamily="2" charset="-122"/>
              </a:defRPr>
            </a:lvl7pPr>
            <a:lvl8pPr marL="1371600" algn="l" rtl="0" eaLnBrk="1" fontAlgn="base" hangingPunct="1">
              <a:spcBef>
                <a:spcPct val="0"/>
              </a:spcBef>
              <a:spcAft>
                <a:spcPct val="0"/>
              </a:spcAft>
              <a:defRPr sz="4400">
                <a:solidFill>
                  <a:schemeClr val="tx2"/>
                </a:solidFill>
                <a:latin typeface="Tahoma" pitchFamily="34" charset="0"/>
                <a:ea typeface="宋体" pitchFamily="2" charset="-122"/>
              </a:defRPr>
            </a:lvl8pPr>
            <a:lvl9pPr marL="1828800" algn="l" rtl="0" eaLnBrk="1" fontAlgn="base" hangingPunct="1">
              <a:spcBef>
                <a:spcPct val="0"/>
              </a:spcBef>
              <a:spcAft>
                <a:spcPct val="0"/>
              </a:spcAft>
              <a:defRPr sz="4400">
                <a:solidFill>
                  <a:schemeClr val="tx2"/>
                </a:solidFill>
                <a:latin typeface="Tahoma" pitchFamily="34" charset="0"/>
                <a:ea typeface="宋体" pitchFamily="2" charset="-122"/>
              </a:defRPr>
            </a:lvl9pPr>
          </a:lstStyle>
          <a:p>
            <a:pPr marL="12700">
              <a:spcBef>
                <a:spcPts val="105"/>
              </a:spcBef>
            </a:pPr>
            <a:r>
              <a:rPr lang="zh-CN" altLang="en-US" sz="2800" kern="0" dirty="0">
                <a:solidFill>
                  <a:schemeClr val="tx1"/>
                </a:solidFill>
                <a:latin typeface="田氏保钓体简" panose="02010800040101010101" pitchFamily="2" charset="-122"/>
                <a:ea typeface="田氏保钓体简" panose="02010800040101010101" pitchFamily="2" charset="-122"/>
              </a:rPr>
              <a:t>参数</a:t>
            </a:r>
            <a:r>
              <a:rPr lang="zh-CN" altLang="en-US" sz="2800" kern="0" spc="-5" dirty="0">
                <a:solidFill>
                  <a:schemeClr val="tx1"/>
                </a:solidFill>
                <a:latin typeface="田氏保钓体简" panose="02010800040101010101" pitchFamily="2" charset="-122"/>
                <a:ea typeface="田氏保钓体简" panose="02010800040101010101" pitchFamily="2" charset="-122"/>
              </a:rPr>
              <a:t>：</a:t>
            </a:r>
            <a:r>
              <a:rPr lang="en-US" altLang="zh-CN" sz="2800" kern="0" spc="-5" dirty="0">
                <a:solidFill>
                  <a:schemeClr val="tx1"/>
                </a:solidFill>
                <a:latin typeface="田氏保钓体简" panose="02010800040101010101" pitchFamily="2" charset="-122"/>
                <a:ea typeface="田氏保钓体简" panose="02010800040101010101" pitchFamily="2" charset="-122"/>
              </a:rPr>
              <a:t>m</a:t>
            </a:r>
            <a:r>
              <a:rPr lang="en-US" sz="2800" kern="0" spc="-5" dirty="0">
                <a:solidFill>
                  <a:schemeClr val="tx1"/>
                </a:solidFill>
                <a:latin typeface="田氏保钓体简" panose="02010800040101010101" pitchFamily="2" charset="-122"/>
                <a:ea typeface="田氏保钓体简" panose="02010800040101010101" pitchFamily="2" charset="-122"/>
                <a:cs typeface="Times New Roman"/>
              </a:rPr>
              <a:t>=5</a:t>
            </a:r>
            <a:endParaRPr lang="en-US" sz="2800" kern="0" dirty="0">
              <a:solidFill>
                <a:schemeClr val="tx1"/>
              </a:solidFill>
              <a:latin typeface="田氏保钓体简" panose="02010800040101010101" pitchFamily="2" charset="-122"/>
              <a:ea typeface="田氏保钓体简" panose="02010800040101010101" pitchFamily="2" charset="-122"/>
              <a:cs typeface="Times New Roman"/>
            </a:endParaRPr>
          </a:p>
        </p:txBody>
      </p:sp>
      <p:sp>
        <p:nvSpPr>
          <p:cNvPr id="14" name="object 3"/>
          <p:cNvSpPr/>
          <p:nvPr/>
        </p:nvSpPr>
        <p:spPr>
          <a:xfrm>
            <a:off x="3995936" y="908893"/>
            <a:ext cx="3641725" cy="2879725"/>
          </a:xfrm>
          <a:prstGeom prst="rect">
            <a:avLst/>
          </a:prstGeom>
          <a:blipFill>
            <a:blip r:embed="rId2" cstate="print"/>
            <a:stretch>
              <a:fillRect/>
            </a:stretch>
          </a:blipFill>
        </p:spPr>
        <p:txBody>
          <a:bodyPr wrap="square" lIns="0" tIns="0" rIns="0" bIns="0" rtlCol="0"/>
          <a:lstStyle/>
          <a:p>
            <a:endParaRPr/>
          </a:p>
        </p:txBody>
      </p:sp>
      <p:sp>
        <p:nvSpPr>
          <p:cNvPr id="15" name="object 4"/>
          <p:cNvSpPr/>
          <p:nvPr/>
        </p:nvSpPr>
        <p:spPr>
          <a:xfrm>
            <a:off x="774327" y="3861643"/>
            <a:ext cx="3627374" cy="2879725"/>
          </a:xfrm>
          <a:prstGeom prst="rect">
            <a:avLst/>
          </a:prstGeom>
          <a:blipFill>
            <a:blip r:embed="rId3" cstate="print"/>
            <a:stretch>
              <a:fillRect/>
            </a:stretch>
          </a:blipFill>
        </p:spPr>
        <p:txBody>
          <a:bodyPr wrap="square" lIns="0" tIns="0" rIns="0" bIns="0" rtlCol="0"/>
          <a:lstStyle/>
          <a:p>
            <a:endParaRPr/>
          </a:p>
        </p:txBody>
      </p:sp>
      <p:sp>
        <p:nvSpPr>
          <p:cNvPr id="16" name="object 5"/>
          <p:cNvSpPr/>
          <p:nvPr/>
        </p:nvSpPr>
        <p:spPr>
          <a:xfrm>
            <a:off x="4806641" y="3861643"/>
            <a:ext cx="3725799" cy="2879725"/>
          </a:xfrm>
          <a:prstGeom prst="rect">
            <a:avLst/>
          </a:prstGeom>
          <a:blipFill>
            <a:blip r:embed="rId4" cstate="print"/>
            <a:stretch>
              <a:fillRect/>
            </a:stretch>
          </a:blipFill>
        </p:spPr>
        <p:txBody>
          <a:bodyPr wrap="square" lIns="0" tIns="0" rIns="0" bIns="0" rtlCol="0"/>
          <a:lstStyle/>
          <a:p>
            <a:endParaRPr/>
          </a:p>
        </p:txBody>
      </p:sp>
      <p:sp>
        <p:nvSpPr>
          <p:cNvPr id="17" name="object 6"/>
          <p:cNvSpPr/>
          <p:nvPr/>
        </p:nvSpPr>
        <p:spPr>
          <a:xfrm>
            <a:off x="1547664" y="2564904"/>
            <a:ext cx="1582674" cy="1004887"/>
          </a:xfrm>
          <a:prstGeom prst="rect">
            <a:avLst/>
          </a:prstGeom>
          <a:blipFill>
            <a:blip r:embed="rId5" cstate="print"/>
            <a:stretch>
              <a:fillRect/>
            </a:stretch>
          </a:blipFill>
        </p:spPr>
        <p:txBody>
          <a:bodyPr wrap="square" lIns="0" tIns="0" rIns="0" bIns="0" rtlCol="0"/>
          <a:lstStyle/>
          <a:p>
            <a:endParaRPr/>
          </a:p>
        </p:txBody>
      </p:sp>
      <p:sp>
        <p:nvSpPr>
          <p:cNvPr id="18" name="object 2"/>
          <p:cNvSpPr txBox="1">
            <a:spLocks/>
          </p:cNvSpPr>
          <p:nvPr/>
        </p:nvSpPr>
        <p:spPr bwMode="auto">
          <a:xfrm>
            <a:off x="1127388" y="2708920"/>
            <a:ext cx="2868548" cy="444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335" rIns="0" bIns="0" numCol="1" rtlCol="0" anchor="b" anchorCtr="0" compatLnSpc="1">
            <a:prstTxWarp prst="textNoShape">
              <a:avLst/>
            </a:prstTxWarp>
            <a:spAutoFit/>
          </a:bodyPr>
          <a:lst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pitchFamily="34" charset="0"/>
                <a:ea typeface="宋体" pitchFamily="2" charset="-122"/>
              </a:defRPr>
            </a:lvl2pPr>
            <a:lvl3pPr algn="l" rtl="0" eaLnBrk="1" fontAlgn="base" hangingPunct="1">
              <a:spcBef>
                <a:spcPct val="0"/>
              </a:spcBef>
              <a:spcAft>
                <a:spcPct val="0"/>
              </a:spcAft>
              <a:defRPr sz="4400">
                <a:solidFill>
                  <a:schemeClr val="tx2"/>
                </a:solidFill>
                <a:latin typeface="Tahoma" pitchFamily="34" charset="0"/>
                <a:ea typeface="宋体" pitchFamily="2" charset="-122"/>
              </a:defRPr>
            </a:lvl3pPr>
            <a:lvl4pPr algn="l" rtl="0" eaLnBrk="1" fontAlgn="base" hangingPunct="1">
              <a:spcBef>
                <a:spcPct val="0"/>
              </a:spcBef>
              <a:spcAft>
                <a:spcPct val="0"/>
              </a:spcAft>
              <a:defRPr sz="4400">
                <a:solidFill>
                  <a:schemeClr val="tx2"/>
                </a:solidFill>
                <a:latin typeface="Tahoma" pitchFamily="34" charset="0"/>
                <a:ea typeface="宋体" pitchFamily="2" charset="-122"/>
              </a:defRPr>
            </a:lvl4pPr>
            <a:lvl5pPr algn="l" rtl="0" eaLnBrk="1" fontAlgn="base" hangingPunct="1">
              <a:spcBef>
                <a:spcPct val="0"/>
              </a:spcBef>
              <a:spcAft>
                <a:spcPct val="0"/>
              </a:spcAft>
              <a:defRPr sz="4400">
                <a:solidFill>
                  <a:schemeClr val="tx2"/>
                </a:solidFill>
                <a:latin typeface="Tahoma" pitchFamily="34" charset="0"/>
                <a:ea typeface="宋体" pitchFamily="2" charset="-122"/>
              </a:defRPr>
            </a:lvl5pPr>
            <a:lvl6pPr marL="457200" algn="l" rtl="0" eaLnBrk="1" fontAlgn="base" hangingPunct="1">
              <a:spcBef>
                <a:spcPct val="0"/>
              </a:spcBef>
              <a:spcAft>
                <a:spcPct val="0"/>
              </a:spcAft>
              <a:defRPr sz="4400">
                <a:solidFill>
                  <a:schemeClr val="tx2"/>
                </a:solidFill>
                <a:latin typeface="Tahoma" pitchFamily="34" charset="0"/>
                <a:ea typeface="宋体" pitchFamily="2" charset="-122"/>
              </a:defRPr>
            </a:lvl6pPr>
            <a:lvl7pPr marL="914400" algn="l" rtl="0" eaLnBrk="1" fontAlgn="base" hangingPunct="1">
              <a:spcBef>
                <a:spcPct val="0"/>
              </a:spcBef>
              <a:spcAft>
                <a:spcPct val="0"/>
              </a:spcAft>
              <a:defRPr sz="4400">
                <a:solidFill>
                  <a:schemeClr val="tx2"/>
                </a:solidFill>
                <a:latin typeface="Tahoma" pitchFamily="34" charset="0"/>
                <a:ea typeface="宋体" pitchFamily="2" charset="-122"/>
              </a:defRPr>
            </a:lvl7pPr>
            <a:lvl8pPr marL="1371600" algn="l" rtl="0" eaLnBrk="1" fontAlgn="base" hangingPunct="1">
              <a:spcBef>
                <a:spcPct val="0"/>
              </a:spcBef>
              <a:spcAft>
                <a:spcPct val="0"/>
              </a:spcAft>
              <a:defRPr sz="4400">
                <a:solidFill>
                  <a:schemeClr val="tx2"/>
                </a:solidFill>
                <a:latin typeface="Tahoma" pitchFamily="34" charset="0"/>
                <a:ea typeface="宋体" pitchFamily="2" charset="-122"/>
              </a:defRPr>
            </a:lvl8pPr>
            <a:lvl9pPr marL="1828800" algn="l" rtl="0" eaLnBrk="1" fontAlgn="base" hangingPunct="1">
              <a:spcBef>
                <a:spcPct val="0"/>
              </a:spcBef>
              <a:spcAft>
                <a:spcPct val="0"/>
              </a:spcAft>
              <a:defRPr sz="4400">
                <a:solidFill>
                  <a:schemeClr val="tx2"/>
                </a:solidFill>
                <a:latin typeface="Tahoma" pitchFamily="34" charset="0"/>
                <a:ea typeface="宋体" pitchFamily="2" charset="-122"/>
              </a:defRPr>
            </a:lvl9pPr>
          </a:lstStyle>
          <a:p>
            <a:pPr marL="12700">
              <a:spcBef>
                <a:spcPts val="105"/>
              </a:spcBef>
            </a:pPr>
            <a:r>
              <a:rPr lang="en-US" altLang="zh-CN" sz="2800" kern="0" dirty="0">
                <a:solidFill>
                  <a:schemeClr val="tx1"/>
                </a:solidFill>
                <a:latin typeface="田氏保钓体简" panose="02010800040101010101" pitchFamily="2" charset="-122"/>
                <a:ea typeface="田氏保钓体简" panose="02010800040101010101" pitchFamily="2" charset="-122"/>
                <a:cs typeface="Times New Roman"/>
              </a:rPr>
              <a:t>r</a:t>
            </a:r>
            <a:endParaRPr lang="en-US" sz="2800" kern="0" dirty="0">
              <a:solidFill>
                <a:schemeClr val="tx1"/>
              </a:solidFill>
              <a:latin typeface="田氏保钓体简" panose="02010800040101010101" pitchFamily="2" charset="-122"/>
              <a:ea typeface="田氏保钓体简" panose="02010800040101010101" pitchFamily="2" charset="-122"/>
              <a:cs typeface="Times New Roman"/>
            </a:endParaRPr>
          </a:p>
        </p:txBody>
      </p:sp>
    </p:spTree>
    <p:extLst>
      <p:ext uri="{BB962C8B-B14F-4D97-AF65-F5344CB8AC3E}">
        <p14:creationId xmlns:p14="http://schemas.microsoft.com/office/powerpoint/2010/main" val="32539923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a:solidFill>
                  <a:srgbClr val="000000"/>
                </a:solidFill>
                <a:latin typeface="田氏保钓体简" panose="02010800040101010101" pitchFamily="2" charset="-122"/>
                <a:ea typeface="田氏保钓体简" panose="02010800040101010101" pitchFamily="2" charset="-122"/>
                <a:cs typeface="+mn-cs"/>
              </a:rPr>
              <a:t>DBSCAN</a:t>
            </a:r>
            <a:r>
              <a:rPr lang="zh-CN" altLang="en-US" sz="3600" kern="1200" dirty="0">
                <a:solidFill>
                  <a:srgbClr val="000000"/>
                </a:solidFill>
                <a:latin typeface="Tahoma" pitchFamily="34" charset="0"/>
                <a:ea typeface="方正启体简体" pitchFamily="65" charset="-122"/>
                <a:cs typeface="+mn-cs"/>
              </a:rPr>
              <a:t>算法</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27</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object 2"/>
          <p:cNvSpPr txBox="1">
            <a:spLocks/>
          </p:cNvSpPr>
          <p:nvPr/>
        </p:nvSpPr>
        <p:spPr bwMode="auto">
          <a:xfrm>
            <a:off x="1343412" y="1783269"/>
            <a:ext cx="2868548" cy="444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335" rIns="0" bIns="0" numCol="1" rtlCol="0" anchor="b" anchorCtr="0" compatLnSpc="1">
            <a:prstTxWarp prst="textNoShape">
              <a:avLst/>
            </a:prstTxWarp>
            <a:spAutoFit/>
          </a:bodyPr>
          <a:lst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pitchFamily="34" charset="0"/>
                <a:ea typeface="宋体" pitchFamily="2" charset="-122"/>
              </a:defRPr>
            </a:lvl2pPr>
            <a:lvl3pPr algn="l" rtl="0" eaLnBrk="1" fontAlgn="base" hangingPunct="1">
              <a:spcBef>
                <a:spcPct val="0"/>
              </a:spcBef>
              <a:spcAft>
                <a:spcPct val="0"/>
              </a:spcAft>
              <a:defRPr sz="4400">
                <a:solidFill>
                  <a:schemeClr val="tx2"/>
                </a:solidFill>
                <a:latin typeface="Tahoma" pitchFamily="34" charset="0"/>
                <a:ea typeface="宋体" pitchFamily="2" charset="-122"/>
              </a:defRPr>
            </a:lvl3pPr>
            <a:lvl4pPr algn="l" rtl="0" eaLnBrk="1" fontAlgn="base" hangingPunct="1">
              <a:spcBef>
                <a:spcPct val="0"/>
              </a:spcBef>
              <a:spcAft>
                <a:spcPct val="0"/>
              </a:spcAft>
              <a:defRPr sz="4400">
                <a:solidFill>
                  <a:schemeClr val="tx2"/>
                </a:solidFill>
                <a:latin typeface="Tahoma" pitchFamily="34" charset="0"/>
                <a:ea typeface="宋体" pitchFamily="2" charset="-122"/>
              </a:defRPr>
            </a:lvl4pPr>
            <a:lvl5pPr algn="l" rtl="0" eaLnBrk="1" fontAlgn="base" hangingPunct="1">
              <a:spcBef>
                <a:spcPct val="0"/>
              </a:spcBef>
              <a:spcAft>
                <a:spcPct val="0"/>
              </a:spcAft>
              <a:defRPr sz="4400">
                <a:solidFill>
                  <a:schemeClr val="tx2"/>
                </a:solidFill>
                <a:latin typeface="Tahoma" pitchFamily="34" charset="0"/>
                <a:ea typeface="宋体" pitchFamily="2" charset="-122"/>
              </a:defRPr>
            </a:lvl5pPr>
            <a:lvl6pPr marL="457200" algn="l" rtl="0" eaLnBrk="1" fontAlgn="base" hangingPunct="1">
              <a:spcBef>
                <a:spcPct val="0"/>
              </a:spcBef>
              <a:spcAft>
                <a:spcPct val="0"/>
              </a:spcAft>
              <a:defRPr sz="4400">
                <a:solidFill>
                  <a:schemeClr val="tx2"/>
                </a:solidFill>
                <a:latin typeface="Tahoma" pitchFamily="34" charset="0"/>
                <a:ea typeface="宋体" pitchFamily="2" charset="-122"/>
              </a:defRPr>
            </a:lvl6pPr>
            <a:lvl7pPr marL="914400" algn="l" rtl="0" eaLnBrk="1" fontAlgn="base" hangingPunct="1">
              <a:spcBef>
                <a:spcPct val="0"/>
              </a:spcBef>
              <a:spcAft>
                <a:spcPct val="0"/>
              </a:spcAft>
              <a:defRPr sz="4400">
                <a:solidFill>
                  <a:schemeClr val="tx2"/>
                </a:solidFill>
                <a:latin typeface="Tahoma" pitchFamily="34" charset="0"/>
                <a:ea typeface="宋体" pitchFamily="2" charset="-122"/>
              </a:defRPr>
            </a:lvl7pPr>
            <a:lvl8pPr marL="1371600" algn="l" rtl="0" eaLnBrk="1" fontAlgn="base" hangingPunct="1">
              <a:spcBef>
                <a:spcPct val="0"/>
              </a:spcBef>
              <a:spcAft>
                <a:spcPct val="0"/>
              </a:spcAft>
              <a:defRPr sz="4400">
                <a:solidFill>
                  <a:schemeClr val="tx2"/>
                </a:solidFill>
                <a:latin typeface="Tahoma" pitchFamily="34" charset="0"/>
                <a:ea typeface="宋体" pitchFamily="2" charset="-122"/>
              </a:defRPr>
            </a:lvl8pPr>
            <a:lvl9pPr marL="1828800" algn="l" rtl="0" eaLnBrk="1" fontAlgn="base" hangingPunct="1">
              <a:spcBef>
                <a:spcPct val="0"/>
              </a:spcBef>
              <a:spcAft>
                <a:spcPct val="0"/>
              </a:spcAft>
              <a:defRPr sz="4400">
                <a:solidFill>
                  <a:schemeClr val="tx2"/>
                </a:solidFill>
                <a:latin typeface="Tahoma" pitchFamily="34" charset="0"/>
                <a:ea typeface="宋体" pitchFamily="2" charset="-122"/>
              </a:defRPr>
            </a:lvl9pPr>
          </a:lstStyle>
          <a:p>
            <a:pPr marL="12700">
              <a:spcBef>
                <a:spcPts val="105"/>
              </a:spcBef>
            </a:pPr>
            <a:r>
              <a:rPr lang="zh-CN" altLang="en-US" sz="2800" kern="0" dirty="0">
                <a:solidFill>
                  <a:schemeClr val="tx1"/>
                </a:solidFill>
                <a:latin typeface="田氏保钓体简" panose="02010800040101010101" pitchFamily="2" charset="-122"/>
                <a:ea typeface="田氏保钓体简" panose="02010800040101010101" pitchFamily="2" charset="-122"/>
              </a:rPr>
              <a:t>参数</a:t>
            </a:r>
            <a:r>
              <a:rPr lang="zh-CN" altLang="en-US" sz="2800" kern="0" spc="-5" dirty="0">
                <a:solidFill>
                  <a:schemeClr val="tx1"/>
                </a:solidFill>
                <a:latin typeface="田氏保钓体简" panose="02010800040101010101" pitchFamily="2" charset="-122"/>
                <a:ea typeface="田氏保钓体简" panose="02010800040101010101" pitchFamily="2" charset="-122"/>
              </a:rPr>
              <a:t>：</a:t>
            </a:r>
            <a:r>
              <a:rPr lang="en-US" altLang="zh-CN" sz="2800" kern="0" spc="-5" dirty="0">
                <a:solidFill>
                  <a:schemeClr val="tx1"/>
                </a:solidFill>
                <a:latin typeface="田氏保钓体简" panose="02010800040101010101" pitchFamily="2" charset="-122"/>
                <a:ea typeface="田氏保钓体简" panose="02010800040101010101" pitchFamily="2" charset="-122"/>
              </a:rPr>
              <a:t>r=0.1</a:t>
            </a:r>
            <a:endParaRPr lang="en-US" sz="2800" kern="0" dirty="0">
              <a:solidFill>
                <a:schemeClr val="tx1"/>
              </a:solidFill>
              <a:latin typeface="田氏保钓体简" panose="02010800040101010101" pitchFamily="2" charset="-122"/>
              <a:ea typeface="田氏保钓体简" panose="02010800040101010101" pitchFamily="2" charset="-122"/>
              <a:cs typeface="Times New Roman"/>
            </a:endParaRPr>
          </a:p>
        </p:txBody>
      </p:sp>
      <p:sp>
        <p:nvSpPr>
          <p:cNvPr id="18" name="object 2"/>
          <p:cNvSpPr txBox="1">
            <a:spLocks/>
          </p:cNvSpPr>
          <p:nvPr/>
        </p:nvSpPr>
        <p:spPr bwMode="auto">
          <a:xfrm>
            <a:off x="1343412" y="2624608"/>
            <a:ext cx="2868548" cy="444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335" rIns="0" bIns="0" numCol="1" rtlCol="0" anchor="b" anchorCtr="0" compatLnSpc="1">
            <a:prstTxWarp prst="textNoShape">
              <a:avLst/>
            </a:prstTxWarp>
            <a:spAutoFit/>
          </a:bodyPr>
          <a:lst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pitchFamily="34" charset="0"/>
                <a:ea typeface="宋体" pitchFamily="2" charset="-122"/>
              </a:defRPr>
            </a:lvl2pPr>
            <a:lvl3pPr algn="l" rtl="0" eaLnBrk="1" fontAlgn="base" hangingPunct="1">
              <a:spcBef>
                <a:spcPct val="0"/>
              </a:spcBef>
              <a:spcAft>
                <a:spcPct val="0"/>
              </a:spcAft>
              <a:defRPr sz="4400">
                <a:solidFill>
                  <a:schemeClr val="tx2"/>
                </a:solidFill>
                <a:latin typeface="Tahoma" pitchFamily="34" charset="0"/>
                <a:ea typeface="宋体" pitchFamily="2" charset="-122"/>
              </a:defRPr>
            </a:lvl3pPr>
            <a:lvl4pPr algn="l" rtl="0" eaLnBrk="1" fontAlgn="base" hangingPunct="1">
              <a:spcBef>
                <a:spcPct val="0"/>
              </a:spcBef>
              <a:spcAft>
                <a:spcPct val="0"/>
              </a:spcAft>
              <a:defRPr sz="4400">
                <a:solidFill>
                  <a:schemeClr val="tx2"/>
                </a:solidFill>
                <a:latin typeface="Tahoma" pitchFamily="34" charset="0"/>
                <a:ea typeface="宋体" pitchFamily="2" charset="-122"/>
              </a:defRPr>
            </a:lvl4pPr>
            <a:lvl5pPr algn="l" rtl="0" eaLnBrk="1" fontAlgn="base" hangingPunct="1">
              <a:spcBef>
                <a:spcPct val="0"/>
              </a:spcBef>
              <a:spcAft>
                <a:spcPct val="0"/>
              </a:spcAft>
              <a:defRPr sz="4400">
                <a:solidFill>
                  <a:schemeClr val="tx2"/>
                </a:solidFill>
                <a:latin typeface="Tahoma" pitchFamily="34" charset="0"/>
                <a:ea typeface="宋体" pitchFamily="2" charset="-122"/>
              </a:defRPr>
            </a:lvl5pPr>
            <a:lvl6pPr marL="457200" algn="l" rtl="0" eaLnBrk="1" fontAlgn="base" hangingPunct="1">
              <a:spcBef>
                <a:spcPct val="0"/>
              </a:spcBef>
              <a:spcAft>
                <a:spcPct val="0"/>
              </a:spcAft>
              <a:defRPr sz="4400">
                <a:solidFill>
                  <a:schemeClr val="tx2"/>
                </a:solidFill>
                <a:latin typeface="Tahoma" pitchFamily="34" charset="0"/>
                <a:ea typeface="宋体" pitchFamily="2" charset="-122"/>
              </a:defRPr>
            </a:lvl6pPr>
            <a:lvl7pPr marL="914400" algn="l" rtl="0" eaLnBrk="1" fontAlgn="base" hangingPunct="1">
              <a:spcBef>
                <a:spcPct val="0"/>
              </a:spcBef>
              <a:spcAft>
                <a:spcPct val="0"/>
              </a:spcAft>
              <a:defRPr sz="4400">
                <a:solidFill>
                  <a:schemeClr val="tx2"/>
                </a:solidFill>
                <a:latin typeface="Tahoma" pitchFamily="34" charset="0"/>
                <a:ea typeface="宋体" pitchFamily="2" charset="-122"/>
              </a:defRPr>
            </a:lvl7pPr>
            <a:lvl8pPr marL="1371600" algn="l" rtl="0" eaLnBrk="1" fontAlgn="base" hangingPunct="1">
              <a:spcBef>
                <a:spcPct val="0"/>
              </a:spcBef>
              <a:spcAft>
                <a:spcPct val="0"/>
              </a:spcAft>
              <a:defRPr sz="4400">
                <a:solidFill>
                  <a:schemeClr val="tx2"/>
                </a:solidFill>
                <a:latin typeface="Tahoma" pitchFamily="34" charset="0"/>
                <a:ea typeface="宋体" pitchFamily="2" charset="-122"/>
              </a:defRPr>
            </a:lvl8pPr>
            <a:lvl9pPr marL="1828800" algn="l" rtl="0" eaLnBrk="1" fontAlgn="base" hangingPunct="1">
              <a:spcBef>
                <a:spcPct val="0"/>
              </a:spcBef>
              <a:spcAft>
                <a:spcPct val="0"/>
              </a:spcAft>
              <a:defRPr sz="4400">
                <a:solidFill>
                  <a:schemeClr val="tx2"/>
                </a:solidFill>
                <a:latin typeface="Tahoma" pitchFamily="34" charset="0"/>
                <a:ea typeface="宋体" pitchFamily="2" charset="-122"/>
              </a:defRPr>
            </a:lvl9pPr>
          </a:lstStyle>
          <a:p>
            <a:pPr marL="12700">
              <a:spcBef>
                <a:spcPts val="105"/>
              </a:spcBef>
            </a:pPr>
            <a:r>
              <a:rPr lang="en-US" altLang="zh-CN" sz="2800" kern="0" dirty="0">
                <a:solidFill>
                  <a:schemeClr val="tx1"/>
                </a:solidFill>
                <a:latin typeface="田氏保钓体简" panose="02010800040101010101" pitchFamily="2" charset="-122"/>
                <a:ea typeface="田氏保钓体简" panose="02010800040101010101" pitchFamily="2" charset="-122"/>
                <a:cs typeface="Times New Roman"/>
              </a:rPr>
              <a:t>m</a:t>
            </a:r>
            <a:endParaRPr lang="en-US" sz="2800" kern="0" dirty="0">
              <a:solidFill>
                <a:schemeClr val="tx1"/>
              </a:solidFill>
              <a:latin typeface="田氏保钓体简" panose="02010800040101010101" pitchFamily="2" charset="-122"/>
              <a:ea typeface="田氏保钓体简" panose="02010800040101010101" pitchFamily="2" charset="-122"/>
              <a:cs typeface="Times New Roman"/>
            </a:endParaRPr>
          </a:p>
        </p:txBody>
      </p:sp>
      <p:sp>
        <p:nvSpPr>
          <p:cNvPr id="19" name="object 3"/>
          <p:cNvSpPr/>
          <p:nvPr/>
        </p:nvSpPr>
        <p:spPr>
          <a:xfrm>
            <a:off x="4211960" y="617537"/>
            <a:ext cx="3705225" cy="2879725"/>
          </a:xfrm>
          <a:prstGeom prst="rect">
            <a:avLst/>
          </a:prstGeom>
          <a:blipFill>
            <a:blip r:embed="rId2" cstate="print"/>
            <a:stretch>
              <a:fillRect/>
            </a:stretch>
          </a:blipFill>
        </p:spPr>
        <p:txBody>
          <a:bodyPr wrap="square" lIns="0" tIns="0" rIns="0" bIns="0" rtlCol="0"/>
          <a:lstStyle/>
          <a:p>
            <a:endParaRPr/>
          </a:p>
        </p:txBody>
      </p:sp>
      <p:sp>
        <p:nvSpPr>
          <p:cNvPr id="20" name="object 4"/>
          <p:cNvSpPr/>
          <p:nvPr/>
        </p:nvSpPr>
        <p:spPr>
          <a:xfrm>
            <a:off x="4805922" y="3645024"/>
            <a:ext cx="3686175" cy="2879725"/>
          </a:xfrm>
          <a:prstGeom prst="rect">
            <a:avLst/>
          </a:prstGeom>
          <a:blipFill>
            <a:blip r:embed="rId3" cstate="print"/>
            <a:stretch>
              <a:fillRect/>
            </a:stretch>
          </a:blipFill>
        </p:spPr>
        <p:txBody>
          <a:bodyPr wrap="square" lIns="0" tIns="0" rIns="0" bIns="0" rtlCol="0"/>
          <a:lstStyle/>
          <a:p>
            <a:endParaRPr/>
          </a:p>
        </p:txBody>
      </p:sp>
      <p:sp>
        <p:nvSpPr>
          <p:cNvPr id="21" name="object 5"/>
          <p:cNvSpPr/>
          <p:nvPr/>
        </p:nvSpPr>
        <p:spPr>
          <a:xfrm>
            <a:off x="611187" y="3618334"/>
            <a:ext cx="3711575" cy="2879725"/>
          </a:xfrm>
          <a:prstGeom prst="rect">
            <a:avLst/>
          </a:prstGeom>
          <a:blipFill>
            <a:blip r:embed="rId4" cstate="print"/>
            <a:stretch>
              <a:fillRect/>
            </a:stretch>
          </a:blipFill>
        </p:spPr>
        <p:txBody>
          <a:bodyPr wrap="square" lIns="0" tIns="0" rIns="0" bIns="0" rtlCol="0"/>
          <a:lstStyle/>
          <a:p>
            <a:endParaRPr/>
          </a:p>
        </p:txBody>
      </p:sp>
      <p:sp>
        <p:nvSpPr>
          <p:cNvPr id="22" name="object 6"/>
          <p:cNvSpPr/>
          <p:nvPr/>
        </p:nvSpPr>
        <p:spPr>
          <a:xfrm>
            <a:off x="1782761" y="2420888"/>
            <a:ext cx="1368425" cy="1176337"/>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30747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384300" y="1808163"/>
            <a:ext cx="5851525" cy="1981200"/>
          </a:xfrm>
        </p:spPr>
        <p:txBody>
          <a:bodyPr/>
          <a:lstStyle/>
          <a:p>
            <a:pPr algn="ctr"/>
            <a:r>
              <a:rPr lang="zh-CN" altLang="en-US" sz="4800" dirty="0">
                <a:solidFill>
                  <a:srgbClr val="000000"/>
                </a:solidFill>
                <a:ea typeface="方正启体简体" pitchFamily="65" charset="-122"/>
              </a:rPr>
              <a:t>密度最大值聚类</a:t>
            </a:r>
            <a:r>
              <a:rPr lang="en-US" altLang="zh-CN" sz="4800" dirty="0">
                <a:solidFill>
                  <a:srgbClr val="000000"/>
                </a:solidFill>
                <a:ea typeface="方正启体简体" pitchFamily="65" charset="-122"/>
              </a:rPr>
              <a:t/>
            </a:r>
            <a:br>
              <a:rPr lang="en-US" altLang="zh-CN" sz="4800" dirty="0">
                <a:solidFill>
                  <a:srgbClr val="000000"/>
                </a:solidFill>
                <a:ea typeface="方正启体简体" pitchFamily="65" charset="-122"/>
              </a:rPr>
            </a:br>
            <a:r>
              <a:rPr lang="en-US" altLang="zh-CN" sz="2800" dirty="0">
                <a:solidFill>
                  <a:srgbClr val="000000"/>
                </a:solidFill>
                <a:latin typeface="Monotype Corsiva" pitchFamily="66" charset="0"/>
                <a:ea typeface="方正启体简体" pitchFamily="65" charset="-122"/>
              </a:rPr>
              <a:t>Density Peaks</a:t>
            </a:r>
          </a:p>
        </p:txBody>
      </p:sp>
      <p:sp>
        <p:nvSpPr>
          <p:cNvPr id="2" name="云形标注 1"/>
          <p:cNvSpPr/>
          <p:nvPr/>
        </p:nvSpPr>
        <p:spPr>
          <a:xfrm>
            <a:off x="6192180" y="1700808"/>
            <a:ext cx="1800200" cy="648072"/>
          </a:xfrm>
          <a:prstGeom prst="cloudCallout">
            <a:avLst>
              <a:gd name="adj1" fmla="val -41183"/>
              <a:gd name="adj2" fmla="val 75728"/>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dirty="0"/>
              <a:t>I love it!</a:t>
            </a:r>
            <a:endParaRPr lang="zh-CN" altLang="en-US" dirty="0"/>
          </a:p>
        </p:txBody>
      </p:sp>
    </p:spTree>
    <p:extLst>
      <p:ext uri="{BB962C8B-B14F-4D97-AF65-F5344CB8AC3E}">
        <p14:creationId xmlns:p14="http://schemas.microsoft.com/office/powerpoint/2010/main" val="2509888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密度最大值聚类</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29</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765175" y="2132856"/>
            <a:ext cx="7464399" cy="646331"/>
          </a:xfrm>
          <a:prstGeom prst="rect">
            <a:avLst/>
          </a:prstGeom>
        </p:spPr>
        <p:txBody>
          <a:bodyPr wrap="square">
            <a:spAutoFit/>
          </a:bodyPr>
          <a:lstStyle/>
          <a:p>
            <a:r>
              <a:rPr lang="en-US" altLang="zh-CN" dirty="0">
                <a:latin typeface="田氏保钓体简" panose="02010800040101010101" pitchFamily="2" charset="-122"/>
                <a:ea typeface="田氏保钓体简" panose="02010800040101010101" pitchFamily="2" charset="-122"/>
              </a:rPr>
              <a:t>Rodriguez, Alex, and Alessandro </a:t>
            </a:r>
            <a:r>
              <a:rPr lang="en-US" altLang="zh-CN" dirty="0" err="1">
                <a:latin typeface="田氏保钓体简" panose="02010800040101010101" pitchFamily="2" charset="-122"/>
                <a:ea typeface="田氏保钓体简" panose="02010800040101010101" pitchFamily="2" charset="-122"/>
              </a:rPr>
              <a:t>Laio</a:t>
            </a:r>
            <a:r>
              <a:rPr lang="en-US" altLang="zh-CN" dirty="0">
                <a:latin typeface="田氏保钓体简" panose="02010800040101010101" pitchFamily="2" charset="-122"/>
                <a:ea typeface="田氏保钓体简" panose="02010800040101010101" pitchFamily="2" charset="-122"/>
              </a:rPr>
              <a:t>. "Clustering by fast search and find of density peaks." Science 344.6191 (2014): 1492-1496.</a:t>
            </a:r>
            <a:endParaRPr lang="zh-CN" altLang="en-US" dirty="0">
              <a:latin typeface="田氏保钓体简" panose="02010800040101010101" pitchFamily="2" charset="-122"/>
              <a:ea typeface="田氏保钓体简" panose="02010800040101010101" pitchFamily="2" charset="-122"/>
            </a:endParaRPr>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 name="图片 1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960" y="2827737"/>
            <a:ext cx="3846871" cy="3841623"/>
          </a:xfrm>
          <a:prstGeom prst="rect">
            <a:avLst/>
          </a:prstGeom>
        </p:spPr>
      </p:pic>
      <p:sp>
        <p:nvSpPr>
          <p:cNvPr id="15" name="TextBox 14"/>
          <p:cNvSpPr txBox="1"/>
          <p:nvPr/>
        </p:nvSpPr>
        <p:spPr>
          <a:xfrm>
            <a:off x="5675883" y="284455"/>
            <a:ext cx="3360613" cy="1200329"/>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altLang="zh-CN" sz="7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田氏保钓体简" panose="02010800040101010101" pitchFamily="2" charset="-122"/>
                <a:ea typeface="田氏保钓体简" panose="02010800040101010101" pitchFamily="2" charset="-122"/>
              </a:rPr>
              <a:t>elegant</a:t>
            </a:r>
            <a:endParaRPr lang="zh-CN" altLang="en-US" sz="7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田氏保钓体简" panose="02010800040101010101" pitchFamily="2" charset="-122"/>
              <a:ea typeface="田氏保钓体简" panose="02010800040101010101" pitchFamily="2" charset="-122"/>
            </a:endParaRPr>
          </a:p>
        </p:txBody>
      </p:sp>
      <p:pic>
        <p:nvPicPr>
          <p:cNvPr id="2050" name="Picture 2" descr="https://d2ufo47lrtsv5s.cloudfront.net/content/sci/344/6191/F1.medium.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575" y="2862276"/>
            <a:ext cx="2993752" cy="3807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994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例子</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3</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683568" y="2167696"/>
            <a:ext cx="4557439" cy="1477328"/>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中国男足的世界杯</a:t>
            </a:r>
            <a:endParaRPr lang="en-US" altLang="zh-CN" sz="2400" dirty="0">
              <a:latin typeface="田氏保钓体简" panose="02010800040101010101" pitchFamily="2" charset="-122"/>
              <a:ea typeface="田氏保钓体简" panose="02010800040101010101" pitchFamily="2" charset="-122"/>
            </a:endParaRPr>
          </a:p>
          <a:p>
            <a:r>
              <a:rPr lang="zh-CN" altLang="en-US" sz="1600" dirty="0">
                <a:latin typeface="田氏保钓体简" panose="02010800040101010101" pitchFamily="2" charset="-122"/>
                <a:ea typeface="田氏保钓体简" panose="02010800040101010101" pitchFamily="2" charset="-122"/>
              </a:rPr>
              <a:t>在</a:t>
            </a:r>
            <a:r>
              <a:rPr lang="en-US" altLang="zh-CN" sz="1600" dirty="0">
                <a:latin typeface="田氏保钓体简" panose="02010800040101010101" pitchFamily="2" charset="-122"/>
                <a:ea typeface="田氏保钓体简" panose="02010800040101010101" pitchFamily="2" charset="-122"/>
              </a:rPr>
              <a:t>2002</a:t>
            </a:r>
            <a:r>
              <a:rPr lang="zh-CN" altLang="en-US" sz="1600" dirty="0">
                <a:latin typeface="田氏保钓体简" panose="02010800040101010101" pitchFamily="2" charset="-122"/>
                <a:ea typeface="田氏保钓体简" panose="02010800040101010101" pitchFamily="2" charset="-122"/>
              </a:rPr>
              <a:t>年，中国足球队首次也是唯一一次杀入了世界杯。但当时中国队所在的</a:t>
            </a:r>
            <a:r>
              <a:rPr lang="en-US" altLang="zh-CN" sz="1600" dirty="0">
                <a:latin typeface="田氏保钓体简" panose="02010800040101010101" pitchFamily="2" charset="-122"/>
                <a:ea typeface="田氏保钓体简" panose="02010800040101010101" pitchFamily="2" charset="-122"/>
              </a:rPr>
              <a:t>C</a:t>
            </a:r>
            <a:r>
              <a:rPr lang="zh-CN" altLang="en-US" sz="1600" dirty="0">
                <a:latin typeface="田氏保钓体简" panose="02010800040101010101" pitchFamily="2" charset="-122"/>
                <a:ea typeface="田氏保钓体简" panose="02010800040101010101" pitchFamily="2" charset="-122"/>
              </a:rPr>
              <a:t>组号称死亡之组，组内其它三支球队分别是巴西（最后的冠军）、土耳其（最后的季军）和哥斯达黎加</a:t>
            </a:r>
            <a:r>
              <a:rPr lang="zh-CN" altLang="en-US" dirty="0">
                <a:latin typeface="田氏保钓体简" panose="02010800040101010101" pitchFamily="2" charset="-122"/>
                <a:ea typeface="田氏保钓体简" panose="02010800040101010101" pitchFamily="2" charset="-122"/>
              </a:rPr>
              <a:t>。</a:t>
            </a:r>
            <a:endParaRPr lang="en-US" altLang="zh-CN" dirty="0">
              <a:latin typeface="田氏保钓体简" panose="02010800040101010101" pitchFamily="2" charset="-122"/>
              <a:ea typeface="田氏保钓体简" panose="02010800040101010101" pitchFamily="2" charset="-122"/>
            </a:endParaRPr>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10" name="TextBox 9"/>
              <p:cNvSpPr txBox="1"/>
              <p:nvPr/>
            </p:nvSpPr>
            <p:spPr>
              <a:xfrm>
                <a:off x="1645726" y="4965736"/>
                <a:ext cx="5518562" cy="6235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50%</m:t>
                      </m:r>
                      <m:r>
                        <a:rPr lang="en-US" altLang="zh-CN" b="0" i="1" smtClean="0">
                          <a:latin typeface="Cambria Math"/>
                          <a:ea typeface="Cambria Math"/>
                        </a:rPr>
                        <m:t>×</m:t>
                      </m:r>
                      <m:r>
                        <a:rPr lang="en-US" altLang="zh-CN" b="0" i="1" smtClean="0">
                          <a:latin typeface="Cambria Math"/>
                          <a:ea typeface="Cambria Math"/>
                        </a:rPr>
                        <m:t>𝑙𝑜𝑔</m:t>
                      </m:r>
                      <m:f>
                        <m:fPr>
                          <m:ctrlPr>
                            <a:rPr lang="en-US" altLang="zh-CN" b="0" i="1" smtClean="0">
                              <a:latin typeface="Cambria Math"/>
                              <a:ea typeface="Cambria Math"/>
                            </a:rPr>
                          </m:ctrlPr>
                        </m:fPr>
                        <m:num>
                          <m:r>
                            <a:rPr lang="en-US" altLang="zh-CN" b="0" i="1" smtClean="0">
                              <a:latin typeface="Cambria Math"/>
                              <a:ea typeface="Cambria Math"/>
                            </a:rPr>
                            <m:t>1</m:t>
                          </m:r>
                        </m:num>
                        <m:den>
                          <m:r>
                            <a:rPr lang="en-US" altLang="zh-CN" b="0" i="1" smtClean="0">
                              <a:latin typeface="Cambria Math"/>
                              <a:ea typeface="Cambria Math"/>
                            </a:rPr>
                            <m:t>50%</m:t>
                          </m:r>
                        </m:den>
                      </m:f>
                      <m:r>
                        <a:rPr lang="en-US" altLang="zh-CN" b="0" i="1" smtClean="0">
                          <a:latin typeface="Cambria Math"/>
                          <a:ea typeface="Cambria Math"/>
                        </a:rPr>
                        <m:t>+2</m:t>
                      </m:r>
                      <m:r>
                        <a:rPr lang="en-US" altLang="zh-CN" i="1">
                          <a:latin typeface="Cambria Math"/>
                        </a:rPr>
                        <m:t>5%</m:t>
                      </m:r>
                      <m:r>
                        <a:rPr lang="en-US" altLang="zh-CN" i="1">
                          <a:latin typeface="Cambria Math"/>
                          <a:ea typeface="Cambria Math"/>
                        </a:rPr>
                        <m:t>×</m:t>
                      </m:r>
                      <m:r>
                        <a:rPr lang="en-US" altLang="zh-CN" i="1">
                          <a:latin typeface="Cambria Math"/>
                          <a:ea typeface="Cambria Math"/>
                        </a:rPr>
                        <m:t>𝑙𝑜𝑔</m:t>
                      </m:r>
                      <m:f>
                        <m:fPr>
                          <m:ctrlPr>
                            <a:rPr lang="en-US" altLang="zh-CN" i="1">
                              <a:latin typeface="Cambria Math"/>
                              <a:ea typeface="Cambria Math"/>
                            </a:rPr>
                          </m:ctrlPr>
                        </m:fPr>
                        <m:num>
                          <m:r>
                            <a:rPr lang="en-US" altLang="zh-CN" i="1">
                              <a:latin typeface="Cambria Math"/>
                              <a:ea typeface="Cambria Math"/>
                            </a:rPr>
                            <m:t>1</m:t>
                          </m:r>
                        </m:num>
                        <m:den>
                          <m:r>
                            <a:rPr lang="en-US" altLang="zh-CN" b="0" i="1" smtClean="0">
                              <a:latin typeface="Cambria Math"/>
                              <a:ea typeface="Cambria Math"/>
                            </a:rPr>
                            <m:t>2</m:t>
                          </m:r>
                          <m:r>
                            <a:rPr lang="en-US" altLang="zh-CN" i="1">
                              <a:latin typeface="Cambria Math"/>
                              <a:ea typeface="Cambria Math"/>
                            </a:rPr>
                            <m:t>5%</m:t>
                          </m:r>
                        </m:den>
                      </m:f>
                      <m:r>
                        <a:rPr lang="en-US" altLang="zh-CN" b="0" i="1" smtClean="0">
                          <a:latin typeface="Cambria Math"/>
                          <a:ea typeface="Cambria Math"/>
                        </a:rPr>
                        <m:t>+</m:t>
                      </m:r>
                      <m:r>
                        <a:rPr lang="en-US" altLang="zh-CN" i="1">
                          <a:latin typeface="Cambria Math"/>
                          <a:ea typeface="Cambria Math"/>
                        </a:rPr>
                        <m:t>2</m:t>
                      </m:r>
                      <m:r>
                        <a:rPr lang="en-US" altLang="zh-CN" i="1">
                          <a:latin typeface="Cambria Math"/>
                        </a:rPr>
                        <m:t>5%</m:t>
                      </m:r>
                      <m:r>
                        <a:rPr lang="en-US" altLang="zh-CN" i="1">
                          <a:latin typeface="Cambria Math"/>
                          <a:ea typeface="Cambria Math"/>
                        </a:rPr>
                        <m:t>×</m:t>
                      </m:r>
                      <m:r>
                        <a:rPr lang="en-US" altLang="zh-CN" i="1">
                          <a:latin typeface="Cambria Math"/>
                          <a:ea typeface="Cambria Math"/>
                        </a:rPr>
                        <m:t>𝑙𝑜𝑔</m:t>
                      </m:r>
                      <m:f>
                        <m:fPr>
                          <m:ctrlPr>
                            <a:rPr lang="en-US" altLang="zh-CN" i="1">
                              <a:latin typeface="Cambria Math"/>
                              <a:ea typeface="Cambria Math"/>
                            </a:rPr>
                          </m:ctrlPr>
                        </m:fPr>
                        <m:num>
                          <m:r>
                            <a:rPr lang="en-US" altLang="zh-CN" i="1">
                              <a:latin typeface="Cambria Math"/>
                              <a:ea typeface="Cambria Math"/>
                            </a:rPr>
                            <m:t>1</m:t>
                          </m:r>
                        </m:num>
                        <m:den>
                          <m:r>
                            <a:rPr lang="en-US" altLang="zh-CN" i="1">
                              <a:latin typeface="Cambria Math"/>
                              <a:ea typeface="Cambria Math"/>
                            </a:rPr>
                            <m:t>25%</m:t>
                          </m:r>
                        </m:den>
                      </m:f>
                    </m:oMath>
                  </m:oMathPara>
                </a14:m>
                <a:endParaRPr lang="zh-CN"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1645726" y="4965736"/>
                <a:ext cx="5518562" cy="623504"/>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403648" y="5651956"/>
                <a:ext cx="40094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=0.5</m:t>
                      </m:r>
                      <m:r>
                        <a:rPr lang="en-US" altLang="zh-CN" b="0" i="1" smtClean="0">
                          <a:latin typeface="Cambria Math"/>
                          <a:ea typeface="Cambria Math"/>
                        </a:rPr>
                        <m:t>×1+0.2</m:t>
                      </m:r>
                      <m:r>
                        <a:rPr lang="en-US" altLang="zh-CN" i="1">
                          <a:latin typeface="Cambria Math"/>
                        </a:rPr>
                        <m:t>5</m:t>
                      </m:r>
                      <m:r>
                        <a:rPr lang="en-US" altLang="zh-CN" i="1">
                          <a:latin typeface="Cambria Math"/>
                          <a:ea typeface="Cambria Math"/>
                        </a:rPr>
                        <m:t>×</m:t>
                      </m:r>
                      <m:r>
                        <a:rPr lang="en-US" altLang="zh-CN" b="0" i="1" smtClean="0">
                          <a:latin typeface="Cambria Math"/>
                          <a:ea typeface="Cambria Math"/>
                        </a:rPr>
                        <m:t>2+0.</m:t>
                      </m:r>
                      <m:r>
                        <a:rPr lang="en-US" altLang="zh-CN" i="1">
                          <a:latin typeface="Cambria Math"/>
                          <a:ea typeface="Cambria Math"/>
                        </a:rPr>
                        <m:t>2</m:t>
                      </m:r>
                      <m:r>
                        <a:rPr lang="en-US" altLang="zh-CN" i="1">
                          <a:latin typeface="Cambria Math"/>
                        </a:rPr>
                        <m:t>5</m:t>
                      </m:r>
                      <m:r>
                        <a:rPr lang="en-US" altLang="zh-CN" i="1" smtClean="0">
                          <a:latin typeface="Cambria Math"/>
                          <a:ea typeface="Cambria Math"/>
                        </a:rPr>
                        <m:t>×</m:t>
                      </m:r>
                      <m:r>
                        <a:rPr lang="en-US" altLang="zh-CN" b="0" i="1" smtClean="0">
                          <a:latin typeface="Cambria Math"/>
                          <a:ea typeface="Cambria Math"/>
                        </a:rPr>
                        <m:t>2=1.5</m:t>
                      </m:r>
                    </m:oMath>
                  </m:oMathPara>
                </a14:m>
                <a:endParaRPr lang="zh-CN" alt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1403648" y="5651956"/>
                <a:ext cx="4009431" cy="369332"/>
              </a:xfrm>
              <a:prstGeom prst="rect">
                <a:avLst/>
              </a:prstGeom>
              <a:blipFill rotWithShape="1">
                <a:blip r:embed="rId8"/>
                <a:stretch>
                  <a:fillRect/>
                </a:stretch>
              </a:blipFill>
            </p:spPr>
            <p:txBody>
              <a:bodyPr/>
              <a:lstStyle/>
              <a:p>
                <a:r>
                  <a:rPr lang="zh-CN" altLang="en-US">
                    <a:noFill/>
                  </a:rPr>
                  <a:t> </a:t>
                </a:r>
              </a:p>
            </p:txBody>
          </p:sp>
        </mc:Fallback>
      </mc:AlternateContent>
      <p:pic>
        <p:nvPicPr>
          <p:cNvPr id="2050" name="Picture 2" descr="http://img3.cache.netease.com/sports/2015/3/24/201503241804297bf0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41007" y="1916832"/>
            <a:ext cx="3087365" cy="1852419"/>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704900" y="3861048"/>
            <a:ext cx="7644804" cy="1015663"/>
          </a:xfrm>
          <a:prstGeom prst="rect">
            <a:avLst/>
          </a:prstGeom>
        </p:spPr>
        <p:txBody>
          <a:bodyPr wrap="square">
            <a:spAutoFit/>
          </a:bodyPr>
          <a:lstStyle/>
          <a:p>
            <a:r>
              <a:rPr lang="zh-CN" altLang="en-US" sz="2000" dirty="0">
                <a:latin typeface="田氏保钓体简" panose="02010800040101010101" pitchFamily="2" charset="-122"/>
                <a:ea typeface="田氏保钓体简" panose="02010800040101010101" pitchFamily="2" charset="-122"/>
              </a:rPr>
              <a:t>现在命运之神分配给这四支球队夺得小组第一的概率分别为巴西</a:t>
            </a:r>
            <a:r>
              <a:rPr lang="en-US" altLang="zh-CN" sz="2000" dirty="0">
                <a:latin typeface="田氏保钓体简" panose="02010800040101010101" pitchFamily="2" charset="-122"/>
                <a:ea typeface="田氏保钓体简" panose="02010800040101010101" pitchFamily="2" charset="-122"/>
              </a:rPr>
              <a:t>50%</a:t>
            </a:r>
            <a:r>
              <a:rPr lang="zh-CN" altLang="en-US" sz="2000" dirty="0">
                <a:latin typeface="田氏保钓体简" panose="02010800040101010101" pitchFamily="2" charset="-122"/>
                <a:ea typeface="田氏保钓体简" panose="02010800040101010101" pitchFamily="2" charset="-122"/>
              </a:rPr>
              <a:t>，土耳其</a:t>
            </a:r>
            <a:r>
              <a:rPr lang="en-US" altLang="zh-CN" sz="2000" dirty="0">
                <a:latin typeface="田氏保钓体简" panose="02010800040101010101" pitchFamily="2" charset="-122"/>
                <a:ea typeface="田氏保钓体简" panose="02010800040101010101" pitchFamily="2" charset="-122"/>
              </a:rPr>
              <a:t>25%</a:t>
            </a:r>
            <a:r>
              <a:rPr lang="zh-CN" altLang="en-US" sz="2000" dirty="0">
                <a:latin typeface="田氏保钓体简" panose="02010800040101010101" pitchFamily="2" charset="-122"/>
                <a:ea typeface="田氏保钓体简" panose="02010800040101010101" pitchFamily="2" charset="-122"/>
              </a:rPr>
              <a:t>， 哥斯达黎加</a:t>
            </a:r>
            <a:r>
              <a:rPr lang="en-US" altLang="zh-CN" sz="2000" dirty="0">
                <a:latin typeface="田氏保钓体简" panose="02010800040101010101" pitchFamily="2" charset="-122"/>
                <a:ea typeface="田氏保钓体简" panose="02010800040101010101" pitchFamily="2" charset="-122"/>
              </a:rPr>
              <a:t>25%</a:t>
            </a:r>
            <a:r>
              <a:rPr lang="zh-CN" altLang="en-US" sz="2000" dirty="0">
                <a:latin typeface="田氏保钓体简" panose="02010800040101010101" pitchFamily="2" charset="-122"/>
                <a:ea typeface="田氏保钓体简" panose="02010800040101010101" pitchFamily="2" charset="-122"/>
              </a:rPr>
              <a:t>， 中国</a:t>
            </a:r>
            <a:r>
              <a:rPr lang="en-US" altLang="zh-CN" sz="2000" dirty="0">
                <a:latin typeface="田氏保钓体简" panose="02010800040101010101" pitchFamily="2" charset="-122"/>
                <a:ea typeface="田氏保钓体简" panose="02010800040101010101" pitchFamily="2" charset="-122"/>
              </a:rPr>
              <a:t>0%</a:t>
            </a:r>
            <a:r>
              <a:rPr lang="zh-CN" altLang="en-US" sz="2000" dirty="0">
                <a:latin typeface="田氏保钓体简" panose="02010800040101010101" pitchFamily="2" charset="-122"/>
                <a:ea typeface="田氏保钓体简" panose="02010800040101010101" pitchFamily="2" charset="-122"/>
              </a:rPr>
              <a:t>。我们假定这是真实概率，那么这一组概率的熵：</a:t>
            </a:r>
            <a:endParaRPr lang="en-US" altLang="zh-CN" sz="2000" dirty="0">
              <a:latin typeface="田氏保钓体简" panose="02010800040101010101" pitchFamily="2" charset="-122"/>
              <a:ea typeface="田氏保钓体简" panose="02010800040101010101" pitchFamily="2" charset="-122"/>
            </a:endParaRPr>
          </a:p>
        </p:txBody>
      </p:sp>
    </p:spTree>
    <p:extLst>
      <p:ext uri="{BB962C8B-B14F-4D97-AF65-F5344CB8AC3E}">
        <p14:creationId xmlns:p14="http://schemas.microsoft.com/office/powerpoint/2010/main" val="36378560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聚类的问题点</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30</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矩形 14"/>
          <p:cNvSpPr/>
          <p:nvPr/>
        </p:nvSpPr>
        <p:spPr>
          <a:xfrm>
            <a:off x="917575" y="2192181"/>
            <a:ext cx="6750496" cy="2677656"/>
          </a:xfrm>
          <a:prstGeom prst="rect">
            <a:avLst/>
          </a:prstGeom>
        </p:spPr>
        <p:txBody>
          <a:bodyPr wrap="square">
            <a:spAutoFit/>
          </a:bodyPr>
          <a:lstStyle/>
          <a:p>
            <a:pPr marL="342900" indent="-342900">
              <a:buFont typeface="+mj-lt"/>
              <a:buAutoNum type="arabicPeriod"/>
            </a:pPr>
            <a:r>
              <a:rPr lang="zh-CN" altLang="en-US" sz="2400" dirty="0">
                <a:latin typeface="田氏保钓体简" panose="02010800040101010101" pitchFamily="2" charset="-122"/>
                <a:ea typeface="田氏保钓体简" panose="02010800040101010101" pitchFamily="2" charset="-122"/>
              </a:rPr>
              <a:t>经典的聚类算法</a:t>
            </a:r>
            <a:r>
              <a:rPr lang="en-US" altLang="zh-CN" sz="2400" dirty="0">
                <a:latin typeface="田氏保钓体简" panose="02010800040101010101" pitchFamily="2" charset="-122"/>
                <a:ea typeface="田氏保钓体简" panose="02010800040101010101" pitchFamily="2" charset="-122"/>
              </a:rPr>
              <a:t>K-means</a:t>
            </a:r>
            <a:r>
              <a:rPr lang="zh-CN" altLang="en-US" sz="2400" dirty="0">
                <a:latin typeface="田氏保钓体简" panose="02010800040101010101" pitchFamily="2" charset="-122"/>
                <a:ea typeface="田氏保钓体简" panose="02010800040101010101" pitchFamily="2" charset="-122"/>
              </a:rPr>
              <a:t>是通过指定聚类中心，再通过迭代的方式更新聚类中心的方式，由于每个点都被指派到距离最近的聚类中心，所以导致其不能检测非球面类别的数据分布。</a:t>
            </a:r>
            <a:endParaRPr lang="en-US" altLang="zh-CN" sz="2400" dirty="0">
              <a:latin typeface="田氏保钓体简" panose="02010800040101010101" pitchFamily="2" charset="-122"/>
              <a:ea typeface="田氏保钓体简" panose="02010800040101010101" pitchFamily="2" charset="-122"/>
            </a:endParaRPr>
          </a:p>
          <a:p>
            <a:pPr marL="342900" indent="-342900">
              <a:buFont typeface="+mj-lt"/>
              <a:buAutoNum type="arabicPeriod"/>
            </a:pPr>
            <a:endParaRPr lang="en-US" altLang="zh-CN" sz="2400" dirty="0">
              <a:latin typeface="田氏保钓体简" panose="02010800040101010101" pitchFamily="2" charset="-122"/>
              <a:ea typeface="田氏保钓体简" panose="02010800040101010101" pitchFamily="2" charset="-122"/>
            </a:endParaRPr>
          </a:p>
          <a:p>
            <a:pPr marL="342900" indent="-342900">
              <a:buFont typeface="+mj-lt"/>
              <a:buAutoNum type="arabicPeriod"/>
            </a:pPr>
            <a:r>
              <a:rPr lang="zh-CN" altLang="en-US" sz="2400" dirty="0">
                <a:latin typeface="田氏保钓体简" panose="02010800040101010101" pitchFamily="2" charset="-122"/>
                <a:ea typeface="田氏保钓体简" panose="02010800040101010101" pitchFamily="2" charset="-122"/>
              </a:rPr>
              <a:t>虽然</a:t>
            </a:r>
            <a:r>
              <a:rPr lang="en-US" altLang="zh-CN" sz="2400" dirty="0">
                <a:latin typeface="田氏保钓体简" panose="02010800040101010101" pitchFamily="2" charset="-122"/>
                <a:ea typeface="田氏保钓体简" panose="02010800040101010101" pitchFamily="2" charset="-122"/>
              </a:rPr>
              <a:t>DBSCAN</a:t>
            </a:r>
            <a:r>
              <a:rPr lang="zh-CN" altLang="en-US" sz="2400" dirty="0">
                <a:latin typeface="田氏保钓体简" panose="02010800040101010101" pitchFamily="2" charset="-122"/>
                <a:ea typeface="田氏保钓体简" panose="02010800040101010101" pitchFamily="2" charset="-122"/>
              </a:rPr>
              <a:t>算法可以对任意形状分布的进行聚类，但是必须指定两个参数</a:t>
            </a:r>
            <a:r>
              <a:rPr lang="en-US" altLang="zh-CN" sz="2400" dirty="0">
                <a:latin typeface="田氏保钓体简" panose="02010800040101010101" pitchFamily="2" charset="-122"/>
                <a:ea typeface="田氏保钓体简" panose="02010800040101010101" pitchFamily="2" charset="-122"/>
              </a:rPr>
              <a:t>m</a:t>
            </a:r>
            <a:r>
              <a:rPr lang="zh-CN" altLang="en-US" sz="2400" dirty="0">
                <a:latin typeface="田氏保钓体简" panose="02010800040101010101" pitchFamily="2" charset="-122"/>
                <a:ea typeface="田氏保钓体简" panose="02010800040101010101" pitchFamily="2" charset="-122"/>
              </a:rPr>
              <a:t>和</a:t>
            </a:r>
            <a:r>
              <a:rPr lang="en-US" altLang="zh-CN" sz="2400" dirty="0">
                <a:latin typeface="田氏保钓体简" panose="02010800040101010101" pitchFamily="2" charset="-122"/>
                <a:ea typeface="田氏保钓体简" panose="02010800040101010101" pitchFamily="2" charset="-122"/>
              </a:rPr>
              <a:t>r</a:t>
            </a:r>
            <a:r>
              <a:rPr lang="zh-CN" altLang="en-US" sz="2400" dirty="0">
                <a:latin typeface="田氏保钓体简" panose="02010800040101010101" pitchFamily="2" charset="-122"/>
                <a:ea typeface="田氏保钓体简" panose="02010800040101010101" pitchFamily="2" charset="-122"/>
              </a:rPr>
              <a:t>。</a:t>
            </a:r>
          </a:p>
        </p:txBody>
      </p:sp>
    </p:spTree>
    <p:extLst>
      <p:ext uri="{BB962C8B-B14F-4D97-AF65-F5344CB8AC3E}">
        <p14:creationId xmlns:p14="http://schemas.microsoft.com/office/powerpoint/2010/main" val="3543617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文章的假设</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31</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矩形 14"/>
          <p:cNvSpPr/>
          <p:nvPr/>
        </p:nvSpPr>
        <p:spPr>
          <a:xfrm>
            <a:off x="1191493" y="3140968"/>
            <a:ext cx="6750496" cy="1323439"/>
          </a:xfrm>
          <a:prstGeom prst="rect">
            <a:avLst/>
          </a:prstGeom>
        </p:spPr>
        <p:txBody>
          <a:bodyPr wrap="square">
            <a:spAutoFit/>
          </a:bodyPr>
          <a:lstStyle/>
          <a:p>
            <a:r>
              <a:rPr lang="zh-CN" altLang="en-US" sz="4000" dirty="0">
                <a:latin typeface="田氏保钓体简" panose="02010800040101010101" pitchFamily="2" charset="-122"/>
                <a:ea typeface="田氏保钓体简" panose="02010800040101010101" pitchFamily="2" charset="-122"/>
              </a:rPr>
              <a:t>假设聚类中心周围都是密度比其低的点。</a:t>
            </a:r>
            <a:endParaRPr lang="en-US" altLang="zh-CN" sz="4000" dirty="0">
              <a:latin typeface="田氏保钓体简" panose="02010800040101010101" pitchFamily="2" charset="-122"/>
              <a:ea typeface="田氏保钓体简" panose="02010800040101010101" pitchFamily="2" charset="-122"/>
            </a:endParaRPr>
          </a:p>
        </p:txBody>
      </p:sp>
    </p:spTree>
    <p:extLst>
      <p:ext uri="{BB962C8B-B14F-4D97-AF65-F5344CB8AC3E}">
        <p14:creationId xmlns:p14="http://schemas.microsoft.com/office/powerpoint/2010/main" val="42331797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定义局部密度</a:t>
                </a:r>
                <a14:m>
                  <m:oMath xmlns:m="http://schemas.openxmlformats.org/officeDocument/2006/math">
                    <m:sSub>
                      <m:sSubPr>
                        <m:ctrlPr>
                          <a:rPr lang="en-US" altLang="zh-CN" i="1">
                            <a:latin typeface="Cambria Math"/>
                            <a:ea typeface="田氏保钓体简" panose="02010800040101010101" pitchFamily="2" charset="-122"/>
                          </a:rPr>
                        </m:ctrlPr>
                      </m:sSubPr>
                      <m:e>
                        <m:r>
                          <a:rPr lang="zh-CN" altLang="en-US" i="1">
                            <a:latin typeface="Cambria Math"/>
                            <a:ea typeface="田氏保钓体简" panose="02010800040101010101" pitchFamily="2" charset="-122"/>
                          </a:rPr>
                          <m:t>𝜌</m:t>
                        </m:r>
                      </m:e>
                      <m:sub>
                        <m:r>
                          <a:rPr lang="en-US" altLang="zh-CN" i="1">
                            <a:latin typeface="Cambria Math"/>
                            <a:ea typeface="田氏保钓体简" panose="02010800040101010101" pitchFamily="2" charset="-122"/>
                          </a:rPr>
                          <m:t>𝑖</m:t>
                        </m:r>
                      </m:sub>
                    </m:sSub>
                  </m:oMath>
                </a14:m>
                <a:endParaRPr lang="en-US" altLang="zh-CN" i="1" kern="1200" baseline="-25000" dirty="0">
                  <a:solidFill>
                    <a:srgbClr val="000000"/>
                  </a:solidFill>
                  <a:latin typeface="田氏保钓体简" panose="02010800040101010101" pitchFamily="2" charset="-122"/>
                  <a:ea typeface="田氏保钓体简" panose="02010800040101010101" pitchFamily="2" charset="-122"/>
                  <a:cs typeface="+mn-cs"/>
                </a:endParaRPr>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rotWithShape="1">
                <a:blip r:embed="rId2"/>
                <a:stretch>
                  <a:fillRect l="-2426" b="-1666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32</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15" name="矩形 14"/>
              <p:cNvSpPr/>
              <p:nvPr/>
            </p:nvSpPr>
            <p:spPr>
              <a:xfrm>
                <a:off x="917922" y="3284984"/>
                <a:ext cx="7254825" cy="1569660"/>
              </a:xfrm>
              <a:prstGeom prst="rect">
                <a:avLst/>
              </a:prstGeom>
            </p:spPr>
            <p:txBody>
              <a:bodyPr wrap="square">
                <a:spAutoFit/>
              </a:bodyPr>
              <a:lstStyle/>
              <a:p>
                <a14:m>
                  <m:oMath xmlns:m="http://schemas.openxmlformats.org/officeDocument/2006/math">
                    <m:sSub>
                      <m:sSubPr>
                        <m:ctrlPr>
                          <a:rPr lang="en-US" altLang="zh-CN" sz="2400" i="1" smtClean="0">
                            <a:latin typeface="Cambria Math"/>
                            <a:ea typeface="田氏保钓体简" panose="02010800040101010101" pitchFamily="2" charset="-122"/>
                          </a:rPr>
                        </m:ctrlPr>
                      </m:sSubPr>
                      <m:e>
                        <m:r>
                          <a:rPr lang="en-US" altLang="zh-CN" sz="2400" b="0" i="1" smtClean="0">
                            <a:latin typeface="Cambria Math"/>
                            <a:ea typeface="田氏保钓体简" panose="02010800040101010101" pitchFamily="2" charset="-122"/>
                          </a:rPr>
                          <m:t>𝑑</m:t>
                        </m:r>
                      </m:e>
                      <m:sub>
                        <m:r>
                          <a:rPr lang="en-US" altLang="zh-CN" sz="2400" b="0" i="1" smtClean="0">
                            <a:latin typeface="Cambria Math"/>
                            <a:ea typeface="田氏保钓体简" panose="02010800040101010101" pitchFamily="2" charset="-122"/>
                          </a:rPr>
                          <m:t>𝑐</m:t>
                        </m:r>
                      </m:sub>
                    </m:sSub>
                  </m:oMath>
                </a14:m>
                <a:r>
                  <a:rPr lang="zh-CN" altLang="en-US" sz="2400" dirty="0">
                    <a:latin typeface="田氏保钓体简" panose="02010800040101010101" pitchFamily="2" charset="-122"/>
                    <a:ea typeface="田氏保钓体简" panose="02010800040101010101" pitchFamily="2" charset="-122"/>
                  </a:rPr>
                  <a:t>是一个截断距离</a:t>
                </a:r>
                <a:r>
                  <a:rPr lang="en-US" altLang="zh-CN" sz="2400" dirty="0">
                    <a:latin typeface="田氏保钓体简" panose="02010800040101010101" pitchFamily="2" charset="-122"/>
                    <a:ea typeface="田氏保钓体简" panose="02010800040101010101" pitchFamily="2" charset="-122"/>
                  </a:rPr>
                  <a:t>, </a:t>
                </a:r>
                <a14:m>
                  <m:oMath xmlns:m="http://schemas.openxmlformats.org/officeDocument/2006/math">
                    <m:sSub>
                      <m:sSubPr>
                        <m:ctrlPr>
                          <a:rPr lang="en-US" altLang="zh-CN" sz="2400" i="1" smtClean="0">
                            <a:latin typeface="Cambria Math"/>
                            <a:ea typeface="田氏保钓体简" panose="02010800040101010101" pitchFamily="2" charset="-122"/>
                          </a:rPr>
                        </m:ctrlPr>
                      </m:sSubPr>
                      <m:e>
                        <m:r>
                          <a:rPr lang="zh-CN" altLang="en-US" sz="2400" i="1" smtClean="0">
                            <a:latin typeface="Cambria Math"/>
                            <a:ea typeface="田氏保钓体简" panose="02010800040101010101" pitchFamily="2" charset="-122"/>
                          </a:rPr>
                          <m:t>𝜌</m:t>
                        </m:r>
                      </m:e>
                      <m:sub>
                        <m:r>
                          <a:rPr lang="en-US" altLang="zh-CN" sz="2400" b="0" i="1" smtClean="0">
                            <a:latin typeface="Cambria Math"/>
                            <a:ea typeface="田氏保钓体简" panose="02010800040101010101" pitchFamily="2" charset="-122"/>
                          </a:rPr>
                          <m:t>𝑖</m:t>
                        </m:r>
                      </m:sub>
                    </m:sSub>
                  </m:oMath>
                </a14:m>
                <a:r>
                  <a:rPr lang="zh-CN" altLang="en-US" sz="2400" dirty="0">
                    <a:latin typeface="田氏保钓体简" panose="02010800040101010101" pitchFamily="2" charset="-122"/>
                    <a:ea typeface="田氏保钓体简" panose="02010800040101010101" pitchFamily="2" charset="-122"/>
                  </a:rPr>
                  <a:t>即到对象</a:t>
                </a:r>
                <a14:m>
                  <m:oMath xmlns:m="http://schemas.openxmlformats.org/officeDocument/2006/math">
                    <m:r>
                      <a:rPr lang="en-US" altLang="zh-CN" sz="2400" b="0" i="1" smtClean="0">
                        <a:latin typeface="Cambria Math"/>
                        <a:ea typeface="田氏保钓体简" panose="02010800040101010101" pitchFamily="2" charset="-122"/>
                      </a:rPr>
                      <m:t>𝑖</m:t>
                    </m:r>
                  </m:oMath>
                </a14:m>
                <a:r>
                  <a:rPr lang="zh-CN" altLang="en-US" sz="2400" dirty="0">
                    <a:latin typeface="田氏保钓体简" panose="02010800040101010101" pitchFamily="2" charset="-122"/>
                    <a:ea typeface="田氏保钓体简" panose="02010800040101010101" pitchFamily="2" charset="-122"/>
                  </a:rPr>
                  <a:t>的距离小于</a:t>
                </a:r>
                <a14:m>
                  <m:oMath xmlns:m="http://schemas.openxmlformats.org/officeDocument/2006/math">
                    <m:sSub>
                      <m:sSubPr>
                        <m:ctrlPr>
                          <a:rPr lang="en-US" altLang="zh-CN" sz="2400" i="1">
                            <a:latin typeface="Cambria Math"/>
                            <a:ea typeface="田氏保钓体简" panose="02010800040101010101" pitchFamily="2" charset="-122"/>
                          </a:rPr>
                        </m:ctrlPr>
                      </m:sSubPr>
                      <m:e>
                        <m:r>
                          <a:rPr lang="en-US" altLang="zh-CN" sz="2400" i="1">
                            <a:latin typeface="Cambria Math"/>
                            <a:ea typeface="田氏保钓体简" panose="02010800040101010101" pitchFamily="2" charset="-122"/>
                          </a:rPr>
                          <m:t>𝑑</m:t>
                        </m:r>
                      </m:e>
                      <m:sub>
                        <m:r>
                          <a:rPr lang="en-US" altLang="zh-CN" sz="2400" i="1">
                            <a:latin typeface="Cambria Math"/>
                            <a:ea typeface="田氏保钓体简" panose="02010800040101010101" pitchFamily="2" charset="-122"/>
                          </a:rPr>
                          <m:t>𝑐</m:t>
                        </m:r>
                      </m:sub>
                    </m:sSub>
                  </m:oMath>
                </a14:m>
                <a:r>
                  <a:rPr lang="zh-CN" altLang="en-US" sz="2400" dirty="0">
                    <a:latin typeface="田氏保钓体简" panose="02010800040101010101" pitchFamily="2" charset="-122"/>
                    <a:ea typeface="田氏保钓体简" panose="02010800040101010101" pitchFamily="2" charset="-122"/>
                  </a:rPr>
                  <a:t>的对象的个数。由于该算法只对</a:t>
                </a:r>
                <a14:m>
                  <m:oMath xmlns:m="http://schemas.openxmlformats.org/officeDocument/2006/math">
                    <m:sSub>
                      <m:sSubPr>
                        <m:ctrlPr>
                          <a:rPr lang="en-US" altLang="zh-CN" sz="2400" i="1">
                            <a:latin typeface="Cambria Math"/>
                            <a:ea typeface="田氏保钓体简" panose="02010800040101010101" pitchFamily="2" charset="-122"/>
                          </a:rPr>
                        </m:ctrlPr>
                      </m:sSubPr>
                      <m:e>
                        <m:r>
                          <a:rPr lang="zh-CN" altLang="en-US" sz="2400" i="1">
                            <a:latin typeface="Cambria Math"/>
                            <a:ea typeface="田氏保钓体简" panose="02010800040101010101" pitchFamily="2" charset="-122"/>
                          </a:rPr>
                          <m:t>𝜌</m:t>
                        </m:r>
                      </m:e>
                      <m:sub>
                        <m:r>
                          <a:rPr lang="en-US" altLang="zh-CN" sz="2400" i="1">
                            <a:latin typeface="Cambria Math"/>
                            <a:ea typeface="田氏保钓体简" panose="02010800040101010101" pitchFamily="2" charset="-122"/>
                          </a:rPr>
                          <m:t>𝑖</m:t>
                        </m:r>
                      </m:sub>
                    </m:sSub>
                  </m:oMath>
                </a14:m>
                <a:r>
                  <a:rPr lang="zh-CN" altLang="en-US" sz="2400" dirty="0">
                    <a:latin typeface="田氏保钓体简" panose="02010800040101010101" pitchFamily="2" charset="-122"/>
                    <a:ea typeface="田氏保钓体简" panose="02010800040101010101" pitchFamily="2" charset="-122"/>
                  </a:rPr>
                  <a:t>的相对值敏感</a:t>
                </a:r>
                <a:r>
                  <a:rPr lang="en-US" altLang="zh-CN" sz="2400" dirty="0">
                    <a:latin typeface="田氏保钓体简" panose="02010800040101010101" pitchFamily="2" charset="-122"/>
                    <a:ea typeface="田氏保钓体简" panose="02010800040101010101" pitchFamily="2" charset="-122"/>
                  </a:rPr>
                  <a:t>, </a:t>
                </a:r>
                <a:r>
                  <a:rPr lang="zh-CN" altLang="en-US" sz="2400" dirty="0">
                    <a:latin typeface="田氏保钓体简" panose="02010800040101010101" pitchFamily="2" charset="-122"/>
                    <a:ea typeface="田氏保钓体简" panose="02010800040101010101" pitchFamily="2" charset="-122"/>
                  </a:rPr>
                  <a:t>所以对</a:t>
                </a:r>
                <a14:m>
                  <m:oMath xmlns:m="http://schemas.openxmlformats.org/officeDocument/2006/math">
                    <m:sSub>
                      <m:sSubPr>
                        <m:ctrlPr>
                          <a:rPr lang="en-US" altLang="zh-CN" sz="2400" i="1">
                            <a:latin typeface="Cambria Math"/>
                            <a:ea typeface="田氏保钓体简" panose="02010800040101010101" pitchFamily="2" charset="-122"/>
                          </a:rPr>
                        </m:ctrlPr>
                      </m:sSubPr>
                      <m:e>
                        <m:r>
                          <a:rPr lang="en-US" altLang="zh-CN" sz="2400" i="1">
                            <a:latin typeface="Cambria Math"/>
                            <a:ea typeface="田氏保钓体简" panose="02010800040101010101" pitchFamily="2" charset="-122"/>
                          </a:rPr>
                          <m:t>𝑑</m:t>
                        </m:r>
                      </m:e>
                      <m:sub>
                        <m:r>
                          <a:rPr lang="en-US" altLang="zh-CN" sz="2400" i="1">
                            <a:latin typeface="Cambria Math"/>
                            <a:ea typeface="田氏保钓体简" panose="02010800040101010101" pitchFamily="2" charset="-122"/>
                          </a:rPr>
                          <m:t>𝑐</m:t>
                        </m:r>
                      </m:sub>
                    </m:sSub>
                  </m:oMath>
                </a14:m>
                <a:r>
                  <a:rPr lang="zh-CN" altLang="en-US" sz="2400" dirty="0">
                    <a:latin typeface="田氏保钓体简" panose="02010800040101010101" pitchFamily="2" charset="-122"/>
                    <a:ea typeface="田氏保钓体简" panose="02010800040101010101" pitchFamily="2" charset="-122"/>
                  </a:rPr>
                  <a:t>的选择是稳健的，一种推荐做法是选择</a:t>
                </a:r>
                <a14:m>
                  <m:oMath xmlns:m="http://schemas.openxmlformats.org/officeDocument/2006/math">
                    <m:sSub>
                      <m:sSubPr>
                        <m:ctrlPr>
                          <a:rPr lang="en-US" altLang="zh-CN" sz="2400" i="1">
                            <a:latin typeface="Cambria Math"/>
                            <a:ea typeface="田氏保钓体简" panose="02010800040101010101" pitchFamily="2" charset="-122"/>
                          </a:rPr>
                        </m:ctrlPr>
                      </m:sSubPr>
                      <m:e>
                        <m:r>
                          <a:rPr lang="en-US" altLang="zh-CN" sz="2400" i="1">
                            <a:latin typeface="Cambria Math"/>
                            <a:ea typeface="田氏保钓体简" panose="02010800040101010101" pitchFamily="2" charset="-122"/>
                          </a:rPr>
                          <m:t>𝑑</m:t>
                        </m:r>
                      </m:e>
                      <m:sub>
                        <m:r>
                          <a:rPr lang="en-US" altLang="zh-CN" sz="2400" i="1">
                            <a:latin typeface="Cambria Math"/>
                            <a:ea typeface="田氏保钓体简" panose="02010800040101010101" pitchFamily="2" charset="-122"/>
                          </a:rPr>
                          <m:t>𝑐</m:t>
                        </m:r>
                      </m:sub>
                    </m:sSub>
                    <m:r>
                      <a:rPr lang="en-US" altLang="zh-CN" sz="2400" i="1">
                        <a:latin typeface="Cambria Math"/>
                        <a:ea typeface="田氏保钓体简" panose="02010800040101010101" pitchFamily="2" charset="-122"/>
                      </a:rPr>
                      <m:t> </m:t>
                    </m:r>
                  </m:oMath>
                </a14:m>
                <a:r>
                  <a:rPr lang="zh-CN" altLang="en-US" sz="2400" dirty="0">
                    <a:latin typeface="田氏保钓体简" panose="02010800040101010101" pitchFamily="2" charset="-122"/>
                    <a:ea typeface="田氏保钓体简" panose="02010800040101010101" pitchFamily="2" charset="-122"/>
                  </a:rPr>
                  <a:t>，使得平均每个点的邻居数为所有点的</a:t>
                </a:r>
                <a:r>
                  <a:rPr lang="en-US" altLang="zh-CN" sz="2400" dirty="0">
                    <a:latin typeface="田氏保钓体简" panose="02010800040101010101" pitchFamily="2" charset="-122"/>
                    <a:ea typeface="田氏保钓体简" panose="02010800040101010101" pitchFamily="2" charset="-122"/>
                  </a:rPr>
                  <a:t>1%-2%</a:t>
                </a:r>
              </a:p>
            </p:txBody>
          </p:sp>
        </mc:Choice>
        <mc:Fallback xmlns="">
          <p:sp>
            <p:nvSpPr>
              <p:cNvPr id="15" name="矩形 14"/>
              <p:cNvSpPr>
                <a:spLocks noRot="1" noChangeAspect="1" noMove="1" noResize="1" noEditPoints="1" noAdjustHandles="1" noChangeArrowheads="1" noChangeShapeType="1" noTextEdit="1"/>
              </p:cNvSpPr>
              <p:nvPr/>
            </p:nvSpPr>
            <p:spPr>
              <a:xfrm>
                <a:off x="917922" y="3284984"/>
                <a:ext cx="7254825" cy="1569660"/>
              </a:xfrm>
              <a:prstGeom prst="rect">
                <a:avLst/>
              </a:prstGeom>
              <a:blipFill rotWithShape="1">
                <a:blip r:embed="rId3"/>
                <a:stretch>
                  <a:fillRect l="-1345" t="-4280" b="-8171"/>
                </a:stretch>
              </a:blipFill>
            </p:spPr>
            <p:txBody>
              <a:bodyPr/>
              <a:lstStyle/>
              <a:p>
                <a:r>
                  <a:rPr lang="zh-CN" altLang="en-US">
                    <a:noFill/>
                  </a:rPr>
                  <a:t> </a:t>
                </a:r>
              </a:p>
            </p:txBody>
          </p:sp>
        </mc:Fallback>
      </mc:AlternateContent>
      <p:pic>
        <p:nvPicPr>
          <p:cNvPr id="11" name="图片 10"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1100" y="5118298"/>
            <a:ext cx="3941098" cy="1636669"/>
          </a:xfrm>
          <a:prstGeom prst="rect">
            <a:avLst/>
          </a:prstGeom>
        </p:spPr>
      </p:pic>
      <p:pic>
        <p:nvPicPr>
          <p:cNvPr id="13" name="图片 12"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7872" y="2420888"/>
            <a:ext cx="2136056" cy="731188"/>
          </a:xfrm>
          <a:prstGeom prst="rect">
            <a:avLst/>
          </a:prstGeom>
        </p:spPr>
      </p:pic>
      <p:pic>
        <p:nvPicPr>
          <p:cNvPr id="14" name="图片 13"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4008" y="2244989"/>
            <a:ext cx="2606851" cy="907087"/>
          </a:xfrm>
          <a:prstGeom prst="rect">
            <a:avLst/>
          </a:prstGeom>
        </p:spPr>
      </p:pic>
    </p:spTree>
    <p:extLst>
      <p:ext uri="{BB962C8B-B14F-4D97-AF65-F5344CB8AC3E}">
        <p14:creationId xmlns:p14="http://schemas.microsoft.com/office/powerpoint/2010/main" val="40314566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定义高局部密度点距离</a:t>
                </a:r>
                <a14:m>
                  <m:oMath xmlns:m="http://schemas.openxmlformats.org/officeDocument/2006/math">
                    <m:sSub>
                      <m:sSubPr>
                        <m:ctrlPr>
                          <a:rPr lang="en-US" altLang="zh-CN" sz="4000" i="1">
                            <a:latin typeface="Cambria Math"/>
                            <a:ea typeface="田氏保钓体简" panose="02010800040101010101" pitchFamily="2" charset="-122"/>
                          </a:rPr>
                        </m:ctrlPr>
                      </m:sSubPr>
                      <m:e>
                        <m:r>
                          <a:rPr lang="zh-CN" altLang="en-US" sz="4000" i="1">
                            <a:latin typeface="Cambria Math"/>
                            <a:ea typeface="田氏保钓体简" panose="02010800040101010101" pitchFamily="2" charset="-122"/>
                          </a:rPr>
                          <m:t>𝛿</m:t>
                        </m:r>
                      </m:e>
                      <m:sub>
                        <m:r>
                          <a:rPr lang="en-US" altLang="zh-CN" sz="4000" i="1">
                            <a:latin typeface="Cambria Math"/>
                            <a:ea typeface="田氏保钓体简" panose="02010800040101010101" pitchFamily="2" charset="-122"/>
                          </a:rPr>
                          <m:t>𝑖</m:t>
                        </m:r>
                      </m:sub>
                    </m:sSub>
                  </m:oMath>
                </a14:m>
                <a:endParaRPr lang="en-US" altLang="zh-CN" sz="4000" i="1" kern="1200" baseline="-25000" dirty="0">
                  <a:solidFill>
                    <a:srgbClr val="000000"/>
                  </a:solidFill>
                  <a:latin typeface="田氏保钓体简" panose="02010800040101010101" pitchFamily="2" charset="-122"/>
                  <a:ea typeface="田氏保钓体简" panose="02010800040101010101" pitchFamily="2" charset="-122"/>
                  <a:cs typeface="+mn-cs"/>
                </a:endParaRPr>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rotWithShape="1">
                <a:blip r:embed="rId2"/>
                <a:stretch>
                  <a:fillRect l="-2426" b="-1625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33</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15" name="矩形 14"/>
              <p:cNvSpPr/>
              <p:nvPr/>
            </p:nvSpPr>
            <p:spPr>
              <a:xfrm>
                <a:off x="917922" y="2924944"/>
                <a:ext cx="7254825" cy="2338076"/>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在密度高于对象</a:t>
                </a:r>
                <a14:m>
                  <m:oMath xmlns:m="http://schemas.openxmlformats.org/officeDocument/2006/math">
                    <m:r>
                      <a:rPr lang="en-US" altLang="zh-CN" sz="2400" i="1">
                        <a:latin typeface="Cambria Math"/>
                        <a:ea typeface="田氏保钓体简" panose="02010800040101010101" pitchFamily="2" charset="-122"/>
                      </a:rPr>
                      <m:t>𝑖</m:t>
                    </m:r>
                  </m:oMath>
                </a14:m>
                <a:r>
                  <a:rPr lang="zh-CN" altLang="en-US" sz="2400" dirty="0">
                    <a:latin typeface="田氏保钓体简" panose="02010800040101010101" pitchFamily="2" charset="-122"/>
                    <a:ea typeface="田氏保钓体简" panose="02010800040101010101" pitchFamily="2" charset="-122"/>
                  </a:rPr>
                  <a:t>的所有对象中，到对象</a:t>
                </a:r>
                <a14:m>
                  <m:oMath xmlns:m="http://schemas.openxmlformats.org/officeDocument/2006/math">
                    <m:r>
                      <a:rPr lang="en-US" altLang="zh-CN" sz="2400" i="1">
                        <a:latin typeface="Cambria Math"/>
                        <a:ea typeface="田氏保钓体简" panose="02010800040101010101" pitchFamily="2" charset="-122"/>
                      </a:rPr>
                      <m:t>𝑖</m:t>
                    </m:r>
                  </m:oMath>
                </a14:m>
                <a:r>
                  <a:rPr lang="zh-CN" altLang="en-US" sz="2400" dirty="0">
                    <a:latin typeface="田氏保钓体简" panose="02010800040101010101" pitchFamily="2" charset="-122"/>
                    <a:ea typeface="田氏保钓体简" panose="02010800040101010101" pitchFamily="2" charset="-122"/>
                  </a:rPr>
                  <a:t>最近的距离，即高局部密度点距离。</a:t>
                </a:r>
                <a:endParaRPr lang="en-US" altLang="zh-CN" sz="2400" dirty="0">
                  <a:latin typeface="田氏保钓体简" panose="02010800040101010101" pitchFamily="2" charset="-122"/>
                  <a:ea typeface="田氏保钓体简" panose="02010800040101010101" pitchFamily="2" charset="-122"/>
                </a:endParaRPr>
              </a:p>
              <a:p>
                <a:endParaRPr lang="en-US" altLang="zh-CN" sz="2400" dirty="0">
                  <a:latin typeface="田氏保钓体简" panose="02010800040101010101" pitchFamily="2" charset="-122"/>
                  <a:ea typeface="田氏保钓体简" panose="02010800040101010101" pitchFamily="2" charset="-122"/>
                </a:endParaRPr>
              </a:p>
              <a:p>
                <a:r>
                  <a:rPr lang="zh-CN" altLang="en-US" sz="2400" dirty="0">
                    <a:latin typeface="田氏保钓体简" panose="02010800040101010101" pitchFamily="2" charset="-122"/>
                    <a:ea typeface="田氏保钓体简" panose="02010800040101010101" pitchFamily="2" charset="-122"/>
                  </a:rPr>
                  <a:t>对于密度最大的对象，设置</a:t>
                </a:r>
                <a14:m>
                  <m:oMath xmlns:m="http://schemas.openxmlformats.org/officeDocument/2006/math">
                    <m:sSub>
                      <m:sSubPr>
                        <m:ctrlPr>
                          <a:rPr lang="en-US" altLang="zh-CN" sz="2400" i="1" smtClean="0">
                            <a:latin typeface="Cambria Math"/>
                            <a:ea typeface="田氏保钓体简" panose="02010800040101010101" pitchFamily="2" charset="-122"/>
                          </a:rPr>
                        </m:ctrlPr>
                      </m:sSubPr>
                      <m:e>
                        <m:r>
                          <a:rPr lang="zh-CN" altLang="en-US" sz="2400" i="1" smtClean="0">
                            <a:latin typeface="Cambria Math"/>
                            <a:ea typeface="田氏保钓体简" panose="02010800040101010101" pitchFamily="2" charset="-122"/>
                          </a:rPr>
                          <m:t>𝛿</m:t>
                        </m:r>
                      </m:e>
                      <m:sub>
                        <m:r>
                          <a:rPr lang="en-US" altLang="zh-CN" sz="2400" b="0" i="1" smtClean="0">
                            <a:latin typeface="Cambria Math"/>
                            <a:ea typeface="田氏保钓体简" panose="02010800040101010101" pitchFamily="2" charset="-122"/>
                          </a:rPr>
                          <m:t>𝑖</m:t>
                        </m:r>
                      </m:sub>
                    </m:sSub>
                    <m:r>
                      <a:rPr lang="en-US" altLang="zh-CN" sz="2400" b="0" i="1" smtClean="0">
                        <a:latin typeface="Cambria Math"/>
                        <a:ea typeface="田氏保钓体简" panose="02010800040101010101" pitchFamily="2" charset="-122"/>
                      </a:rPr>
                      <m:t>=⁡</m:t>
                    </m:r>
                    <m:sSub>
                      <m:sSubPr>
                        <m:ctrlPr>
                          <a:rPr lang="en-US" altLang="zh-CN" sz="2400" b="0" i="1" smtClean="0">
                            <a:latin typeface="Cambria Math"/>
                            <a:ea typeface="田氏保钓体简" panose="02010800040101010101" pitchFamily="2" charset="-122"/>
                          </a:rPr>
                        </m:ctrlPr>
                      </m:sSubPr>
                      <m:e>
                        <m:r>
                          <m:rPr>
                            <m:nor/>
                          </m:rPr>
                          <a:rPr lang="en-US" altLang="zh-CN" sz="2400" b="0" i="0" smtClean="0">
                            <a:latin typeface="Cambria Math"/>
                            <a:ea typeface="田氏保钓体简" panose="02010800040101010101" pitchFamily="2" charset="-122"/>
                          </a:rPr>
                          <m:t>max</m:t>
                        </m:r>
                      </m:e>
                      <m:sub>
                        <m:r>
                          <a:rPr lang="en-US" altLang="zh-CN" sz="2400" b="0" i="1" smtClean="0">
                            <a:latin typeface="Cambria Math"/>
                            <a:ea typeface="田氏保钓体简" panose="02010800040101010101" pitchFamily="2" charset="-122"/>
                          </a:rPr>
                          <m:t>𝑗</m:t>
                        </m:r>
                      </m:sub>
                    </m:sSub>
                    <m:r>
                      <a:rPr lang="en-US" altLang="zh-CN" sz="2400" b="0" i="1" smtClean="0">
                        <a:latin typeface="Cambria Math"/>
                        <a:ea typeface="田氏保钓体简" panose="02010800040101010101" pitchFamily="2" charset="-122"/>
                      </a:rPr>
                      <m:t>(</m:t>
                    </m:r>
                    <m:sSub>
                      <m:sSubPr>
                        <m:ctrlPr>
                          <a:rPr lang="en-US" altLang="zh-CN" sz="2400" b="0" i="1" smtClean="0">
                            <a:latin typeface="Cambria Math"/>
                            <a:ea typeface="田氏保钓体简" panose="02010800040101010101" pitchFamily="2" charset="-122"/>
                          </a:rPr>
                        </m:ctrlPr>
                      </m:sSubPr>
                      <m:e>
                        <m:r>
                          <a:rPr lang="en-US" altLang="zh-CN" sz="2400" b="0" i="1" smtClean="0">
                            <a:latin typeface="Cambria Math"/>
                            <a:ea typeface="田氏保钓体简" panose="02010800040101010101" pitchFamily="2" charset="-122"/>
                          </a:rPr>
                          <m:t>𝑑</m:t>
                        </m:r>
                      </m:e>
                      <m:sub>
                        <m:r>
                          <a:rPr lang="en-US" altLang="zh-CN" sz="2400" b="0" i="1" smtClean="0">
                            <a:latin typeface="Cambria Math"/>
                            <a:ea typeface="田氏保钓体简" panose="02010800040101010101" pitchFamily="2" charset="-122"/>
                          </a:rPr>
                          <m:t>𝑖𝑗</m:t>
                        </m:r>
                      </m:sub>
                    </m:sSub>
                    <m:r>
                      <a:rPr lang="en-US" altLang="zh-CN" sz="2400" b="0" i="1" smtClean="0">
                        <a:latin typeface="Cambria Math"/>
                        <a:ea typeface="田氏保钓体简" panose="02010800040101010101" pitchFamily="2" charset="-122"/>
                      </a:rPr>
                      <m:t>)</m:t>
                    </m:r>
                  </m:oMath>
                </a14:m>
                <a:r>
                  <a:rPr lang="en-US" altLang="zh-CN" sz="2400" dirty="0">
                    <a:latin typeface="田氏保钓体简" panose="02010800040101010101" pitchFamily="2" charset="-122"/>
                    <a:ea typeface="田氏保钓体简" panose="02010800040101010101" pitchFamily="2" charset="-122"/>
                  </a:rPr>
                  <a:t>(</a:t>
                </a:r>
                <a:r>
                  <a:rPr lang="zh-CN" altLang="en-US" sz="2400" dirty="0">
                    <a:latin typeface="田氏保钓体简" panose="02010800040101010101" pitchFamily="2" charset="-122"/>
                    <a:ea typeface="田氏保钓体简" panose="02010800040101010101" pitchFamily="2" charset="-122"/>
                  </a:rPr>
                  <a:t>即：该问题中的无穷大</a:t>
                </a:r>
                <a:r>
                  <a:rPr lang="en-US" altLang="zh-CN" sz="2400" dirty="0">
                    <a:latin typeface="田氏保钓体简" panose="02010800040101010101" pitchFamily="2" charset="-122"/>
                    <a:ea typeface="田氏保钓体简" panose="02010800040101010101" pitchFamily="2" charset="-122"/>
                  </a:rPr>
                  <a:t>)</a:t>
                </a:r>
                <a:r>
                  <a:rPr lang="zh-CN" altLang="en-US" sz="2400" dirty="0">
                    <a:latin typeface="田氏保钓体简" panose="02010800040101010101" pitchFamily="2" charset="-122"/>
                    <a:ea typeface="田氏保钓体简" panose="02010800040101010101" pitchFamily="2" charset="-122"/>
                  </a:rPr>
                  <a:t>。</a:t>
                </a:r>
              </a:p>
              <a:p>
                <a:endParaRPr lang="zh-CN" altLang="en-US" sz="2400" dirty="0">
                  <a:latin typeface="田氏保钓体简" panose="02010800040101010101" pitchFamily="2" charset="-122"/>
                  <a:ea typeface="田氏保钓体简" panose="02010800040101010101" pitchFamily="2" charset="-122"/>
                </a:endParaRPr>
              </a:p>
            </p:txBody>
          </p:sp>
        </mc:Choice>
        <mc:Fallback xmlns="">
          <p:sp>
            <p:nvSpPr>
              <p:cNvPr id="15" name="矩形 14"/>
              <p:cNvSpPr>
                <a:spLocks noRot="1" noChangeAspect="1" noMove="1" noResize="1" noEditPoints="1" noAdjustHandles="1" noChangeArrowheads="1" noChangeShapeType="1" noTextEdit="1"/>
              </p:cNvSpPr>
              <p:nvPr/>
            </p:nvSpPr>
            <p:spPr>
              <a:xfrm>
                <a:off x="917922" y="2924944"/>
                <a:ext cx="7254825" cy="2338076"/>
              </a:xfrm>
              <a:prstGeom prst="rect">
                <a:avLst/>
              </a:prstGeom>
              <a:blipFill rotWithShape="1">
                <a:blip r:embed="rId3"/>
                <a:stretch>
                  <a:fillRect l="-1345" t="-2872" r="-5462"/>
                </a:stretch>
              </a:blipFill>
            </p:spPr>
            <p:txBody>
              <a:bodyPr/>
              <a:lstStyle/>
              <a:p>
                <a:r>
                  <a:rPr lang="zh-CN" altLang="en-US">
                    <a:noFill/>
                  </a:rPr>
                  <a:t> </a:t>
                </a:r>
              </a:p>
            </p:txBody>
          </p:sp>
        </mc:Fallback>
      </mc:AlternateContent>
      <p:pic>
        <p:nvPicPr>
          <p:cNvPr id="17" name="图片 1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7864" y="2060516"/>
            <a:ext cx="2258820" cy="737017"/>
          </a:xfrm>
          <a:prstGeom prst="rect">
            <a:avLst/>
          </a:prstGeom>
        </p:spPr>
      </p:pic>
      <p:pic>
        <p:nvPicPr>
          <p:cNvPr id="19" name="图片 18"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5736" y="5013176"/>
            <a:ext cx="4542659" cy="1373852"/>
          </a:xfrm>
          <a:prstGeom prst="rect">
            <a:avLst/>
          </a:prstGeom>
        </p:spPr>
      </p:pic>
    </p:spTree>
    <p:extLst>
      <p:ext uri="{BB962C8B-B14F-4D97-AF65-F5344CB8AC3E}">
        <p14:creationId xmlns:p14="http://schemas.microsoft.com/office/powerpoint/2010/main" val="43345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14:m>
                  <m:oMath xmlns:m="http://schemas.openxmlformats.org/officeDocument/2006/math">
                    <m:sSub>
                      <m:sSubPr>
                        <m:ctrlPr>
                          <a:rPr lang="en-US" altLang="zh-CN" sz="3600" i="1">
                            <a:latin typeface="Cambria Math"/>
                            <a:ea typeface="田氏保钓体简" panose="02010800040101010101" pitchFamily="2" charset="-122"/>
                          </a:rPr>
                        </m:ctrlPr>
                      </m:sSubPr>
                      <m:e>
                        <m:r>
                          <a:rPr lang="zh-CN" altLang="en-US" sz="3600" i="1">
                            <a:latin typeface="Cambria Math"/>
                            <a:ea typeface="田氏保钓体简" panose="02010800040101010101" pitchFamily="2" charset="-122"/>
                          </a:rPr>
                          <m:t>𝜌</m:t>
                        </m:r>
                      </m:e>
                      <m:sub>
                        <m:r>
                          <a:rPr lang="en-US" altLang="zh-CN" sz="3600" i="1">
                            <a:latin typeface="Cambria Math"/>
                            <a:ea typeface="田氏保钓体简" panose="02010800040101010101" pitchFamily="2" charset="-122"/>
                          </a:rPr>
                          <m:t>𝑖</m:t>
                        </m:r>
                      </m:sub>
                    </m:sSub>
                  </m:oMath>
                </a14:m>
                <a:r>
                  <a:rPr lang="zh-CN" altLang="en-US" sz="3600" kern="1200" dirty="0">
                    <a:solidFill>
                      <a:srgbClr val="000000"/>
                    </a:solidFill>
                    <a:latin typeface="Tahoma" pitchFamily="34" charset="0"/>
                    <a:ea typeface="方正启体简体" pitchFamily="65" charset="-122"/>
                    <a:cs typeface="+mn-cs"/>
                  </a:rPr>
                  <a:t>和</a:t>
                </a:r>
                <a14:m>
                  <m:oMath xmlns:m="http://schemas.openxmlformats.org/officeDocument/2006/math">
                    <m:sSub>
                      <m:sSubPr>
                        <m:ctrlPr>
                          <a:rPr lang="en-US" altLang="zh-CN" sz="3600" i="1">
                            <a:latin typeface="Cambria Math"/>
                            <a:ea typeface="田氏保钓体简" panose="02010800040101010101" pitchFamily="2" charset="-122"/>
                          </a:rPr>
                        </m:ctrlPr>
                      </m:sSubPr>
                      <m:e>
                        <m:r>
                          <a:rPr lang="zh-CN" altLang="en-US" sz="3600" i="1">
                            <a:latin typeface="Cambria Math"/>
                            <a:ea typeface="田氏保钓体简" panose="02010800040101010101" pitchFamily="2" charset="-122"/>
                          </a:rPr>
                          <m:t>𝛿</m:t>
                        </m:r>
                      </m:e>
                      <m:sub>
                        <m:r>
                          <a:rPr lang="en-US" altLang="zh-CN" sz="3600" i="1">
                            <a:latin typeface="Cambria Math"/>
                            <a:ea typeface="田氏保钓体简" panose="02010800040101010101" pitchFamily="2" charset="-122"/>
                          </a:rPr>
                          <m:t>𝑖</m:t>
                        </m:r>
                      </m:sub>
                    </m:sSub>
                  </m:oMath>
                </a14:m>
                <a:r>
                  <a:rPr lang="zh-CN" altLang="en-US" sz="3600" kern="1200" dirty="0">
                    <a:solidFill>
                      <a:srgbClr val="000000"/>
                    </a:solidFill>
                    <a:latin typeface="Tahoma" pitchFamily="34" charset="0"/>
                    <a:ea typeface="方正启体简体" pitchFamily="65" charset="-122"/>
                    <a:cs typeface="+mn-cs"/>
                  </a:rPr>
                  <a:t>的意义</a:t>
                </a:r>
                <a:endParaRPr lang="en-US" altLang="zh-CN" sz="4000" i="1" kern="1200" baseline="-25000" dirty="0">
                  <a:solidFill>
                    <a:srgbClr val="000000"/>
                  </a:solidFill>
                  <a:latin typeface="田氏保钓体简" panose="02010800040101010101" pitchFamily="2" charset="-122"/>
                  <a:ea typeface="田氏保钓体简" panose="02010800040101010101" pitchFamily="2" charset="-122"/>
                  <a:cs typeface="+mn-cs"/>
                </a:endParaRPr>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rotWithShape="1">
                <a:blip r:embed="rId2"/>
                <a:stretch>
                  <a:fillRect b="-16667"/>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34</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15" name="矩形 14"/>
              <p:cNvSpPr/>
              <p:nvPr/>
            </p:nvSpPr>
            <p:spPr>
              <a:xfrm>
                <a:off x="755576" y="2435404"/>
                <a:ext cx="7254825" cy="1569660"/>
              </a:xfrm>
              <a:prstGeom prst="rect">
                <a:avLst/>
              </a:prstGeom>
            </p:spPr>
            <p:txBody>
              <a:bodyPr wrap="square">
                <a:spAutoFit/>
              </a:bodyPr>
              <a:lstStyle/>
              <a:p>
                <a:pPr marL="457200" indent="-457200">
                  <a:buFont typeface="+mj-lt"/>
                  <a:buAutoNum type="arabicPeriod"/>
                </a:pPr>
                <a:r>
                  <a:rPr lang="zh-CN" altLang="en-US" sz="2400" dirty="0">
                    <a:latin typeface="田氏保钓体简" panose="02010800040101010101" pitchFamily="2" charset="-122"/>
                    <a:ea typeface="田氏保钓体简" panose="02010800040101010101" pitchFamily="2" charset="-122"/>
                  </a:rPr>
                  <a:t>那些有着比较大的局部密度</a:t>
                </a:r>
                <a14:m>
                  <m:oMath xmlns:m="http://schemas.openxmlformats.org/officeDocument/2006/math">
                    <m:sSub>
                      <m:sSubPr>
                        <m:ctrlPr>
                          <a:rPr lang="en-US" altLang="zh-CN" sz="2400" i="1">
                            <a:latin typeface="Cambria Math"/>
                            <a:ea typeface="田氏保钓体简" panose="02010800040101010101" pitchFamily="2" charset="-122"/>
                          </a:rPr>
                        </m:ctrlPr>
                      </m:sSubPr>
                      <m:e>
                        <m:r>
                          <a:rPr lang="zh-CN" altLang="en-US" sz="2400" i="1">
                            <a:latin typeface="Cambria Math"/>
                            <a:ea typeface="田氏保钓体简" panose="02010800040101010101" pitchFamily="2" charset="-122"/>
                          </a:rPr>
                          <m:t>𝜌</m:t>
                        </m:r>
                      </m:e>
                      <m:sub>
                        <m:r>
                          <a:rPr lang="en-US" altLang="zh-CN" sz="2400" i="1">
                            <a:latin typeface="Cambria Math"/>
                            <a:ea typeface="田氏保钓体简" panose="02010800040101010101" pitchFamily="2" charset="-122"/>
                          </a:rPr>
                          <m:t>𝑖</m:t>
                        </m:r>
                      </m:sub>
                    </m:sSub>
                  </m:oMath>
                </a14:m>
                <a:r>
                  <a:rPr lang="zh-CN" altLang="en-US" sz="2400" dirty="0">
                    <a:latin typeface="田氏保钓体简" panose="02010800040101010101" pitchFamily="2" charset="-122"/>
                    <a:ea typeface="田氏保钓体简" panose="02010800040101010101" pitchFamily="2" charset="-122"/>
                  </a:rPr>
                  <a:t>和很大的高密距离</a:t>
                </a:r>
                <a14:m>
                  <m:oMath xmlns:m="http://schemas.openxmlformats.org/officeDocument/2006/math">
                    <m:sSub>
                      <m:sSubPr>
                        <m:ctrlPr>
                          <a:rPr lang="en-US" altLang="zh-CN" sz="2400" i="1">
                            <a:latin typeface="Cambria Math"/>
                            <a:ea typeface="田氏保钓体简" panose="02010800040101010101" pitchFamily="2" charset="-122"/>
                          </a:rPr>
                        </m:ctrlPr>
                      </m:sSubPr>
                      <m:e>
                        <m:r>
                          <a:rPr lang="zh-CN" altLang="en-US" sz="2400" i="1">
                            <a:latin typeface="Cambria Math"/>
                            <a:ea typeface="田氏保钓体简" panose="02010800040101010101" pitchFamily="2" charset="-122"/>
                          </a:rPr>
                          <m:t>𝛿</m:t>
                        </m:r>
                      </m:e>
                      <m:sub>
                        <m:r>
                          <a:rPr lang="en-US" altLang="zh-CN" sz="2400" i="1">
                            <a:latin typeface="Cambria Math"/>
                            <a:ea typeface="田氏保钓体简" panose="02010800040101010101" pitchFamily="2" charset="-122"/>
                          </a:rPr>
                          <m:t>𝑖</m:t>
                        </m:r>
                      </m:sub>
                    </m:sSub>
                  </m:oMath>
                </a14:m>
                <a:r>
                  <a:rPr lang="zh-CN" altLang="en-US" sz="2400" dirty="0">
                    <a:latin typeface="田氏保钓体简" panose="02010800040101010101" pitchFamily="2" charset="-122"/>
                    <a:ea typeface="田氏保钓体简" panose="02010800040101010101" pitchFamily="2" charset="-122"/>
                  </a:rPr>
                  <a:t>的点被认为是簇的中心；</a:t>
                </a:r>
              </a:p>
              <a:p>
                <a:pPr marL="457200" indent="-457200">
                  <a:buFont typeface="+mj-lt"/>
                  <a:buAutoNum type="arabicPeriod"/>
                </a:pPr>
                <a:endParaRPr lang="en-US" altLang="zh-CN" sz="2400" dirty="0">
                  <a:latin typeface="田氏保钓体简" panose="02010800040101010101" pitchFamily="2" charset="-122"/>
                  <a:ea typeface="田氏保钓体简" panose="02010800040101010101" pitchFamily="2" charset="-122"/>
                </a:endParaRPr>
              </a:p>
              <a:p>
                <a:pPr marL="457200" indent="-457200">
                  <a:buFont typeface="+mj-lt"/>
                  <a:buAutoNum type="arabicPeriod"/>
                </a:pPr>
                <a:r>
                  <a:rPr lang="zh-CN" altLang="en-US" sz="2400" dirty="0">
                    <a:latin typeface="田氏保钓体简" panose="02010800040101010101" pitchFamily="2" charset="-122"/>
                    <a:ea typeface="田氏保钓体简" panose="02010800040101010101" pitchFamily="2" charset="-122"/>
                  </a:rPr>
                  <a:t>高密距离</a:t>
                </a:r>
                <a14:m>
                  <m:oMath xmlns:m="http://schemas.openxmlformats.org/officeDocument/2006/math">
                    <m:sSub>
                      <m:sSubPr>
                        <m:ctrlPr>
                          <a:rPr lang="en-US" altLang="zh-CN" sz="2400" i="1">
                            <a:latin typeface="Cambria Math"/>
                            <a:ea typeface="田氏保钓体简" panose="02010800040101010101" pitchFamily="2" charset="-122"/>
                          </a:rPr>
                        </m:ctrlPr>
                      </m:sSubPr>
                      <m:e>
                        <m:r>
                          <a:rPr lang="zh-CN" altLang="en-US" sz="2400" i="1">
                            <a:latin typeface="Cambria Math"/>
                            <a:ea typeface="田氏保钓体简" panose="02010800040101010101" pitchFamily="2" charset="-122"/>
                          </a:rPr>
                          <m:t>𝛿</m:t>
                        </m:r>
                      </m:e>
                      <m:sub>
                        <m:r>
                          <a:rPr lang="en-US" altLang="zh-CN" sz="2400" i="1">
                            <a:latin typeface="Cambria Math"/>
                            <a:ea typeface="田氏保钓体简" panose="02010800040101010101" pitchFamily="2" charset="-122"/>
                          </a:rPr>
                          <m:t>𝑖</m:t>
                        </m:r>
                      </m:sub>
                    </m:sSub>
                  </m:oMath>
                </a14:m>
                <a:r>
                  <a:rPr lang="zh-CN" altLang="en-US" sz="2400" dirty="0">
                    <a:latin typeface="田氏保钓体简" panose="02010800040101010101" pitchFamily="2" charset="-122"/>
                    <a:ea typeface="田氏保钓体简" panose="02010800040101010101" pitchFamily="2" charset="-122"/>
                  </a:rPr>
                  <a:t>较大但局部密度</a:t>
                </a:r>
                <a14:m>
                  <m:oMath xmlns:m="http://schemas.openxmlformats.org/officeDocument/2006/math">
                    <m:sSub>
                      <m:sSubPr>
                        <m:ctrlPr>
                          <a:rPr lang="en-US" altLang="zh-CN" sz="2400" i="1">
                            <a:latin typeface="Cambria Math"/>
                            <a:ea typeface="田氏保钓体简" panose="02010800040101010101" pitchFamily="2" charset="-122"/>
                          </a:rPr>
                        </m:ctrlPr>
                      </m:sSubPr>
                      <m:e>
                        <m:r>
                          <a:rPr lang="zh-CN" altLang="en-US" sz="2400" i="1">
                            <a:latin typeface="Cambria Math"/>
                            <a:ea typeface="田氏保钓体简" panose="02010800040101010101" pitchFamily="2" charset="-122"/>
                          </a:rPr>
                          <m:t>𝜌</m:t>
                        </m:r>
                      </m:e>
                      <m:sub>
                        <m:r>
                          <a:rPr lang="en-US" altLang="zh-CN" sz="2400" i="1">
                            <a:latin typeface="Cambria Math"/>
                            <a:ea typeface="田氏保钓体简" panose="02010800040101010101" pitchFamily="2" charset="-122"/>
                          </a:rPr>
                          <m:t>𝑖</m:t>
                        </m:r>
                      </m:sub>
                    </m:sSub>
                  </m:oMath>
                </a14:m>
                <a:r>
                  <a:rPr lang="zh-CN" altLang="en-US" sz="2400" dirty="0">
                    <a:latin typeface="田氏保钓体简" panose="02010800040101010101" pitchFamily="2" charset="-122"/>
                    <a:ea typeface="田氏保钓体简" panose="02010800040101010101" pitchFamily="2" charset="-122"/>
                  </a:rPr>
                  <a:t>较小的点是异常点；</a:t>
                </a:r>
              </a:p>
            </p:txBody>
          </p:sp>
        </mc:Choice>
        <mc:Fallback xmlns="">
          <p:sp>
            <p:nvSpPr>
              <p:cNvPr id="15" name="矩形 14"/>
              <p:cNvSpPr>
                <a:spLocks noRot="1" noChangeAspect="1" noMove="1" noResize="1" noEditPoints="1" noAdjustHandles="1" noChangeArrowheads="1" noChangeShapeType="1" noTextEdit="1"/>
              </p:cNvSpPr>
              <p:nvPr/>
            </p:nvSpPr>
            <p:spPr>
              <a:xfrm>
                <a:off x="755576" y="2435404"/>
                <a:ext cx="7254825" cy="1569660"/>
              </a:xfrm>
              <a:prstGeom prst="rect">
                <a:avLst/>
              </a:prstGeom>
              <a:blipFill rotWithShape="1">
                <a:blip r:embed="rId3"/>
                <a:stretch>
                  <a:fillRect l="-924" t="-4280" r="-1176" b="-70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5860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找出聚类中心</a:t>
            </a:r>
            <a:endParaRPr lang="en-US" altLang="zh-CN" sz="4000" i="1" kern="1200" baseline="-250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35</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775" y="3482664"/>
            <a:ext cx="7775649" cy="3258704"/>
          </a:xfrm>
          <a:prstGeom prst="rect">
            <a:avLst/>
          </a:prstGeom>
        </p:spPr>
      </p:pic>
      <mc:AlternateContent xmlns:mc="http://schemas.openxmlformats.org/markup-compatibility/2006" xmlns:a14="http://schemas.microsoft.com/office/drawing/2010/main">
        <mc:Choice Requires="a14">
          <p:sp>
            <p:nvSpPr>
              <p:cNvPr id="13" name="矩形 12"/>
              <p:cNvSpPr/>
              <p:nvPr/>
            </p:nvSpPr>
            <p:spPr>
              <a:xfrm>
                <a:off x="899592" y="1941800"/>
                <a:ext cx="7356921" cy="1631216"/>
              </a:xfrm>
              <a:prstGeom prst="rect">
                <a:avLst/>
              </a:prstGeom>
            </p:spPr>
            <p:txBody>
              <a:bodyPr wrap="square">
                <a:spAutoFit/>
              </a:bodyPr>
              <a:lstStyle/>
              <a:p>
                <a:r>
                  <a:rPr lang="zh-CN" altLang="en-US" sz="2000" dirty="0">
                    <a:latin typeface="田氏保钓体简" panose="02010800040101010101" pitchFamily="2" charset="-122"/>
                    <a:ea typeface="田氏保钓体简" panose="02010800040101010101" pitchFamily="2" charset="-122"/>
                  </a:rPr>
                  <a:t>所有点的密度值按照由高到低排列，“</a:t>
                </a:r>
                <a:r>
                  <a:rPr lang="en-US" altLang="zh-CN" sz="2000" dirty="0">
                    <a:latin typeface="田氏保钓体简" panose="02010800040101010101" pitchFamily="2" charset="-122"/>
                    <a:ea typeface="田氏保钓体简" panose="02010800040101010101" pitchFamily="2" charset="-122"/>
                  </a:rPr>
                  <a:t>1”</a:t>
                </a:r>
                <a:r>
                  <a:rPr lang="zh-CN" altLang="en-US" sz="2000" dirty="0">
                    <a:latin typeface="田氏保钓体简" panose="02010800040101010101" pitchFamily="2" charset="-122"/>
                    <a:ea typeface="田氏保钓体简" panose="02010800040101010101" pitchFamily="2" charset="-122"/>
                  </a:rPr>
                  <a:t>表示密度最高的点。左图是所有点在二维空间的分布。</a:t>
                </a:r>
                <a:r>
                  <a:rPr lang="en-US" altLang="zh-CN" sz="2000" dirty="0">
                    <a:latin typeface="田氏保钓体简" panose="02010800040101010101" pitchFamily="2" charset="-122"/>
                    <a:ea typeface="田氏保钓体简" panose="02010800040101010101" pitchFamily="2" charset="-122"/>
                  </a:rPr>
                  <a:t> </a:t>
                </a:r>
                <a:r>
                  <a:rPr lang="zh-CN" altLang="en-US" sz="2000" dirty="0">
                    <a:latin typeface="田氏保钓体简" panose="02010800040101010101" pitchFamily="2" charset="-122"/>
                    <a:ea typeface="田氏保钓体简" panose="02010800040101010101" pitchFamily="2" charset="-122"/>
                  </a:rPr>
                  <a:t>右图是以</a:t>
                </a:r>
                <a14:m>
                  <m:oMath xmlns:m="http://schemas.openxmlformats.org/officeDocument/2006/math">
                    <m:r>
                      <a:rPr lang="en-US" altLang="zh-CN" sz="2000" i="1" dirty="0" smtClean="0">
                        <a:latin typeface="Cambria Math"/>
                        <a:ea typeface="田氏保钓体简" panose="02010800040101010101" pitchFamily="2" charset="-122"/>
                      </a:rPr>
                      <m:t>𝜌</m:t>
                    </m:r>
                  </m:oMath>
                </a14:m>
                <a:r>
                  <a:rPr lang="zh-CN" altLang="en-US" sz="2000" dirty="0">
                    <a:latin typeface="田氏保钓体简" panose="02010800040101010101" pitchFamily="2" charset="-122"/>
                    <a:ea typeface="田氏保钓体简" panose="02010800040101010101" pitchFamily="2" charset="-122"/>
                  </a:rPr>
                  <a:t>为横坐 标</a:t>
                </a:r>
                <a:r>
                  <a:rPr lang="en-US" altLang="zh-CN" sz="2000" dirty="0">
                    <a:latin typeface="田氏保钓体简" panose="02010800040101010101" pitchFamily="2" charset="-122"/>
                    <a:ea typeface="田氏保钓体简" panose="02010800040101010101" pitchFamily="2" charset="-122"/>
                  </a:rPr>
                  <a:t>, </a:t>
                </a:r>
                <a:r>
                  <a:rPr lang="zh-CN" altLang="en-US" sz="2000" dirty="0">
                    <a:latin typeface="田氏保钓体简" panose="02010800040101010101" pitchFamily="2" charset="-122"/>
                    <a:ea typeface="田氏保钓体简" panose="02010800040101010101" pitchFamily="2" charset="-122"/>
                  </a:rPr>
                  <a:t>以</a:t>
                </a:r>
                <a14:m>
                  <m:oMath xmlns:m="http://schemas.openxmlformats.org/officeDocument/2006/math">
                    <m:r>
                      <a:rPr lang="zh-CN" altLang="en-US" sz="2000" i="1" dirty="0" smtClean="0">
                        <a:latin typeface="Cambria Math"/>
                        <a:ea typeface="田氏保钓体简" panose="02010800040101010101" pitchFamily="2" charset="-122"/>
                      </a:rPr>
                      <m:t>𝛿</m:t>
                    </m:r>
                  </m:oMath>
                </a14:m>
                <a:r>
                  <a:rPr lang="zh-CN" altLang="en-US" sz="2000" dirty="0">
                    <a:latin typeface="田氏保钓体简" panose="02010800040101010101" pitchFamily="2" charset="-122"/>
                    <a:ea typeface="田氏保钓体简" panose="02010800040101010101" pitchFamily="2" charset="-122"/>
                  </a:rPr>
                  <a:t>为纵坐标绘制的决策图。可以看到，</a:t>
                </a:r>
                <a:r>
                  <a:rPr lang="en-US" altLang="zh-CN" sz="2000" dirty="0">
                    <a:latin typeface="田氏保钓体简" panose="02010800040101010101" pitchFamily="2" charset="-122"/>
                    <a:ea typeface="田氏保钓体简" panose="02010800040101010101" pitchFamily="2" charset="-122"/>
                  </a:rPr>
                  <a:t>1</a:t>
                </a:r>
                <a:r>
                  <a:rPr lang="zh-CN" altLang="en-US" sz="2000" dirty="0">
                    <a:latin typeface="田氏保钓体简" panose="02010800040101010101" pitchFamily="2" charset="-122"/>
                    <a:ea typeface="田氏保钓体简" panose="02010800040101010101" pitchFamily="2" charset="-122"/>
                  </a:rPr>
                  <a:t>和</a:t>
                </a:r>
                <a:r>
                  <a:rPr lang="en-US" altLang="zh-CN" sz="2000" dirty="0">
                    <a:latin typeface="田氏保钓体简" panose="02010800040101010101" pitchFamily="2" charset="-122"/>
                    <a:ea typeface="田氏保钓体简" panose="02010800040101010101" pitchFamily="2" charset="-122"/>
                  </a:rPr>
                  <a:t>10 </a:t>
                </a:r>
                <a:r>
                  <a:rPr lang="zh-CN" altLang="en-US" sz="2000" dirty="0">
                    <a:latin typeface="田氏保钓体简" panose="02010800040101010101" pitchFamily="2" charset="-122"/>
                    <a:ea typeface="田氏保钓体简" panose="02010800040101010101" pitchFamily="2" charset="-122"/>
                  </a:rPr>
                  <a:t>两个点的</a:t>
                </a:r>
                <a14:m>
                  <m:oMath xmlns:m="http://schemas.openxmlformats.org/officeDocument/2006/math">
                    <m:sSub>
                      <m:sSubPr>
                        <m:ctrlPr>
                          <a:rPr lang="en-US" altLang="zh-CN" sz="2000" i="1">
                            <a:latin typeface="Cambria Math"/>
                            <a:ea typeface="田氏保钓体简" panose="02010800040101010101" pitchFamily="2" charset="-122"/>
                          </a:rPr>
                        </m:ctrlPr>
                      </m:sSubPr>
                      <m:e>
                        <m:r>
                          <a:rPr lang="zh-CN" altLang="en-US" sz="2000" i="1">
                            <a:latin typeface="Cambria Math"/>
                            <a:ea typeface="田氏保钓体简" panose="02010800040101010101" pitchFamily="2" charset="-122"/>
                          </a:rPr>
                          <m:t>𝜌</m:t>
                        </m:r>
                      </m:e>
                      <m:sub>
                        <m:r>
                          <a:rPr lang="en-US" altLang="zh-CN" sz="2000" i="1">
                            <a:latin typeface="Cambria Math"/>
                            <a:ea typeface="田氏保钓体简" panose="02010800040101010101" pitchFamily="2" charset="-122"/>
                          </a:rPr>
                          <m:t>𝑖</m:t>
                        </m:r>
                      </m:sub>
                    </m:sSub>
                  </m:oMath>
                </a14:m>
                <a:r>
                  <a:rPr lang="zh-CN" altLang="en-US" sz="2000" dirty="0">
                    <a:latin typeface="田氏保钓体简" panose="02010800040101010101" pitchFamily="2" charset="-122"/>
                    <a:ea typeface="田氏保钓体简" panose="02010800040101010101" pitchFamily="2" charset="-122"/>
                  </a:rPr>
                  <a:t>和</a:t>
                </a:r>
                <a14:m>
                  <m:oMath xmlns:m="http://schemas.openxmlformats.org/officeDocument/2006/math">
                    <m:sSub>
                      <m:sSubPr>
                        <m:ctrlPr>
                          <a:rPr lang="en-US" altLang="zh-CN" sz="2000" i="1">
                            <a:latin typeface="Cambria Math"/>
                            <a:ea typeface="田氏保钓体简" panose="02010800040101010101" pitchFamily="2" charset="-122"/>
                          </a:rPr>
                        </m:ctrlPr>
                      </m:sSubPr>
                      <m:e>
                        <m:r>
                          <a:rPr lang="zh-CN" altLang="en-US" sz="2000" i="1">
                            <a:latin typeface="Cambria Math"/>
                            <a:ea typeface="田氏保钓体简" panose="02010800040101010101" pitchFamily="2" charset="-122"/>
                          </a:rPr>
                          <m:t>𝛿</m:t>
                        </m:r>
                      </m:e>
                      <m:sub>
                        <m:r>
                          <a:rPr lang="en-US" altLang="zh-CN" sz="2000" i="1">
                            <a:latin typeface="Cambria Math"/>
                            <a:ea typeface="田氏保钓体简" panose="02010800040101010101" pitchFamily="2" charset="-122"/>
                          </a:rPr>
                          <m:t>𝑖</m:t>
                        </m:r>
                      </m:sub>
                    </m:sSub>
                  </m:oMath>
                </a14:m>
                <a:r>
                  <a:rPr lang="zh-CN" altLang="en-US" sz="2000" dirty="0">
                    <a:latin typeface="田氏保钓体简" panose="02010800040101010101" pitchFamily="2" charset="-122"/>
                    <a:ea typeface="田氏保钓体简" panose="02010800040101010101" pitchFamily="2" charset="-122"/>
                  </a:rPr>
                  <a:t>都比较大，作为簇的中心点。</a:t>
                </a:r>
                <a:r>
                  <a:rPr lang="en-US" altLang="zh-CN" sz="2000" dirty="0">
                    <a:latin typeface="田氏保钓体简" panose="02010800040101010101" pitchFamily="2" charset="-122"/>
                    <a:ea typeface="田氏保钓体简" panose="02010800040101010101" pitchFamily="2" charset="-122"/>
                  </a:rPr>
                  <a:t>26</a:t>
                </a:r>
                <a:r>
                  <a:rPr lang="zh-CN" altLang="en-US" sz="2000" dirty="0">
                    <a:latin typeface="田氏保钓体简" panose="02010800040101010101" pitchFamily="2" charset="-122"/>
                    <a:ea typeface="田氏保钓体简" panose="02010800040101010101" pitchFamily="2" charset="-122"/>
                  </a:rPr>
                  <a:t>、</a:t>
                </a:r>
                <a:r>
                  <a:rPr lang="en-US" altLang="zh-CN" sz="2000" dirty="0">
                    <a:latin typeface="田氏保钓体简" panose="02010800040101010101" pitchFamily="2" charset="-122"/>
                    <a:ea typeface="田氏保钓体简" panose="02010800040101010101" pitchFamily="2" charset="-122"/>
                  </a:rPr>
                  <a:t>27</a:t>
                </a:r>
                <a:r>
                  <a:rPr lang="zh-CN" altLang="en-US" sz="2000" dirty="0">
                    <a:latin typeface="田氏保钓体简" panose="02010800040101010101" pitchFamily="2" charset="-122"/>
                    <a:ea typeface="田氏保钓体简" panose="02010800040101010101" pitchFamily="2" charset="-122"/>
                  </a:rPr>
                  <a:t>、</a:t>
                </a:r>
                <a:r>
                  <a:rPr lang="en-US" altLang="zh-CN" sz="2000" dirty="0">
                    <a:latin typeface="田氏保钓体简" panose="02010800040101010101" pitchFamily="2" charset="-122"/>
                    <a:ea typeface="田氏保钓体简" panose="02010800040101010101" pitchFamily="2" charset="-122"/>
                  </a:rPr>
                  <a:t>28</a:t>
                </a:r>
                <a:r>
                  <a:rPr lang="zh-CN" altLang="en-US" sz="2000" dirty="0">
                    <a:latin typeface="田氏保钓体简" panose="02010800040101010101" pitchFamily="2" charset="-122"/>
                    <a:ea typeface="田氏保钓体简" panose="02010800040101010101" pitchFamily="2" charset="-122"/>
                  </a:rPr>
                  <a:t>三个点的</a:t>
                </a:r>
                <a14:m>
                  <m:oMath xmlns:m="http://schemas.openxmlformats.org/officeDocument/2006/math">
                    <m:sSub>
                      <m:sSubPr>
                        <m:ctrlPr>
                          <a:rPr lang="en-US" altLang="zh-CN" sz="2000" i="1">
                            <a:latin typeface="Cambria Math"/>
                            <a:ea typeface="田氏保钓体简" panose="02010800040101010101" pitchFamily="2" charset="-122"/>
                          </a:rPr>
                        </m:ctrlPr>
                      </m:sSubPr>
                      <m:e>
                        <m:r>
                          <a:rPr lang="zh-CN" altLang="en-US" sz="2000" i="1">
                            <a:latin typeface="Cambria Math"/>
                            <a:ea typeface="田氏保钓体简" panose="02010800040101010101" pitchFamily="2" charset="-122"/>
                          </a:rPr>
                          <m:t>𝛿</m:t>
                        </m:r>
                      </m:e>
                      <m:sub>
                        <m:r>
                          <a:rPr lang="en-US" altLang="zh-CN" sz="2000" i="1">
                            <a:latin typeface="Cambria Math"/>
                            <a:ea typeface="田氏保钓体简" panose="02010800040101010101" pitchFamily="2" charset="-122"/>
                          </a:rPr>
                          <m:t>𝑖</m:t>
                        </m:r>
                      </m:sub>
                    </m:sSub>
                  </m:oMath>
                </a14:m>
                <a:r>
                  <a:rPr lang="zh-CN" altLang="en-US" sz="2000" dirty="0">
                    <a:latin typeface="田氏保钓体简" panose="02010800040101010101" pitchFamily="2" charset="-122"/>
                    <a:ea typeface="田氏保钓体简" panose="02010800040101010101" pitchFamily="2" charset="-122"/>
                  </a:rPr>
                  <a:t>也比较大，但是</a:t>
                </a:r>
                <a14:m>
                  <m:oMath xmlns:m="http://schemas.openxmlformats.org/officeDocument/2006/math">
                    <m:sSub>
                      <m:sSubPr>
                        <m:ctrlPr>
                          <a:rPr lang="en-US" altLang="zh-CN" sz="2000" i="1">
                            <a:latin typeface="Cambria Math"/>
                            <a:ea typeface="田氏保钓体简" panose="02010800040101010101" pitchFamily="2" charset="-122"/>
                          </a:rPr>
                        </m:ctrlPr>
                      </m:sSubPr>
                      <m:e>
                        <m:r>
                          <a:rPr lang="zh-CN" altLang="en-US" sz="2000" i="1">
                            <a:latin typeface="Cambria Math"/>
                            <a:ea typeface="田氏保钓体简" panose="02010800040101010101" pitchFamily="2" charset="-122"/>
                          </a:rPr>
                          <m:t>𝜌</m:t>
                        </m:r>
                      </m:e>
                      <m:sub>
                        <m:r>
                          <a:rPr lang="en-US" altLang="zh-CN" sz="2000" i="1">
                            <a:latin typeface="Cambria Math"/>
                            <a:ea typeface="田氏保钓体简" panose="02010800040101010101" pitchFamily="2" charset="-122"/>
                          </a:rPr>
                          <m:t>𝑖</m:t>
                        </m:r>
                      </m:sub>
                    </m:sSub>
                  </m:oMath>
                </a14:m>
                <a:r>
                  <a:rPr lang="zh-CN" altLang="en-US" sz="2000" dirty="0">
                    <a:latin typeface="田氏保钓体简" panose="02010800040101010101" pitchFamily="2" charset="-122"/>
                    <a:ea typeface="田氏保钓体简" panose="02010800040101010101" pitchFamily="2" charset="-122"/>
                  </a:rPr>
                  <a:t>较小，所以是异常点。</a:t>
                </a:r>
              </a:p>
            </p:txBody>
          </p:sp>
        </mc:Choice>
        <mc:Fallback xmlns="">
          <p:sp>
            <p:nvSpPr>
              <p:cNvPr id="13" name="矩形 12"/>
              <p:cNvSpPr>
                <a:spLocks noRot="1" noChangeAspect="1" noMove="1" noResize="1" noEditPoints="1" noAdjustHandles="1" noChangeArrowheads="1" noChangeShapeType="1" noTextEdit="1"/>
              </p:cNvSpPr>
              <p:nvPr/>
            </p:nvSpPr>
            <p:spPr>
              <a:xfrm>
                <a:off x="899592" y="1941800"/>
                <a:ext cx="7356921" cy="1631216"/>
              </a:xfrm>
              <a:prstGeom prst="rect">
                <a:avLst/>
              </a:prstGeom>
              <a:blipFill rotWithShape="1">
                <a:blip r:embed="rId3"/>
                <a:stretch>
                  <a:fillRect l="-912" t="-1873" r="-4312" b="-59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6978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剩余点的类别指派</a:t>
            </a:r>
            <a:endParaRPr lang="en-US" altLang="zh-CN" sz="4000" i="1" kern="1200" baseline="-250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36</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矩形 12"/>
          <p:cNvSpPr/>
          <p:nvPr/>
        </p:nvSpPr>
        <p:spPr>
          <a:xfrm>
            <a:off x="827584" y="1941800"/>
            <a:ext cx="7356921" cy="2246769"/>
          </a:xfrm>
          <a:prstGeom prst="rect">
            <a:avLst/>
          </a:prstGeom>
        </p:spPr>
        <p:txBody>
          <a:bodyPr wrap="square">
            <a:spAutoFit/>
          </a:bodyPr>
          <a:lstStyle/>
          <a:p>
            <a:r>
              <a:rPr lang="zh-CN" altLang="en-US" sz="2000" dirty="0">
                <a:latin typeface="田氏保钓体简" panose="02010800040101010101" pitchFamily="2" charset="-122"/>
                <a:ea typeface="田氏保钓体简" panose="02010800040101010101" pitchFamily="2" charset="-122"/>
              </a:rPr>
              <a:t>当前点的类别标签与高于当前点密度的最近的点的标签一致。从而对所有点的类别进行了指定。如下图所示，编号表示密度高低，“</a:t>
            </a:r>
            <a:r>
              <a:rPr lang="en-US" altLang="zh-CN" sz="2000" dirty="0">
                <a:latin typeface="田氏保钓体简" panose="02010800040101010101" pitchFamily="2" charset="-122"/>
                <a:ea typeface="田氏保钓体简" panose="02010800040101010101" pitchFamily="2" charset="-122"/>
              </a:rPr>
              <a:t>1”</a:t>
            </a:r>
            <a:r>
              <a:rPr lang="zh-CN" altLang="en-US" sz="2000" dirty="0">
                <a:latin typeface="田氏保钓体简" panose="02010800040101010101" pitchFamily="2" charset="-122"/>
                <a:ea typeface="田氏保钓体简" panose="02010800040101010101" pitchFamily="2" charset="-122"/>
              </a:rPr>
              <a:t>表示密度最高，以此类推。“</a:t>
            </a:r>
            <a:r>
              <a:rPr lang="en-US" altLang="zh-CN" sz="2000" dirty="0">
                <a:latin typeface="田氏保钓体简" panose="02010800040101010101" pitchFamily="2" charset="-122"/>
                <a:ea typeface="田氏保钓体简" panose="02010800040101010101" pitchFamily="2" charset="-122"/>
              </a:rPr>
              <a:t>1”</a:t>
            </a:r>
            <a:r>
              <a:rPr lang="zh-CN" altLang="en-US" sz="2000" dirty="0">
                <a:latin typeface="田氏保钓体简" panose="02010800040101010101" pitchFamily="2" charset="-122"/>
                <a:ea typeface="田氏保钓体简" panose="02010800040101010101" pitchFamily="2" charset="-122"/>
              </a:rPr>
              <a:t>和“</a:t>
            </a:r>
            <a:r>
              <a:rPr lang="en-US" altLang="zh-CN" sz="2000" dirty="0">
                <a:latin typeface="田氏保钓体简" panose="02010800040101010101" pitchFamily="2" charset="-122"/>
                <a:ea typeface="田氏保钓体简" panose="02010800040101010101" pitchFamily="2" charset="-122"/>
              </a:rPr>
              <a:t>2”</a:t>
            </a:r>
            <a:r>
              <a:rPr lang="zh-CN" altLang="en-US" sz="2000" dirty="0">
                <a:latin typeface="田氏保钓体简" panose="02010800040101010101" pitchFamily="2" charset="-122"/>
                <a:ea typeface="田氏保钓体简" panose="02010800040101010101" pitchFamily="2" charset="-122"/>
              </a:rPr>
              <a:t>均为聚类中心</a:t>
            </a:r>
            <a:r>
              <a:rPr lang="en-US" altLang="zh-CN" sz="2000" dirty="0">
                <a:latin typeface="田氏保钓体简" panose="02010800040101010101" pitchFamily="2" charset="-122"/>
                <a:ea typeface="田氏保钓体简" panose="02010800040101010101" pitchFamily="2" charset="-122"/>
              </a:rPr>
              <a:t>,"3"</a:t>
            </a:r>
            <a:r>
              <a:rPr lang="zh-CN" altLang="en-US" sz="2000" dirty="0">
                <a:latin typeface="田氏保钓体简" panose="02010800040101010101" pitchFamily="2" charset="-122"/>
                <a:ea typeface="田氏保钓体简" panose="02010800040101010101" pitchFamily="2" charset="-122"/>
              </a:rPr>
              <a:t>号点的类别标签应该为与距离其最近的密度高于其的点一致，因此“</a:t>
            </a:r>
            <a:r>
              <a:rPr lang="en-US" altLang="zh-CN" sz="2000" dirty="0">
                <a:latin typeface="田氏保钓体简" panose="02010800040101010101" pitchFamily="2" charset="-122"/>
                <a:ea typeface="田氏保钓体简" panose="02010800040101010101" pitchFamily="2" charset="-122"/>
              </a:rPr>
              <a:t>3”</a:t>
            </a:r>
            <a:r>
              <a:rPr lang="zh-CN" altLang="en-US" sz="2000" dirty="0">
                <a:latin typeface="田氏保钓体简" panose="02010800040101010101" pitchFamily="2" charset="-122"/>
                <a:ea typeface="田氏保钓体简" panose="02010800040101010101" pitchFamily="2" charset="-122"/>
              </a:rPr>
              <a:t>号点属于聚类中心</a:t>
            </a:r>
            <a:r>
              <a:rPr lang="en-US" altLang="zh-CN" sz="2000" dirty="0">
                <a:latin typeface="田氏保钓体简" panose="02010800040101010101" pitchFamily="2" charset="-122"/>
                <a:ea typeface="田氏保钓体简" panose="02010800040101010101" pitchFamily="2" charset="-122"/>
              </a:rPr>
              <a:t>1</a:t>
            </a:r>
            <a:r>
              <a:rPr lang="zh-CN" altLang="en-US" sz="2000" dirty="0">
                <a:latin typeface="田氏保钓体简" panose="02010800040101010101" pitchFamily="2" charset="-122"/>
                <a:ea typeface="田氏保钓体简" panose="02010800040101010101" pitchFamily="2" charset="-122"/>
              </a:rPr>
              <a:t>，由于“</a:t>
            </a:r>
            <a:r>
              <a:rPr lang="en-US" altLang="zh-CN" sz="2000" dirty="0">
                <a:latin typeface="田氏保钓体简" panose="02010800040101010101" pitchFamily="2" charset="-122"/>
                <a:ea typeface="田氏保钓体简" panose="02010800040101010101" pitchFamily="2" charset="-122"/>
              </a:rPr>
              <a:t>4”</a:t>
            </a:r>
            <a:r>
              <a:rPr lang="zh-CN" altLang="en-US" sz="2000" dirty="0">
                <a:latin typeface="田氏保钓体简" panose="02010800040101010101" pitchFamily="2" charset="-122"/>
                <a:ea typeface="田氏保钓体简" panose="02010800040101010101" pitchFamily="2" charset="-122"/>
              </a:rPr>
              <a:t>号点最近的密度比其高的点为“</a:t>
            </a:r>
            <a:r>
              <a:rPr lang="en-US" altLang="zh-CN" sz="2000" dirty="0">
                <a:latin typeface="田氏保钓体简" panose="02010800040101010101" pitchFamily="2" charset="-122"/>
                <a:ea typeface="田氏保钓体简" panose="02010800040101010101" pitchFamily="2" charset="-122"/>
              </a:rPr>
              <a:t>3”</a:t>
            </a:r>
            <a:r>
              <a:rPr lang="zh-CN" altLang="en-US" sz="2000" dirty="0">
                <a:latin typeface="田氏保钓体简" panose="02010800040101010101" pitchFamily="2" charset="-122"/>
                <a:ea typeface="田氏保钓体简" panose="02010800040101010101" pitchFamily="2" charset="-122"/>
              </a:rPr>
              <a:t>号点，因此其类别标签与”</a:t>
            </a:r>
            <a:r>
              <a:rPr lang="en-US" altLang="zh-CN" sz="2000" dirty="0">
                <a:latin typeface="田氏保钓体简" panose="02010800040101010101" pitchFamily="2" charset="-122"/>
                <a:ea typeface="田氏保钓体简" panose="02010800040101010101" pitchFamily="2" charset="-122"/>
              </a:rPr>
              <a:t>3“</a:t>
            </a:r>
            <a:r>
              <a:rPr lang="zh-CN" altLang="en-US" sz="2000" dirty="0">
                <a:latin typeface="田氏保钓体简" panose="02010800040101010101" pitchFamily="2" charset="-122"/>
                <a:ea typeface="田氏保钓体简" panose="02010800040101010101" pitchFamily="2" charset="-122"/>
              </a:rPr>
              <a:t>号相同，也为聚类中心</a:t>
            </a:r>
            <a:r>
              <a:rPr lang="en-US" altLang="zh-CN" sz="2000" dirty="0">
                <a:latin typeface="田氏保钓体简" panose="02010800040101010101" pitchFamily="2" charset="-122"/>
                <a:ea typeface="田氏保钓体简" panose="02010800040101010101" pitchFamily="2" charset="-122"/>
              </a:rPr>
              <a:t>1</a:t>
            </a:r>
            <a:r>
              <a:rPr lang="zh-CN" altLang="en-US" sz="2000" dirty="0">
                <a:latin typeface="田氏保钓体简" panose="02010800040101010101" pitchFamily="2" charset="-122"/>
                <a:ea typeface="田氏保钓体简" panose="02010800040101010101" pitchFamily="2" charset="-122"/>
              </a:rPr>
              <a:t>。</a:t>
            </a:r>
          </a:p>
        </p:txBody>
      </p:sp>
      <p:pic>
        <p:nvPicPr>
          <p:cNvPr id="2050" name="Picture 2" descr="http://img.blog.csdn.net/20141029105710716?watermark/2/text/aHR0cDovL2Jsb2cuY3Nkbi5uZXQvbHZ4aW9uZzE5OTA=/font/5a6L5L2T/fontsize/400/fill/I0JBQkFCMA==/dissolve/70/gravity/SouthEa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4230852"/>
            <a:ext cx="3384376" cy="2294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3624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类别间边界确定</a:t>
            </a:r>
            <a:endParaRPr lang="en-US" altLang="zh-CN" sz="4000" i="1" kern="1200" baseline="-250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37</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13" name="矩形 12"/>
              <p:cNvSpPr/>
              <p:nvPr/>
            </p:nvSpPr>
            <p:spPr>
              <a:xfrm>
                <a:off x="743471" y="2060848"/>
                <a:ext cx="7356921" cy="2862322"/>
              </a:xfrm>
              <a:prstGeom prst="rect">
                <a:avLst/>
              </a:prstGeom>
            </p:spPr>
            <p:txBody>
              <a:bodyPr wrap="square">
                <a:spAutoFit/>
              </a:bodyPr>
              <a:lstStyle/>
              <a:p>
                <a:r>
                  <a:rPr lang="zh-CN" altLang="en-US" sz="2000" dirty="0">
                    <a:latin typeface="田氏保钓体简" panose="02010800040101010101" pitchFamily="2" charset="-122"/>
                    <a:ea typeface="田氏保钓体简" panose="02010800040101010101" pitchFamily="2" charset="-122"/>
                  </a:rPr>
                  <a:t>在该算法中，可以首先为每个簇定义一个边界区域 </a:t>
                </a:r>
                <a:r>
                  <a:rPr lang="en-US" altLang="zh-CN" sz="2000" dirty="0">
                    <a:latin typeface="田氏保钓体简" panose="02010800040101010101" pitchFamily="2" charset="-122"/>
                    <a:ea typeface="田氏保钓体简" panose="02010800040101010101" pitchFamily="2" charset="-122"/>
                  </a:rPr>
                  <a:t>(border region)</a:t>
                </a:r>
                <a:r>
                  <a:rPr lang="zh-CN" altLang="en-US" sz="2000" dirty="0">
                    <a:latin typeface="田氏保钓体简" panose="02010800040101010101" pitchFamily="2" charset="-122"/>
                    <a:ea typeface="田氏保钓体简" panose="02010800040101010101" pitchFamily="2" charset="-122"/>
                  </a:rPr>
                  <a:t>，亦即划分给该簇但是距离其他簇的 点的距离小于</a:t>
                </a:r>
                <a14:m>
                  <m:oMath xmlns:m="http://schemas.openxmlformats.org/officeDocument/2006/math">
                    <m:sSub>
                      <m:sSubPr>
                        <m:ctrlPr>
                          <a:rPr lang="en-US" altLang="zh-CN" sz="2000" i="1">
                            <a:latin typeface="Cambria Math"/>
                            <a:ea typeface="田氏保钓体简" panose="02010800040101010101" pitchFamily="2" charset="-122"/>
                          </a:rPr>
                        </m:ctrlPr>
                      </m:sSubPr>
                      <m:e>
                        <m:r>
                          <a:rPr lang="en-US" altLang="zh-CN" sz="2000" i="1">
                            <a:latin typeface="Cambria Math"/>
                            <a:ea typeface="田氏保钓体简" panose="02010800040101010101" pitchFamily="2" charset="-122"/>
                          </a:rPr>
                          <m:t>𝑑</m:t>
                        </m:r>
                      </m:e>
                      <m:sub>
                        <m:r>
                          <a:rPr lang="en-US" altLang="zh-CN" sz="2000" i="1">
                            <a:latin typeface="Cambria Math"/>
                            <a:ea typeface="田氏保钓体简" panose="02010800040101010101" pitchFamily="2" charset="-122"/>
                          </a:rPr>
                          <m:t>𝑐</m:t>
                        </m:r>
                      </m:sub>
                    </m:sSub>
                  </m:oMath>
                </a14:m>
                <a:r>
                  <a:rPr lang="zh-CN" altLang="en-US" sz="2000" dirty="0">
                    <a:latin typeface="田氏保钓体简" panose="02010800040101010101" pitchFamily="2" charset="-122"/>
                    <a:ea typeface="田氏保钓体简" panose="02010800040101010101" pitchFamily="2" charset="-122"/>
                  </a:rPr>
                  <a:t>的点的集合。然后为每个簇找到其边界区域的局部密度最大的点，令其局部密度为</a:t>
                </a:r>
                <a14:m>
                  <m:oMath xmlns:m="http://schemas.openxmlformats.org/officeDocument/2006/math">
                    <m:sSub>
                      <m:sSubPr>
                        <m:ctrlPr>
                          <a:rPr lang="en-US" altLang="zh-CN" sz="2000" i="1">
                            <a:latin typeface="Cambria Math"/>
                            <a:ea typeface="田氏保钓体简" panose="02010800040101010101" pitchFamily="2" charset="-122"/>
                          </a:rPr>
                        </m:ctrlPr>
                      </m:sSubPr>
                      <m:e>
                        <m:r>
                          <a:rPr lang="zh-CN" altLang="en-US" sz="2000" i="1">
                            <a:latin typeface="Cambria Math"/>
                            <a:ea typeface="田氏保钓体简" panose="02010800040101010101" pitchFamily="2" charset="-122"/>
                          </a:rPr>
                          <m:t>𝜌</m:t>
                        </m:r>
                      </m:e>
                      <m:sub>
                        <m:r>
                          <a:rPr lang="en-US" altLang="zh-CN" sz="2000" b="0" i="1" smtClean="0">
                            <a:latin typeface="Cambria Math"/>
                            <a:ea typeface="田氏保钓体简" panose="02010800040101010101" pitchFamily="2" charset="-122"/>
                          </a:rPr>
                          <m:t>h</m:t>
                        </m:r>
                      </m:sub>
                    </m:sSub>
                    <m:r>
                      <a:rPr lang="en-US" altLang="zh-CN" sz="2000" i="1">
                        <a:latin typeface="Cambria Math"/>
                        <a:ea typeface="田氏保钓体简" panose="02010800040101010101" pitchFamily="2" charset="-122"/>
                      </a:rPr>
                      <m:t> </m:t>
                    </m:r>
                  </m:oMath>
                </a14:m>
                <a:r>
                  <a:rPr lang="zh-CN" altLang="en-US" sz="2000" dirty="0">
                    <a:latin typeface="田氏保钓体简" panose="02010800040101010101" pitchFamily="2" charset="-122"/>
                    <a:ea typeface="田氏保钓体简" panose="02010800040101010101" pitchFamily="2" charset="-122"/>
                  </a:rPr>
                  <a:t>。</a:t>
                </a:r>
                <a:endParaRPr lang="en-US" altLang="zh-CN" sz="2000" dirty="0">
                  <a:latin typeface="田氏保钓体简" panose="02010800040101010101" pitchFamily="2" charset="-122"/>
                  <a:ea typeface="田氏保钓体简" panose="02010800040101010101" pitchFamily="2" charset="-122"/>
                </a:endParaRPr>
              </a:p>
              <a:p>
                <a:endParaRPr lang="en-US" altLang="zh-CN" sz="2000" dirty="0">
                  <a:latin typeface="田氏保钓体简" panose="02010800040101010101" pitchFamily="2" charset="-122"/>
                  <a:ea typeface="田氏保钓体简" panose="02010800040101010101" pitchFamily="2" charset="-122"/>
                </a:endParaRPr>
              </a:p>
              <a:p>
                <a:r>
                  <a:rPr lang="zh-CN" altLang="en-US" sz="2000" dirty="0">
                    <a:latin typeface="田氏保钓体简" panose="02010800040101010101" pitchFamily="2" charset="-122"/>
                    <a:ea typeface="田氏保钓体简" panose="02010800040101010101" pitchFamily="2" charset="-122"/>
                  </a:rPr>
                  <a:t>该簇中所有局部密度大于</a:t>
                </a:r>
                <a14:m>
                  <m:oMath xmlns:m="http://schemas.openxmlformats.org/officeDocument/2006/math">
                    <m:sSub>
                      <m:sSubPr>
                        <m:ctrlPr>
                          <a:rPr lang="en-US" altLang="zh-CN" sz="2000" i="1">
                            <a:latin typeface="Cambria Math"/>
                            <a:ea typeface="田氏保钓体简" panose="02010800040101010101" pitchFamily="2" charset="-122"/>
                          </a:rPr>
                        </m:ctrlPr>
                      </m:sSubPr>
                      <m:e>
                        <m:r>
                          <a:rPr lang="zh-CN" altLang="en-US" sz="2000" i="1">
                            <a:latin typeface="Cambria Math"/>
                            <a:ea typeface="田氏保钓体简" panose="02010800040101010101" pitchFamily="2" charset="-122"/>
                          </a:rPr>
                          <m:t>𝜌</m:t>
                        </m:r>
                      </m:e>
                      <m:sub>
                        <m:r>
                          <a:rPr lang="en-US" altLang="zh-CN" sz="2000" i="1">
                            <a:latin typeface="Cambria Math"/>
                            <a:ea typeface="田氏保钓体简" panose="02010800040101010101" pitchFamily="2" charset="-122"/>
                          </a:rPr>
                          <m:t>h</m:t>
                        </m:r>
                      </m:sub>
                    </m:sSub>
                  </m:oMath>
                </a14:m>
                <a:r>
                  <a:rPr lang="zh-CN" altLang="en-US" sz="2000" dirty="0">
                    <a:latin typeface="田氏保钓体简" panose="02010800040101010101" pitchFamily="2" charset="-122"/>
                    <a:ea typeface="田氏保钓体简" panose="02010800040101010101" pitchFamily="2" charset="-122"/>
                  </a:rPr>
                  <a:t>的点被认为是簇核心的一 部分</a:t>
                </a:r>
                <a:r>
                  <a:rPr lang="en-US" altLang="zh-CN" sz="2000" dirty="0">
                    <a:latin typeface="田氏保钓体简" panose="02010800040101010101" pitchFamily="2" charset="-122"/>
                    <a:ea typeface="田氏保钓体简" panose="02010800040101010101" pitchFamily="2" charset="-122"/>
                  </a:rPr>
                  <a:t>(</a:t>
                </a:r>
                <a:r>
                  <a:rPr lang="zh-CN" altLang="en-US" sz="2000" dirty="0">
                    <a:latin typeface="田氏保钓体简" panose="02010800040101010101" pitchFamily="2" charset="-122"/>
                    <a:ea typeface="田氏保钓体简" panose="02010800040101010101" pitchFamily="2" charset="-122"/>
                  </a:rPr>
                  <a:t>亦即将该点划分给该类簇的可靠性很大</a:t>
                </a:r>
                <a:r>
                  <a:rPr lang="en-US" altLang="zh-CN" sz="2000" dirty="0">
                    <a:latin typeface="田氏保钓体简" panose="02010800040101010101" pitchFamily="2" charset="-122"/>
                    <a:ea typeface="田氏保钓体简" panose="02010800040101010101" pitchFamily="2" charset="-122"/>
                  </a:rPr>
                  <a:t>)</a:t>
                </a:r>
                <a:r>
                  <a:rPr lang="zh-CN" altLang="en-US" sz="2000" dirty="0">
                    <a:latin typeface="田氏保钓体简" panose="02010800040101010101" pitchFamily="2" charset="-122"/>
                    <a:ea typeface="田氏保钓体简" panose="02010800040101010101" pitchFamily="2" charset="-122"/>
                  </a:rPr>
                  <a:t>，其余 的点被认为是该类簇的光晕</a:t>
                </a:r>
                <a:r>
                  <a:rPr lang="en-US" altLang="zh-CN" sz="2000" dirty="0">
                    <a:latin typeface="田氏保钓体简" panose="02010800040101010101" pitchFamily="2" charset="-122"/>
                    <a:ea typeface="田氏保钓体简" panose="02010800040101010101" pitchFamily="2" charset="-122"/>
                  </a:rPr>
                  <a:t>(halo)</a:t>
                </a:r>
                <a:r>
                  <a:rPr lang="zh-CN" altLang="en-US" sz="2000" dirty="0">
                    <a:latin typeface="田氏保钓体简" panose="02010800040101010101" pitchFamily="2" charset="-122"/>
                    <a:ea typeface="田氏保钓体简" panose="02010800040101010101" pitchFamily="2" charset="-122"/>
                  </a:rPr>
                  <a:t>，亦即可以认为是 噪声。</a:t>
                </a:r>
              </a:p>
              <a:p>
                <a:endParaRPr lang="zh-CN" altLang="en-US" sz="2000" dirty="0">
                  <a:latin typeface="田氏保钓体简" panose="02010800040101010101" pitchFamily="2" charset="-122"/>
                  <a:ea typeface="田氏保钓体简" panose="02010800040101010101" pitchFamily="2" charset="-122"/>
                </a:endParaRPr>
              </a:p>
            </p:txBody>
          </p:sp>
        </mc:Choice>
        <mc:Fallback xmlns="">
          <p:sp>
            <p:nvSpPr>
              <p:cNvPr id="13" name="矩形 12"/>
              <p:cNvSpPr>
                <a:spLocks noRot="1" noChangeAspect="1" noMove="1" noResize="1" noEditPoints="1" noAdjustHandles="1" noChangeArrowheads="1" noChangeShapeType="1" noTextEdit="1"/>
              </p:cNvSpPr>
              <p:nvPr/>
            </p:nvSpPr>
            <p:spPr>
              <a:xfrm>
                <a:off x="743471" y="2060848"/>
                <a:ext cx="7356921" cy="2862322"/>
              </a:xfrm>
              <a:prstGeom prst="rect">
                <a:avLst/>
              </a:prstGeom>
              <a:blipFill rotWithShape="1">
                <a:blip r:embed="rId2"/>
                <a:stretch>
                  <a:fillRect l="-911" t="-1064" r="-249"/>
                </a:stretch>
              </a:blipFill>
            </p:spPr>
            <p:txBody>
              <a:bodyPr/>
              <a:lstStyle/>
              <a:p>
                <a:r>
                  <a:rPr lang="zh-CN" altLang="en-US">
                    <a:noFill/>
                  </a:rPr>
                  <a:t> </a:t>
                </a:r>
              </a:p>
            </p:txBody>
          </p:sp>
        </mc:Fallback>
      </mc:AlternateContent>
      <p:grpSp>
        <p:nvGrpSpPr>
          <p:cNvPr id="14" name="组合 13"/>
          <p:cNvGrpSpPr/>
          <p:nvPr/>
        </p:nvGrpSpPr>
        <p:grpSpPr>
          <a:xfrm>
            <a:off x="1043608" y="4653136"/>
            <a:ext cx="6624736" cy="2123667"/>
            <a:chOff x="1043608" y="4653136"/>
            <a:chExt cx="6624736" cy="2123667"/>
          </a:xfrm>
        </p:grpSpPr>
        <p:pic>
          <p:nvPicPr>
            <p:cNvPr id="9218" name="Picture 2" descr="http://img.blog.csdn.net/20141029110439640?watermark/2/text/aHR0cDovL2Jsb2cuY3Nkbi5uZXQvbHZ4aW9uZzE5OTA=/font/5a6L5L2T/fontsize/400/fill/I0JBQkFCMA==/dissolve/70/gravity/SouthEa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653136"/>
              <a:ext cx="6448425" cy="2105026"/>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3995936" y="6309320"/>
              <a:ext cx="2592288" cy="448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020272" y="6327961"/>
              <a:ext cx="648072" cy="4488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41301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聚类效果展示</a:t>
            </a:r>
            <a:endParaRPr lang="en-US" altLang="zh-CN" sz="4000" i="1" kern="1200" baseline="-250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38</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13" name="矩形 12"/>
              <p:cNvSpPr/>
              <p:nvPr/>
            </p:nvSpPr>
            <p:spPr>
              <a:xfrm>
                <a:off x="827584" y="1941800"/>
                <a:ext cx="7356921" cy="1200329"/>
              </a:xfrm>
              <a:prstGeom prst="rect">
                <a:avLst/>
              </a:prstGeom>
            </p:spPr>
            <p:txBody>
              <a:bodyPr wrap="square">
                <a:spAutoFit/>
              </a:bodyPr>
              <a:lstStyle/>
              <a:p>
                <a:r>
                  <a:rPr lang="zh-CN" altLang="en-US" dirty="0">
                    <a:latin typeface="田氏保钓体简" panose="02010800040101010101" pitchFamily="2" charset="-122"/>
                    <a:ea typeface="田氏保钓体简" panose="02010800040101010101" pitchFamily="2" charset="-122"/>
                  </a:rPr>
                  <a:t>下图是一个非球形类分布图，同时加入黑色噪音点后，</a:t>
                </a:r>
                <a:r>
                  <a:rPr lang="en-US" altLang="zh-CN" dirty="0">
                    <a:latin typeface="田氏保钓体简" panose="02010800040101010101" pitchFamily="2" charset="-122"/>
                    <a:ea typeface="田氏保钓体简" panose="02010800040101010101" pitchFamily="2" charset="-122"/>
                  </a:rPr>
                  <a:t>A</a:t>
                </a:r>
                <a:r>
                  <a:rPr lang="zh-CN" altLang="en-US" dirty="0">
                    <a:latin typeface="田氏保钓体简" panose="02010800040101010101" pitchFamily="2" charset="-122"/>
                    <a:ea typeface="田氏保钓体简" panose="02010800040101010101" pitchFamily="2" charset="-122"/>
                  </a:rPr>
                  <a:t>图为类的概率分布，</a:t>
                </a:r>
                <a:r>
                  <a:rPr lang="en-US" altLang="zh-CN" dirty="0">
                    <a:latin typeface="田氏保钓体简" panose="02010800040101010101" pitchFamily="2" charset="-122"/>
                    <a:ea typeface="田氏保钓体简" panose="02010800040101010101" pitchFamily="2" charset="-122"/>
                  </a:rPr>
                  <a:t>B</a:t>
                </a:r>
                <a:r>
                  <a:rPr lang="zh-CN" altLang="en-US" dirty="0">
                    <a:latin typeface="田氏保钓体简" panose="02010800040101010101" pitchFamily="2" charset="-122"/>
                    <a:ea typeface="田氏保钓体简" panose="02010800040101010101" pitchFamily="2" charset="-122"/>
                  </a:rPr>
                  <a:t>、</a:t>
                </a:r>
                <a:r>
                  <a:rPr lang="en-US" altLang="zh-CN" dirty="0">
                    <a:latin typeface="田氏保钓体简" panose="02010800040101010101" pitchFamily="2" charset="-122"/>
                    <a:ea typeface="田氏保钓体简" panose="02010800040101010101" pitchFamily="2" charset="-122"/>
                  </a:rPr>
                  <a:t>C</a:t>
                </a:r>
                <a:r>
                  <a:rPr lang="zh-CN" altLang="en-US" dirty="0">
                    <a:latin typeface="田氏保钓体简" panose="02010800040101010101" pitchFamily="2" charset="-122"/>
                    <a:ea typeface="田氏保钓体简" panose="02010800040101010101" pitchFamily="2" charset="-122"/>
                  </a:rPr>
                  <a:t>图为</a:t>
                </a:r>
                <a:r>
                  <a:rPr lang="en-US" altLang="zh-CN" dirty="0">
                    <a:latin typeface="田氏保钓体简" panose="02010800040101010101" pitchFamily="2" charset="-122"/>
                    <a:ea typeface="田氏保钓体简" panose="02010800040101010101" pitchFamily="2" charset="-122"/>
                  </a:rPr>
                  <a:t>4000</a:t>
                </a:r>
                <a:r>
                  <a:rPr lang="zh-CN" altLang="en-US" dirty="0">
                    <a:latin typeface="田氏保钓体简" panose="02010800040101010101" pitchFamily="2" charset="-122"/>
                    <a:ea typeface="田氏保钓体简" panose="02010800040101010101" pitchFamily="2" charset="-122"/>
                  </a:rPr>
                  <a:t>个和</a:t>
                </a:r>
                <a:r>
                  <a:rPr lang="en-US" altLang="zh-CN" dirty="0">
                    <a:latin typeface="田氏保钓体简" panose="02010800040101010101" pitchFamily="2" charset="-122"/>
                    <a:ea typeface="田氏保钓体简" panose="02010800040101010101" pitchFamily="2" charset="-122"/>
                  </a:rPr>
                  <a:t>1000</a:t>
                </a:r>
                <a:r>
                  <a:rPr lang="zh-CN" altLang="en-US" dirty="0">
                    <a:latin typeface="田氏保钓体简" panose="02010800040101010101" pitchFamily="2" charset="-122"/>
                    <a:ea typeface="田氏保钓体简" panose="02010800040101010101" pitchFamily="2" charset="-122"/>
                  </a:rPr>
                  <a:t>个样本点，</a:t>
                </a:r>
                <a:r>
                  <a:rPr lang="en-US" altLang="zh-CN" dirty="0">
                    <a:latin typeface="田氏保钓体简" panose="02010800040101010101" pitchFamily="2" charset="-122"/>
                    <a:ea typeface="田氏保钓体简" panose="02010800040101010101" pitchFamily="2" charset="-122"/>
                  </a:rPr>
                  <a:t>E</a:t>
                </a:r>
                <a:r>
                  <a:rPr lang="zh-CN" altLang="en-US" dirty="0">
                    <a:latin typeface="田氏保钓体简" panose="02010800040101010101" pitchFamily="2" charset="-122"/>
                    <a:ea typeface="田氏保钓体简" panose="02010800040101010101" pitchFamily="2" charset="-122"/>
                  </a:rPr>
                  <a:t>和</a:t>
                </a:r>
                <a:r>
                  <a:rPr lang="en-US" altLang="zh-CN" dirty="0">
                    <a:latin typeface="田氏保钓体简" panose="02010800040101010101" pitchFamily="2" charset="-122"/>
                    <a:ea typeface="田氏保钓体简" panose="02010800040101010101" pitchFamily="2" charset="-122"/>
                  </a:rPr>
                  <a:t>F</a:t>
                </a:r>
                <a:r>
                  <a:rPr lang="zh-CN" altLang="en-US" dirty="0">
                    <a:latin typeface="田氏保钓体简" panose="02010800040101010101" pitchFamily="2" charset="-122"/>
                    <a:ea typeface="田氏保钓体简" panose="02010800040101010101" pitchFamily="2" charset="-122"/>
                  </a:rPr>
                  <a:t>生成的每个点对应的</a:t>
                </a:r>
                <a14:m>
                  <m:oMath xmlns:m="http://schemas.openxmlformats.org/officeDocument/2006/math">
                    <m:r>
                      <a:rPr lang="en-US" altLang="zh-CN" i="1" dirty="0">
                        <a:latin typeface="Cambria Math"/>
                        <a:ea typeface="田氏保钓体简" panose="02010800040101010101" pitchFamily="2" charset="-122"/>
                      </a:rPr>
                      <m:t>𝜌</m:t>
                    </m:r>
                  </m:oMath>
                </a14:m>
                <a:r>
                  <a:rPr lang="zh-CN" altLang="en-US" dirty="0">
                    <a:latin typeface="田氏保钓体简" panose="02010800040101010101" pitchFamily="2" charset="-122"/>
                    <a:ea typeface="田氏保钓体简" panose="02010800040101010101" pitchFamily="2" charset="-122"/>
                  </a:rPr>
                  <a:t>和</a:t>
                </a:r>
                <a14:m>
                  <m:oMath xmlns:m="http://schemas.openxmlformats.org/officeDocument/2006/math">
                    <m:r>
                      <a:rPr lang="zh-CN" altLang="en-US" i="1" dirty="0">
                        <a:latin typeface="Cambria Math"/>
                        <a:ea typeface="田氏保钓体简" panose="02010800040101010101" pitchFamily="2" charset="-122"/>
                      </a:rPr>
                      <m:t>𝛿</m:t>
                    </m:r>
                  </m:oMath>
                </a14:m>
                <a:r>
                  <a:rPr lang="zh-CN" altLang="en-US" dirty="0">
                    <a:latin typeface="田氏保钓体简" panose="02010800040101010101" pitchFamily="2" charset="-122"/>
                    <a:ea typeface="田氏保钓体简" panose="02010800040101010101" pitchFamily="2" charset="-122"/>
                  </a:rPr>
                  <a:t>的函数图，可以明显看出类别中心及个数。</a:t>
                </a:r>
                <a:r>
                  <a:rPr lang="en-US" altLang="zh-CN" dirty="0">
                    <a:latin typeface="田氏保钓体简" panose="02010800040101010101" pitchFamily="2" charset="-122"/>
                    <a:ea typeface="田氏保钓体简" panose="02010800040101010101" pitchFamily="2" charset="-122"/>
                  </a:rPr>
                  <a:t>F</a:t>
                </a:r>
                <a:r>
                  <a:rPr lang="zh-CN" altLang="en-US" dirty="0">
                    <a:latin typeface="田氏保钓体简" panose="02010800040101010101" pitchFamily="2" charset="-122"/>
                    <a:ea typeface="田氏保钓体简" panose="02010800040101010101" pitchFamily="2" charset="-122"/>
                  </a:rPr>
                  <a:t>图为随着样本点的增加，错误指派点的比率。</a:t>
                </a:r>
              </a:p>
            </p:txBody>
          </p:sp>
        </mc:Choice>
        <mc:Fallback xmlns="">
          <p:sp>
            <p:nvSpPr>
              <p:cNvPr id="13" name="矩形 12"/>
              <p:cNvSpPr>
                <a:spLocks noRot="1" noChangeAspect="1" noMove="1" noResize="1" noEditPoints="1" noAdjustHandles="1" noChangeArrowheads="1" noChangeShapeType="1" noTextEdit="1"/>
              </p:cNvSpPr>
              <p:nvPr/>
            </p:nvSpPr>
            <p:spPr>
              <a:xfrm>
                <a:off x="827584" y="1941800"/>
                <a:ext cx="7356921" cy="1200329"/>
              </a:xfrm>
              <a:prstGeom prst="rect">
                <a:avLst/>
              </a:prstGeom>
              <a:blipFill rotWithShape="1">
                <a:blip r:embed="rId2"/>
                <a:stretch>
                  <a:fillRect l="-746" t="-2551" r="-3728" b="-7653"/>
                </a:stretch>
              </a:blipFill>
            </p:spPr>
            <p:txBody>
              <a:bodyPr/>
              <a:lstStyle/>
              <a:p>
                <a:r>
                  <a:rPr lang="zh-CN" altLang="en-US">
                    <a:noFill/>
                  </a:rPr>
                  <a:t> </a:t>
                </a:r>
              </a:p>
            </p:txBody>
          </p:sp>
        </mc:Fallback>
      </mc:AlternateContent>
      <p:pic>
        <p:nvPicPr>
          <p:cNvPr id="11" name="图片 10" descr="屏幕剪辑"/>
          <p:cNvPicPr>
            <a:picLocks noChangeAspect="1"/>
          </p:cNvPicPr>
          <p:nvPr/>
        </p:nvPicPr>
        <p:blipFill rotWithShape="1">
          <a:blip r:embed="rId3">
            <a:extLst>
              <a:ext uri="{28A0092B-C50C-407E-A947-70E740481C1C}">
                <a14:useLocalDpi xmlns:a14="http://schemas.microsoft.com/office/drawing/2010/main" val="0"/>
              </a:ext>
            </a:extLst>
          </a:blip>
          <a:srcRect b="11245"/>
          <a:stretch/>
        </p:blipFill>
        <p:spPr>
          <a:xfrm>
            <a:off x="1475656" y="3104387"/>
            <a:ext cx="5904656" cy="3636981"/>
          </a:xfrm>
          <a:prstGeom prst="rect">
            <a:avLst/>
          </a:prstGeom>
        </p:spPr>
      </p:pic>
    </p:spTree>
    <p:extLst>
      <p:ext uri="{BB962C8B-B14F-4D97-AF65-F5344CB8AC3E}">
        <p14:creationId xmlns:p14="http://schemas.microsoft.com/office/powerpoint/2010/main" val="32323195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聚类效果展示</a:t>
            </a:r>
            <a:endParaRPr lang="en-US" altLang="zh-CN" sz="4000" i="1" kern="1200" baseline="-250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39</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 name="图片 1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1844824"/>
            <a:ext cx="6493320" cy="4939364"/>
          </a:xfrm>
          <a:prstGeom prst="rect">
            <a:avLst/>
          </a:prstGeom>
        </p:spPr>
      </p:pic>
    </p:spTree>
    <p:extLst>
      <p:ext uri="{BB962C8B-B14F-4D97-AF65-F5344CB8AC3E}">
        <p14:creationId xmlns:p14="http://schemas.microsoft.com/office/powerpoint/2010/main" val="1783076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例子</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4</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10" name="TextBox 9"/>
              <p:cNvSpPr txBox="1"/>
              <p:nvPr/>
            </p:nvSpPr>
            <p:spPr>
              <a:xfrm>
                <a:off x="683568" y="3933056"/>
                <a:ext cx="7540719" cy="6235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50%</m:t>
                      </m:r>
                      <m:r>
                        <a:rPr lang="en-US" altLang="zh-CN" b="0" i="1" smtClean="0">
                          <a:latin typeface="Cambria Math"/>
                          <a:ea typeface="Cambria Math"/>
                        </a:rPr>
                        <m:t>×</m:t>
                      </m:r>
                      <m:r>
                        <a:rPr lang="en-US" altLang="zh-CN" b="0" i="1" smtClean="0">
                          <a:latin typeface="Cambria Math"/>
                          <a:ea typeface="Cambria Math"/>
                        </a:rPr>
                        <m:t>𝑙𝑜𝑔</m:t>
                      </m:r>
                      <m:f>
                        <m:fPr>
                          <m:ctrlPr>
                            <a:rPr lang="en-US" altLang="zh-CN" b="0" i="1" smtClean="0">
                              <a:latin typeface="Cambria Math"/>
                              <a:ea typeface="Cambria Math"/>
                            </a:rPr>
                          </m:ctrlPr>
                        </m:fPr>
                        <m:num>
                          <m:r>
                            <a:rPr lang="en-US" altLang="zh-CN" b="0" i="1" smtClean="0">
                              <a:latin typeface="Cambria Math"/>
                              <a:ea typeface="Cambria Math"/>
                            </a:rPr>
                            <m:t>1</m:t>
                          </m:r>
                        </m:num>
                        <m:den>
                          <m:r>
                            <a:rPr lang="en-US" altLang="zh-CN" b="0" i="1" smtClean="0">
                              <a:latin typeface="Cambria Math"/>
                              <a:ea typeface="Cambria Math"/>
                            </a:rPr>
                            <m:t>50%</m:t>
                          </m:r>
                        </m:den>
                      </m:f>
                      <m:r>
                        <a:rPr lang="en-US" altLang="zh-CN" b="0" i="1" smtClean="0">
                          <a:latin typeface="Cambria Math"/>
                          <a:ea typeface="Cambria Math"/>
                        </a:rPr>
                        <m:t>+2</m:t>
                      </m:r>
                      <m:r>
                        <a:rPr lang="en-US" altLang="zh-CN" i="1">
                          <a:latin typeface="Cambria Math"/>
                        </a:rPr>
                        <m:t>5%</m:t>
                      </m:r>
                      <m:r>
                        <a:rPr lang="en-US" altLang="zh-CN" i="1">
                          <a:latin typeface="Cambria Math"/>
                          <a:ea typeface="Cambria Math"/>
                        </a:rPr>
                        <m:t>×</m:t>
                      </m:r>
                      <m:r>
                        <a:rPr lang="en-US" altLang="zh-CN" i="1">
                          <a:latin typeface="Cambria Math"/>
                          <a:ea typeface="Cambria Math"/>
                        </a:rPr>
                        <m:t>𝑙𝑜𝑔</m:t>
                      </m:r>
                      <m:f>
                        <m:fPr>
                          <m:ctrlPr>
                            <a:rPr lang="en-US" altLang="zh-CN" i="1">
                              <a:latin typeface="Cambria Math"/>
                              <a:ea typeface="Cambria Math"/>
                            </a:rPr>
                          </m:ctrlPr>
                        </m:fPr>
                        <m:num>
                          <m:r>
                            <a:rPr lang="en-US" altLang="zh-CN" i="1">
                              <a:latin typeface="Cambria Math"/>
                              <a:ea typeface="Cambria Math"/>
                            </a:rPr>
                            <m:t>1</m:t>
                          </m:r>
                        </m:num>
                        <m:den>
                          <m:r>
                            <a:rPr lang="en-US" altLang="zh-CN" b="0" i="1" smtClean="0">
                              <a:latin typeface="Cambria Math"/>
                              <a:ea typeface="Cambria Math"/>
                            </a:rPr>
                            <m:t>2</m:t>
                          </m:r>
                          <m:r>
                            <a:rPr lang="en-US" altLang="zh-CN" i="1">
                              <a:latin typeface="Cambria Math"/>
                              <a:ea typeface="Cambria Math"/>
                            </a:rPr>
                            <m:t>5%</m:t>
                          </m:r>
                        </m:den>
                      </m:f>
                      <m:r>
                        <a:rPr lang="en-US" altLang="zh-CN" b="0" i="1" smtClean="0">
                          <a:latin typeface="Cambria Math"/>
                          <a:ea typeface="Cambria Math"/>
                        </a:rPr>
                        <m:t>+25</m:t>
                      </m:r>
                      <m:r>
                        <a:rPr lang="en-US" altLang="zh-CN" i="1">
                          <a:latin typeface="Cambria Math"/>
                        </a:rPr>
                        <m:t>%</m:t>
                      </m:r>
                      <m:r>
                        <a:rPr lang="en-US" altLang="zh-CN" i="1">
                          <a:latin typeface="Cambria Math"/>
                          <a:ea typeface="Cambria Math"/>
                        </a:rPr>
                        <m:t>×</m:t>
                      </m:r>
                      <m:r>
                        <a:rPr lang="en-US" altLang="zh-CN" i="1">
                          <a:latin typeface="Cambria Math"/>
                          <a:ea typeface="Cambria Math"/>
                        </a:rPr>
                        <m:t>𝑙𝑜𝑔</m:t>
                      </m:r>
                      <m:f>
                        <m:fPr>
                          <m:ctrlPr>
                            <a:rPr lang="en-US" altLang="zh-CN" i="1">
                              <a:latin typeface="Cambria Math"/>
                              <a:ea typeface="Cambria Math"/>
                            </a:rPr>
                          </m:ctrlPr>
                        </m:fPr>
                        <m:num>
                          <m:r>
                            <a:rPr lang="en-US" altLang="zh-CN" i="1">
                              <a:latin typeface="Cambria Math"/>
                              <a:ea typeface="Cambria Math"/>
                            </a:rPr>
                            <m:t>1</m:t>
                          </m:r>
                        </m:num>
                        <m:den>
                          <m:r>
                            <a:rPr lang="en-US" altLang="zh-CN" b="0" i="1" smtClean="0">
                              <a:latin typeface="Cambria Math"/>
                              <a:ea typeface="Cambria Math"/>
                            </a:rPr>
                            <m:t>12.5</m:t>
                          </m:r>
                          <m:r>
                            <a:rPr lang="en-US" altLang="zh-CN" i="1">
                              <a:latin typeface="Cambria Math"/>
                              <a:ea typeface="Cambria Math"/>
                            </a:rPr>
                            <m:t>%</m:t>
                          </m:r>
                        </m:den>
                      </m:f>
                      <m:r>
                        <a:rPr lang="en-US" altLang="zh-CN" b="0" i="1" smtClean="0">
                          <a:latin typeface="Cambria Math"/>
                          <a:ea typeface="Cambria Math"/>
                        </a:rPr>
                        <m:t>+0</m:t>
                      </m:r>
                      <m:r>
                        <a:rPr lang="en-US" altLang="zh-CN" i="1">
                          <a:latin typeface="Cambria Math"/>
                        </a:rPr>
                        <m:t>%</m:t>
                      </m:r>
                      <m:r>
                        <a:rPr lang="en-US" altLang="zh-CN" i="1">
                          <a:latin typeface="Cambria Math"/>
                          <a:ea typeface="Cambria Math"/>
                        </a:rPr>
                        <m:t>×</m:t>
                      </m:r>
                      <m:r>
                        <a:rPr lang="en-US" altLang="zh-CN" i="1">
                          <a:latin typeface="Cambria Math"/>
                          <a:ea typeface="Cambria Math"/>
                        </a:rPr>
                        <m:t>𝑙𝑜𝑔</m:t>
                      </m:r>
                      <m:f>
                        <m:fPr>
                          <m:ctrlPr>
                            <a:rPr lang="en-US" altLang="zh-CN" i="1">
                              <a:latin typeface="Cambria Math"/>
                              <a:ea typeface="Cambria Math"/>
                            </a:rPr>
                          </m:ctrlPr>
                        </m:fPr>
                        <m:num>
                          <m:r>
                            <a:rPr lang="en-US" altLang="zh-CN" i="1">
                              <a:latin typeface="Cambria Math"/>
                              <a:ea typeface="Cambria Math"/>
                            </a:rPr>
                            <m:t>1</m:t>
                          </m:r>
                        </m:num>
                        <m:den>
                          <m:r>
                            <a:rPr lang="en-US" altLang="zh-CN" i="1">
                              <a:latin typeface="Cambria Math"/>
                              <a:ea typeface="Cambria Math"/>
                            </a:rPr>
                            <m:t>12.5%</m:t>
                          </m:r>
                        </m:den>
                      </m:f>
                    </m:oMath>
                  </m:oMathPara>
                </a14:m>
                <a:endParaRPr lang="zh-CN"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83568" y="3933056"/>
                <a:ext cx="7540719" cy="623504"/>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83568" y="4715852"/>
                <a:ext cx="49375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=0.5</m:t>
                      </m:r>
                      <m:r>
                        <a:rPr lang="en-US" altLang="zh-CN" b="0" i="1" smtClean="0">
                          <a:latin typeface="Cambria Math"/>
                          <a:ea typeface="Cambria Math"/>
                        </a:rPr>
                        <m:t>×1+0.2</m:t>
                      </m:r>
                      <m:r>
                        <a:rPr lang="en-US" altLang="zh-CN" i="1">
                          <a:latin typeface="Cambria Math"/>
                        </a:rPr>
                        <m:t>5</m:t>
                      </m:r>
                      <m:r>
                        <a:rPr lang="en-US" altLang="zh-CN" i="1">
                          <a:latin typeface="Cambria Math"/>
                          <a:ea typeface="Cambria Math"/>
                        </a:rPr>
                        <m:t>×</m:t>
                      </m:r>
                      <m:r>
                        <a:rPr lang="en-US" altLang="zh-CN" b="0" i="1" smtClean="0">
                          <a:latin typeface="Cambria Math"/>
                          <a:ea typeface="Cambria Math"/>
                        </a:rPr>
                        <m:t>2+0.</m:t>
                      </m:r>
                      <m:r>
                        <a:rPr lang="en-US" altLang="zh-CN" i="1">
                          <a:latin typeface="Cambria Math"/>
                          <a:ea typeface="Cambria Math"/>
                        </a:rPr>
                        <m:t>2</m:t>
                      </m:r>
                      <m:r>
                        <a:rPr lang="en-US" altLang="zh-CN" i="1">
                          <a:latin typeface="Cambria Math"/>
                        </a:rPr>
                        <m:t>5</m:t>
                      </m:r>
                      <m:r>
                        <a:rPr lang="en-US" altLang="zh-CN" i="1" smtClean="0">
                          <a:latin typeface="Cambria Math"/>
                          <a:ea typeface="Cambria Math"/>
                        </a:rPr>
                        <m:t>×</m:t>
                      </m:r>
                      <m:r>
                        <a:rPr lang="en-US" altLang="zh-CN" b="0" i="1" smtClean="0">
                          <a:latin typeface="Cambria Math"/>
                          <a:ea typeface="Cambria Math"/>
                        </a:rPr>
                        <m:t>3+</m:t>
                      </m:r>
                      <m:r>
                        <a:rPr lang="en-US" altLang="zh-CN" i="1">
                          <a:latin typeface="Cambria Math"/>
                          <a:ea typeface="Cambria Math"/>
                        </a:rPr>
                        <m:t>0×3</m:t>
                      </m:r>
                      <m:r>
                        <a:rPr lang="en-US" altLang="zh-CN" b="0" i="1" smtClean="0">
                          <a:latin typeface="Cambria Math"/>
                          <a:ea typeface="Cambria Math"/>
                        </a:rPr>
                        <m:t>=1.75</m:t>
                      </m:r>
                    </m:oMath>
                  </m:oMathPara>
                </a14:m>
                <a:endParaRPr lang="zh-CN" alt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83568" y="4715852"/>
                <a:ext cx="4937570" cy="369332"/>
              </a:xfrm>
              <a:prstGeom prst="rect">
                <a:avLst/>
              </a:prstGeom>
              <a:blipFill rotWithShape="1">
                <a:blip r:embed="rId5"/>
                <a:stretch>
                  <a:fillRect/>
                </a:stretch>
              </a:blipFill>
            </p:spPr>
            <p:txBody>
              <a:bodyPr/>
              <a:lstStyle/>
              <a:p>
                <a:r>
                  <a:rPr lang="zh-CN" altLang="en-US">
                    <a:noFill/>
                  </a:rPr>
                  <a:t> </a:t>
                </a:r>
              </a:p>
            </p:txBody>
          </p:sp>
        </mc:Fallback>
      </mc:AlternateContent>
      <p:sp>
        <p:nvSpPr>
          <p:cNvPr id="19" name="矩形 18"/>
          <p:cNvSpPr/>
          <p:nvPr/>
        </p:nvSpPr>
        <p:spPr>
          <a:xfrm>
            <a:off x="704900" y="2204864"/>
            <a:ext cx="7644804" cy="1631216"/>
          </a:xfrm>
          <a:prstGeom prst="rect">
            <a:avLst/>
          </a:prstGeom>
        </p:spPr>
        <p:txBody>
          <a:bodyPr wrap="square">
            <a:spAutoFit/>
          </a:bodyPr>
          <a:lstStyle/>
          <a:p>
            <a:r>
              <a:rPr lang="zh-CN" altLang="en-US" sz="2000" dirty="0">
                <a:latin typeface="田氏保钓体简" panose="02010800040101010101" pitchFamily="2" charset="-122"/>
                <a:ea typeface="田氏保钓体简" panose="02010800040101010101" pitchFamily="2" charset="-122"/>
              </a:rPr>
              <a:t>这时国家队的球迷不干了：凭什么不给咱国家队一丝期待？那好，不妨修改一下我们的赛前预测：巴西</a:t>
            </a:r>
            <a:r>
              <a:rPr lang="en-US" altLang="zh-CN" sz="2000" dirty="0">
                <a:latin typeface="田氏保钓体简" panose="02010800040101010101" pitchFamily="2" charset="-122"/>
                <a:ea typeface="田氏保钓体简" panose="02010800040101010101" pitchFamily="2" charset="-122"/>
              </a:rPr>
              <a:t>50%</a:t>
            </a:r>
            <a:r>
              <a:rPr lang="zh-CN" altLang="en-US" sz="2000" dirty="0">
                <a:latin typeface="田氏保钓体简" panose="02010800040101010101" pitchFamily="2" charset="-122"/>
                <a:ea typeface="田氏保钓体简" panose="02010800040101010101" pitchFamily="2" charset="-122"/>
              </a:rPr>
              <a:t>，土耳其</a:t>
            </a:r>
            <a:r>
              <a:rPr lang="en-US" altLang="zh-CN" sz="2000" dirty="0">
                <a:latin typeface="田氏保钓体简" panose="02010800040101010101" pitchFamily="2" charset="-122"/>
                <a:ea typeface="田氏保钓体简" panose="02010800040101010101" pitchFamily="2" charset="-122"/>
              </a:rPr>
              <a:t>25%</a:t>
            </a:r>
            <a:r>
              <a:rPr lang="zh-CN" altLang="en-US" sz="2000" dirty="0">
                <a:latin typeface="田氏保钓体简" panose="02010800040101010101" pitchFamily="2" charset="-122"/>
                <a:ea typeface="田氏保钓体简" panose="02010800040101010101" pitchFamily="2" charset="-122"/>
              </a:rPr>
              <a:t>， 哥斯达黎加</a:t>
            </a:r>
            <a:r>
              <a:rPr lang="en-US" altLang="zh-CN" sz="2000" dirty="0">
                <a:latin typeface="田氏保钓体简" panose="02010800040101010101" pitchFamily="2" charset="-122"/>
                <a:ea typeface="田氏保钓体简" panose="02010800040101010101" pitchFamily="2" charset="-122"/>
              </a:rPr>
              <a:t>12.5%</a:t>
            </a:r>
            <a:r>
              <a:rPr lang="zh-CN" altLang="en-US" sz="2000" dirty="0">
                <a:latin typeface="田氏保钓体简" panose="02010800040101010101" pitchFamily="2" charset="-122"/>
                <a:ea typeface="田氏保钓体简" panose="02010800040101010101" pitchFamily="2" charset="-122"/>
              </a:rPr>
              <a:t>， 中国</a:t>
            </a:r>
            <a:r>
              <a:rPr lang="en-US" altLang="zh-CN" sz="2000" dirty="0">
                <a:latin typeface="田氏保钓体简" panose="02010800040101010101" pitchFamily="2" charset="-122"/>
                <a:ea typeface="田氏保钓体简" panose="02010800040101010101" pitchFamily="2" charset="-122"/>
              </a:rPr>
              <a:t>12.5%</a:t>
            </a:r>
            <a:r>
              <a:rPr lang="zh-CN" altLang="en-US" sz="2000" dirty="0">
                <a:latin typeface="田氏保钓体简" panose="02010800040101010101" pitchFamily="2" charset="-122"/>
                <a:ea typeface="田氏保钓体简" panose="02010800040101010101" pitchFamily="2" charset="-122"/>
              </a:rPr>
              <a:t>。</a:t>
            </a:r>
            <a:endParaRPr lang="en-US" altLang="zh-CN" sz="2000" dirty="0">
              <a:latin typeface="田氏保钓体简" panose="02010800040101010101" pitchFamily="2" charset="-122"/>
              <a:ea typeface="田氏保钓体简" panose="02010800040101010101" pitchFamily="2" charset="-122"/>
            </a:endParaRPr>
          </a:p>
          <a:p>
            <a:endParaRPr lang="en-US" altLang="zh-CN" sz="2000" dirty="0">
              <a:latin typeface="田氏保钓体简" panose="02010800040101010101" pitchFamily="2" charset="-122"/>
              <a:ea typeface="田氏保钓体简" panose="02010800040101010101" pitchFamily="2" charset="-122"/>
            </a:endParaRPr>
          </a:p>
          <a:p>
            <a:r>
              <a:rPr lang="zh-CN" altLang="en-US" sz="2000" dirty="0">
                <a:latin typeface="田氏保钓体简" panose="02010800040101010101" pitchFamily="2" charset="-122"/>
                <a:ea typeface="田氏保钓体简" panose="02010800040101010101" pitchFamily="2" charset="-122"/>
              </a:rPr>
              <a:t>显然这是一组不真实的预测，它的交叉熵为：</a:t>
            </a:r>
            <a:endParaRPr lang="en-US" altLang="zh-CN" sz="2000" dirty="0">
              <a:latin typeface="田氏保钓体简" panose="02010800040101010101" pitchFamily="2" charset="-122"/>
              <a:ea typeface="田氏保钓体简" panose="02010800040101010101" pitchFamily="2" charset="-122"/>
            </a:endParaRPr>
          </a:p>
        </p:txBody>
      </p:sp>
      <p:sp>
        <p:nvSpPr>
          <p:cNvPr id="14" name="矩形 13"/>
          <p:cNvSpPr/>
          <p:nvPr/>
        </p:nvSpPr>
        <p:spPr>
          <a:xfrm>
            <a:off x="2339752" y="5373216"/>
            <a:ext cx="4670921" cy="523220"/>
          </a:xfrm>
          <a:prstGeom prst="rect">
            <a:avLst/>
          </a:prstGeom>
        </p:spPr>
        <p:txBody>
          <a:bodyPr wrap="square">
            <a:spAutoFit/>
          </a:bodyPr>
          <a:lstStyle/>
          <a:p>
            <a:r>
              <a:rPr lang="zh-CN" altLang="en-US" sz="2800" dirty="0">
                <a:latin typeface="田氏保钓体简" panose="02010800040101010101" pitchFamily="2" charset="-122"/>
                <a:ea typeface="田氏保钓体简" panose="02010800040101010101" pitchFamily="2" charset="-122"/>
              </a:rPr>
              <a:t>相对熵</a:t>
            </a:r>
            <a:r>
              <a:rPr lang="en-US" altLang="zh-CN" sz="2800" dirty="0">
                <a:latin typeface="田氏保钓体简" panose="02010800040101010101" pitchFamily="2" charset="-122"/>
                <a:ea typeface="田氏保钓体简" panose="02010800040101010101" pitchFamily="2" charset="-122"/>
              </a:rPr>
              <a:t>=1.75-1.5=0.25</a:t>
            </a:r>
            <a:endParaRPr lang="zh-CN" altLang="en-US" sz="2800" dirty="0">
              <a:latin typeface="田氏保钓体简" panose="02010800040101010101" pitchFamily="2" charset="-122"/>
              <a:ea typeface="田氏保钓体简" panose="02010800040101010101" pitchFamily="2" charset="-122"/>
            </a:endParaRPr>
          </a:p>
        </p:txBody>
      </p:sp>
    </p:spTree>
    <p:extLst>
      <p:ext uri="{BB962C8B-B14F-4D97-AF65-F5344CB8AC3E}">
        <p14:creationId xmlns:p14="http://schemas.microsoft.com/office/powerpoint/2010/main" val="24142693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算法优缺点</a:t>
            </a:r>
            <a:endParaRPr lang="en-US" altLang="zh-CN" sz="4000" i="1" kern="1200" baseline="-250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40</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15" name="矩形 14"/>
              <p:cNvSpPr/>
              <p:nvPr/>
            </p:nvSpPr>
            <p:spPr>
              <a:xfrm>
                <a:off x="853951" y="2001029"/>
                <a:ext cx="7246441" cy="4154984"/>
              </a:xfrm>
              <a:prstGeom prst="rect">
                <a:avLst/>
              </a:prstGeom>
            </p:spPr>
            <p:txBody>
              <a:bodyPr wrap="square">
                <a:spAutoFit/>
              </a:bodyPr>
              <a:lstStyle/>
              <a:p>
                <a:r>
                  <a:rPr lang="zh-CN" altLang="en-US" sz="2400" dirty="0">
                    <a:solidFill>
                      <a:schemeClr val="tx2">
                        <a:lumMod val="60000"/>
                        <a:lumOff val="40000"/>
                      </a:schemeClr>
                    </a:solidFill>
                    <a:latin typeface="田氏保钓体简" panose="02010800040101010101" pitchFamily="2" charset="-122"/>
                    <a:ea typeface="田氏保钓体简" panose="02010800040101010101" pitchFamily="2" charset="-122"/>
                  </a:rPr>
                  <a:t>优点</a:t>
                </a:r>
                <a:r>
                  <a:rPr lang="zh-CN" altLang="en-US" sz="2400" dirty="0">
                    <a:latin typeface="田氏保钓体简" panose="02010800040101010101" pitchFamily="2" charset="-122"/>
                    <a:ea typeface="田氏保钓体简" panose="02010800040101010101" pitchFamily="2" charset="-122"/>
                  </a:rPr>
                  <a:t>：该聚类算法可以得到非球形的聚类结果，可以      很好地描述数据分布，同时在算法复杂度上也比一般的</a:t>
                </a:r>
                <a:r>
                  <a:rPr lang="en-US" altLang="zh-CN" sz="2400" dirty="0">
                    <a:latin typeface="田氏保钓体简" panose="02010800040101010101" pitchFamily="2" charset="-122"/>
                    <a:ea typeface="田氏保钓体简" panose="02010800040101010101" pitchFamily="2" charset="-122"/>
                  </a:rPr>
                  <a:t>K-means</a:t>
                </a:r>
                <a:r>
                  <a:rPr lang="zh-CN" altLang="en-US" sz="2400" dirty="0">
                    <a:latin typeface="田氏保钓体简" panose="02010800040101010101" pitchFamily="2" charset="-122"/>
                    <a:ea typeface="田氏保钓体简" panose="02010800040101010101" pitchFamily="2" charset="-122"/>
                  </a:rPr>
                  <a:t>算法的复杂度低。同时此算法的只考虑点与点之间的距离，因此不需要将点映射到一个向量空间中。</a:t>
                </a:r>
                <a:endParaRPr lang="en-US" altLang="zh-CN" sz="2400" dirty="0">
                  <a:latin typeface="田氏保钓体简" panose="02010800040101010101" pitchFamily="2" charset="-122"/>
                  <a:ea typeface="田氏保钓体简" panose="02010800040101010101" pitchFamily="2" charset="-122"/>
                </a:endParaRPr>
              </a:p>
              <a:p>
                <a:endParaRPr lang="en-US" altLang="zh-CN" sz="2400" dirty="0">
                  <a:latin typeface="田氏保钓体简" panose="02010800040101010101" pitchFamily="2" charset="-122"/>
                  <a:ea typeface="田氏保钓体简" panose="02010800040101010101" pitchFamily="2" charset="-122"/>
                </a:endParaRPr>
              </a:p>
              <a:p>
                <a:r>
                  <a:rPr lang="zh-CN" altLang="en-US" sz="2400" dirty="0">
                    <a:solidFill>
                      <a:schemeClr val="tx2">
                        <a:lumMod val="60000"/>
                        <a:lumOff val="40000"/>
                      </a:schemeClr>
                    </a:solidFill>
                    <a:latin typeface="田氏保钓体简" panose="02010800040101010101" pitchFamily="2" charset="-122"/>
                    <a:ea typeface="田氏保钓体简" panose="02010800040101010101" pitchFamily="2" charset="-122"/>
                  </a:rPr>
                  <a:t>缺点</a:t>
                </a:r>
                <a:r>
                  <a:rPr lang="zh-CN" altLang="en-US" sz="2400" dirty="0">
                    <a:latin typeface="田氏保钓体简" panose="02010800040101010101" pitchFamily="2" charset="-122"/>
                    <a:ea typeface="田氏保钓体简" panose="02010800040101010101" pitchFamily="2" charset="-122"/>
                  </a:rPr>
                  <a:t>：需要事先计算好所有点与点之间的距离。如果样本太大则整个距离矩阵的内存开销特别大，因此如果只需要得到最终聚类中心，则可以考虑牺牲速度的方式计算每一个样本点的</a:t>
                </a:r>
                <a14:m>
                  <m:oMath xmlns:m="http://schemas.openxmlformats.org/officeDocument/2006/math">
                    <m:r>
                      <a:rPr lang="en-US" altLang="zh-CN" sz="2400" i="1" dirty="0">
                        <a:latin typeface="Cambria Math"/>
                        <a:ea typeface="田氏保钓体简" panose="02010800040101010101" pitchFamily="2" charset="-122"/>
                      </a:rPr>
                      <m:t>𝜌</m:t>
                    </m:r>
                  </m:oMath>
                </a14:m>
                <a:r>
                  <a:rPr lang="zh-CN" altLang="en-US" sz="2400" dirty="0">
                    <a:latin typeface="田氏保钓体简" panose="02010800040101010101" pitchFamily="2" charset="-122"/>
                    <a:ea typeface="田氏保钓体简" panose="02010800040101010101" pitchFamily="2" charset="-122"/>
                  </a:rPr>
                  <a:t>和</a:t>
                </a:r>
                <a14:m>
                  <m:oMath xmlns:m="http://schemas.openxmlformats.org/officeDocument/2006/math">
                    <m:r>
                      <a:rPr lang="zh-CN" altLang="en-US" sz="2400" i="1" dirty="0">
                        <a:latin typeface="Cambria Math"/>
                        <a:ea typeface="田氏保钓体简" panose="02010800040101010101" pitchFamily="2" charset="-122"/>
                      </a:rPr>
                      <m:t>𝛿</m:t>
                    </m:r>
                  </m:oMath>
                </a14:m>
                <a:r>
                  <a:rPr lang="zh-CN" altLang="en-US" sz="2400" dirty="0">
                    <a:latin typeface="田氏保钓体简" panose="02010800040101010101" pitchFamily="2" charset="-122"/>
                    <a:ea typeface="田氏保钓体简" panose="02010800040101010101" pitchFamily="2" charset="-122"/>
                  </a:rPr>
                  <a:t>，避免直接加载距离矩阵。</a:t>
                </a:r>
              </a:p>
            </p:txBody>
          </p:sp>
        </mc:Choice>
        <mc:Fallback xmlns="">
          <p:sp>
            <p:nvSpPr>
              <p:cNvPr id="15" name="矩形 14"/>
              <p:cNvSpPr>
                <a:spLocks noRot="1" noChangeAspect="1" noMove="1" noResize="1" noEditPoints="1" noAdjustHandles="1" noChangeArrowheads="1" noChangeShapeType="1" noTextEdit="1"/>
              </p:cNvSpPr>
              <p:nvPr/>
            </p:nvSpPr>
            <p:spPr>
              <a:xfrm>
                <a:off x="853951" y="2001029"/>
                <a:ext cx="7246441" cy="4154984"/>
              </a:xfrm>
              <a:prstGeom prst="rect">
                <a:avLst/>
              </a:prstGeom>
              <a:blipFill rotWithShape="1">
                <a:blip r:embed="rId2"/>
                <a:stretch>
                  <a:fillRect l="-1262" t="-1173" r="-1262" b="-23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30761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384300" y="1808163"/>
            <a:ext cx="5851525" cy="1981200"/>
          </a:xfrm>
        </p:spPr>
        <p:txBody>
          <a:bodyPr/>
          <a:lstStyle/>
          <a:p>
            <a:pPr algn="ctr"/>
            <a:r>
              <a:rPr lang="en-US" altLang="zh-CN" sz="4800" dirty="0">
                <a:solidFill>
                  <a:srgbClr val="000000"/>
                </a:solidFill>
                <a:latin typeface="田氏保钓体简" panose="02010800040101010101" pitchFamily="2" charset="-122"/>
                <a:ea typeface="田氏保钓体简" panose="02010800040101010101" pitchFamily="2" charset="-122"/>
              </a:rPr>
              <a:t>AP</a:t>
            </a:r>
            <a:r>
              <a:rPr lang="zh-CN" altLang="en-US" sz="4800" dirty="0">
                <a:solidFill>
                  <a:srgbClr val="000000"/>
                </a:solidFill>
                <a:ea typeface="方正启体简体" pitchFamily="65" charset="-122"/>
              </a:rPr>
              <a:t>聚类</a:t>
            </a:r>
            <a:r>
              <a:rPr lang="en-US" altLang="zh-CN" sz="4800" dirty="0">
                <a:solidFill>
                  <a:srgbClr val="000000"/>
                </a:solidFill>
                <a:ea typeface="方正启体简体" pitchFamily="65" charset="-122"/>
              </a:rPr>
              <a:t/>
            </a:r>
            <a:br>
              <a:rPr lang="en-US" altLang="zh-CN" sz="4800" dirty="0">
                <a:solidFill>
                  <a:srgbClr val="000000"/>
                </a:solidFill>
                <a:ea typeface="方正启体简体" pitchFamily="65" charset="-122"/>
              </a:rPr>
            </a:br>
            <a:r>
              <a:rPr lang="en-US" altLang="zh-CN" sz="2800" dirty="0">
                <a:solidFill>
                  <a:srgbClr val="000000"/>
                </a:solidFill>
                <a:latin typeface="Monotype Corsiva" pitchFamily="66" charset="0"/>
                <a:ea typeface="方正启体简体" pitchFamily="65" charset="-122"/>
              </a:rPr>
              <a:t>Affinity Propagation</a:t>
            </a:r>
          </a:p>
        </p:txBody>
      </p:sp>
    </p:spTree>
    <p:extLst>
      <p:ext uri="{BB962C8B-B14F-4D97-AF65-F5344CB8AC3E}">
        <p14:creationId xmlns:p14="http://schemas.microsoft.com/office/powerpoint/2010/main" val="895978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a:solidFill>
                  <a:srgbClr val="000000"/>
                </a:solidFill>
                <a:latin typeface="田氏保钓体简" panose="02010800040101010101" pitchFamily="2" charset="-122"/>
                <a:ea typeface="田氏保钓体简" panose="02010800040101010101" pitchFamily="2" charset="-122"/>
                <a:cs typeface="+mn-cs"/>
              </a:rPr>
              <a:t>AP</a:t>
            </a:r>
            <a:r>
              <a:rPr lang="zh-CN" altLang="en-US" sz="3600" kern="1200" dirty="0">
                <a:solidFill>
                  <a:srgbClr val="000000"/>
                </a:solidFill>
                <a:latin typeface="Tahoma" pitchFamily="34" charset="0"/>
                <a:ea typeface="方正启体简体" pitchFamily="65" charset="-122"/>
                <a:cs typeface="+mn-cs"/>
              </a:rPr>
              <a:t>聚类</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42</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765175" y="2132856"/>
            <a:ext cx="7464399" cy="646331"/>
          </a:xfrm>
          <a:prstGeom prst="rect">
            <a:avLst/>
          </a:prstGeom>
        </p:spPr>
        <p:txBody>
          <a:bodyPr wrap="square">
            <a:spAutoFit/>
          </a:bodyPr>
          <a:lstStyle/>
          <a:p>
            <a:r>
              <a:rPr lang="en-US" altLang="zh-CN" dirty="0">
                <a:latin typeface="田氏保钓体简" panose="02010800040101010101" pitchFamily="2" charset="-122"/>
                <a:ea typeface="田氏保钓体简" panose="02010800040101010101" pitchFamily="2" charset="-122"/>
              </a:rPr>
              <a:t>Frey BJ and </a:t>
            </a:r>
            <a:r>
              <a:rPr lang="en-US" altLang="zh-CN" dirty="0" err="1">
                <a:latin typeface="田氏保钓体简" panose="02010800040101010101" pitchFamily="2" charset="-122"/>
                <a:ea typeface="田氏保钓体简" panose="02010800040101010101" pitchFamily="2" charset="-122"/>
              </a:rPr>
              <a:t>Dueck</a:t>
            </a:r>
            <a:r>
              <a:rPr lang="en-US" altLang="zh-CN" dirty="0">
                <a:latin typeface="田氏保钓体简" panose="02010800040101010101" pitchFamily="2" charset="-122"/>
                <a:ea typeface="田氏保钓体简" panose="02010800040101010101" pitchFamily="2" charset="-122"/>
              </a:rPr>
              <a:t> D. "Clustering by passing messages between data points." Science 315(5814):972-976, Feb 2007.</a:t>
            </a:r>
            <a:endParaRPr lang="zh-CN" altLang="en-US" dirty="0">
              <a:latin typeface="田氏保钓体简" panose="02010800040101010101" pitchFamily="2" charset="-122"/>
              <a:ea typeface="田氏保钓体简" panose="02010800040101010101" pitchFamily="2" charset="-122"/>
            </a:endParaRPr>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6" name="Picture 2" descr="https://d2ufo47lrtsv5s.cloudfront.net/content/sci/315/5814/F1.medium.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780928"/>
            <a:ext cx="2857500" cy="3848101"/>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2808312"/>
            <a:ext cx="3136869" cy="4005064"/>
          </a:xfrm>
          <a:prstGeom prst="rect">
            <a:avLst/>
          </a:prstGeom>
        </p:spPr>
      </p:pic>
    </p:spTree>
    <p:extLst>
      <p:ext uri="{BB962C8B-B14F-4D97-AF65-F5344CB8AC3E}">
        <p14:creationId xmlns:p14="http://schemas.microsoft.com/office/powerpoint/2010/main" val="3814106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简单介绍</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43</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755576" y="2348880"/>
            <a:ext cx="7464399" cy="2308324"/>
          </a:xfrm>
          <a:prstGeom prst="rect">
            <a:avLst/>
          </a:prstGeom>
        </p:spPr>
        <p:txBody>
          <a:bodyPr wrap="square">
            <a:spAutoFit/>
          </a:bodyPr>
          <a:lstStyle/>
          <a:p>
            <a:r>
              <a:rPr lang="en-US" altLang="zh-CN" sz="2400" dirty="0">
                <a:latin typeface="田氏保钓体简" panose="02010800040101010101" pitchFamily="2" charset="-122"/>
                <a:ea typeface="田氏保钓体简" panose="02010800040101010101" pitchFamily="2" charset="-122"/>
              </a:rPr>
              <a:t>AP</a:t>
            </a:r>
            <a:r>
              <a:rPr lang="zh-CN" altLang="en-US" sz="2400" dirty="0">
                <a:latin typeface="田氏保钓体简" panose="02010800040101010101" pitchFamily="2" charset="-122"/>
                <a:ea typeface="田氏保钓体简" panose="02010800040101010101" pitchFamily="2" charset="-122"/>
              </a:rPr>
              <a:t>在开始时，将所有样本点都看成潜在的聚类中心，然后通过点之间的通信，去找出最合适的聚类中心，并将其他点划分到这些中心去，所以我们可以认为，</a:t>
            </a:r>
            <a:r>
              <a:rPr lang="en-US" altLang="zh-CN" sz="2400" dirty="0">
                <a:latin typeface="田氏保钓体简" panose="02010800040101010101" pitchFamily="2" charset="-122"/>
                <a:ea typeface="田氏保钓体简" panose="02010800040101010101" pitchFamily="2" charset="-122"/>
              </a:rPr>
              <a:t>AP</a:t>
            </a:r>
            <a:r>
              <a:rPr lang="zh-CN" altLang="en-US" sz="2400" dirty="0">
                <a:latin typeface="田氏保钓体简" panose="02010800040101010101" pitchFamily="2" charset="-122"/>
                <a:ea typeface="田氏保钓体简" panose="02010800040101010101" pitchFamily="2" charset="-122"/>
              </a:rPr>
              <a:t>算法所要做的事情就是去发现这些聚类中心。</a:t>
            </a:r>
            <a:endParaRPr lang="en-US" altLang="zh-CN" sz="2400" dirty="0">
              <a:latin typeface="田氏保钓体简" panose="02010800040101010101" pitchFamily="2" charset="-122"/>
              <a:ea typeface="田氏保钓体简" panose="02010800040101010101" pitchFamily="2" charset="-122"/>
            </a:endParaRPr>
          </a:p>
          <a:p>
            <a:endParaRPr lang="en-US" altLang="zh-CN" sz="2400" dirty="0">
              <a:latin typeface="田氏保钓体简" panose="02010800040101010101" pitchFamily="2" charset="-122"/>
              <a:ea typeface="田氏保钓体简" panose="02010800040101010101" pitchFamily="2" charset="-122"/>
            </a:endParaRPr>
          </a:p>
          <a:p>
            <a:r>
              <a:rPr lang="zh-CN" altLang="en-US" sz="2400" dirty="0">
                <a:latin typeface="田氏保钓体简" panose="02010800040101010101" pitchFamily="2" charset="-122"/>
                <a:ea typeface="田氏保钓体简" panose="02010800040101010101" pitchFamily="2" charset="-122"/>
              </a:rPr>
              <a:t>注意：聚类中心是样本点本身。</a:t>
            </a:r>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508106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相关概念</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44</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755576" y="2118047"/>
            <a:ext cx="7464399" cy="461665"/>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假如有数据点</a:t>
            </a:r>
            <a:r>
              <a:rPr lang="en-US" altLang="zh-CN" sz="2400" dirty="0" err="1">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和数据点</a:t>
            </a:r>
            <a:r>
              <a:rPr lang="en-US" altLang="zh-CN" sz="2400" dirty="0">
                <a:latin typeface="田氏保钓体简" panose="02010800040101010101" pitchFamily="2" charset="-122"/>
                <a:ea typeface="田氏保钓体简" panose="02010800040101010101" pitchFamily="2" charset="-122"/>
              </a:rPr>
              <a:t>j</a:t>
            </a:r>
            <a:endParaRPr lang="zh-CN" altLang="en-US" sz="2400" dirty="0">
              <a:latin typeface="田氏保钓体简" panose="02010800040101010101" pitchFamily="2" charset="-122"/>
              <a:ea typeface="田氏保钓体简" panose="02010800040101010101" pitchFamily="2" charset="-122"/>
            </a:endParaRPr>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矩形 12"/>
          <p:cNvSpPr/>
          <p:nvPr/>
        </p:nvSpPr>
        <p:spPr>
          <a:xfrm>
            <a:off x="755576" y="2751311"/>
            <a:ext cx="7464399" cy="3416320"/>
          </a:xfrm>
          <a:prstGeom prst="rect">
            <a:avLst/>
          </a:prstGeom>
        </p:spPr>
        <p:txBody>
          <a:bodyPr wrap="square">
            <a:spAutoFit/>
          </a:bodyPr>
          <a:lstStyle/>
          <a:p>
            <a:r>
              <a:rPr lang="zh-CN" altLang="en-US" sz="2400" dirty="0">
                <a:solidFill>
                  <a:srgbClr val="FF0000"/>
                </a:solidFill>
                <a:latin typeface="田氏保钓体简" panose="02010800040101010101" pitchFamily="2" charset="-122"/>
                <a:ea typeface="田氏保钓体简" panose="02010800040101010101" pitchFamily="2" charset="-122"/>
              </a:rPr>
              <a:t>相似度：</a:t>
            </a:r>
            <a:r>
              <a:rPr lang="zh-CN" altLang="en-US" sz="2400" dirty="0">
                <a:latin typeface="田氏保钓体简" panose="02010800040101010101" pitchFamily="2" charset="-122"/>
                <a:ea typeface="田氏保钓体简" panose="02010800040101010101" pitchFamily="2" charset="-122"/>
              </a:rPr>
              <a:t>点</a:t>
            </a:r>
            <a:r>
              <a:rPr lang="en-US" altLang="zh-CN" sz="2400" dirty="0">
                <a:latin typeface="田氏保钓体简" panose="02010800040101010101" pitchFamily="2" charset="-122"/>
                <a:ea typeface="田氏保钓体简" panose="02010800040101010101" pitchFamily="2" charset="-122"/>
              </a:rPr>
              <a:t>j</a:t>
            </a:r>
            <a:r>
              <a:rPr lang="zh-CN" altLang="en-US" sz="2400" dirty="0">
                <a:latin typeface="田氏保钓体简" panose="02010800040101010101" pitchFamily="2" charset="-122"/>
                <a:ea typeface="田氏保钓体简" panose="02010800040101010101" pitchFamily="2" charset="-122"/>
              </a:rPr>
              <a:t>作为点</a:t>
            </a:r>
            <a:r>
              <a:rPr lang="en-US" altLang="zh-CN" sz="2400" dirty="0" err="1">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的聚类中心的能力，记为</a:t>
            </a:r>
            <a:r>
              <a:rPr lang="en-US" altLang="zh-CN" sz="2400" dirty="0">
                <a:latin typeface="田氏保钓体简" panose="02010800040101010101" pitchFamily="2" charset="-122"/>
                <a:ea typeface="田氏保钓体简" panose="02010800040101010101" pitchFamily="2" charset="-122"/>
              </a:rPr>
              <a:t>S(</a:t>
            </a:r>
            <a:r>
              <a:rPr lang="en-US" altLang="zh-CN" sz="2400" dirty="0" err="1">
                <a:latin typeface="田氏保钓体简" panose="02010800040101010101" pitchFamily="2" charset="-122"/>
                <a:ea typeface="田氏保钓体简" panose="02010800040101010101" pitchFamily="2" charset="-122"/>
              </a:rPr>
              <a:t>i,j</a:t>
            </a:r>
            <a:r>
              <a:rPr lang="en-US" altLang="zh-CN" sz="2400" dirty="0">
                <a:latin typeface="田氏保钓体简" panose="02010800040101010101" pitchFamily="2" charset="-122"/>
                <a:ea typeface="田氏保钓体简" panose="02010800040101010101" pitchFamily="2" charset="-122"/>
              </a:rPr>
              <a:t>)</a:t>
            </a:r>
            <a:r>
              <a:rPr lang="zh-CN" altLang="en-US" sz="2400" dirty="0">
                <a:latin typeface="田氏保钓体简" panose="02010800040101010101" pitchFamily="2" charset="-122"/>
                <a:ea typeface="田氏保钓体简" panose="02010800040101010101" pitchFamily="2" charset="-122"/>
              </a:rPr>
              <a:t>。一般使用负的欧式距离</a:t>
            </a:r>
            <a:r>
              <a:rPr lang="en-US" altLang="zh-CN" sz="2400" dirty="0">
                <a:latin typeface="田氏保钓体简" panose="02010800040101010101" pitchFamily="2" charset="-122"/>
                <a:ea typeface="田氏保钓体简" panose="02010800040101010101" pitchFamily="2" charset="-122"/>
              </a:rPr>
              <a:t>:</a:t>
            </a:r>
          </a:p>
          <a:p>
            <a:endParaRPr lang="en-US" altLang="zh-CN" sz="2400" dirty="0">
              <a:latin typeface="田氏保钓体简" panose="02010800040101010101" pitchFamily="2" charset="-122"/>
              <a:ea typeface="田氏保钓体简" panose="02010800040101010101" pitchFamily="2" charset="-122"/>
            </a:endParaRPr>
          </a:p>
          <a:p>
            <a:endParaRPr lang="en-US" altLang="zh-CN" sz="2400" dirty="0">
              <a:latin typeface="田氏保钓体简" panose="02010800040101010101" pitchFamily="2" charset="-122"/>
              <a:ea typeface="田氏保钓体简" panose="02010800040101010101" pitchFamily="2" charset="-122"/>
            </a:endParaRPr>
          </a:p>
          <a:p>
            <a:r>
              <a:rPr lang="zh-CN" altLang="en-US" sz="2400" dirty="0">
                <a:latin typeface="田氏保钓体简" panose="02010800040101010101" pitchFamily="2" charset="-122"/>
                <a:ea typeface="田氏保钓体简" panose="02010800040101010101" pitchFamily="2" charset="-122"/>
              </a:rPr>
              <a:t>所以</a:t>
            </a:r>
            <a:r>
              <a:rPr lang="en-US" altLang="zh-CN" sz="2400" dirty="0">
                <a:latin typeface="田氏保钓体简" panose="02010800040101010101" pitchFamily="2" charset="-122"/>
                <a:ea typeface="田氏保钓体简" panose="02010800040101010101" pitchFamily="2" charset="-122"/>
              </a:rPr>
              <a:t>S(</a:t>
            </a:r>
            <a:r>
              <a:rPr lang="en-US" altLang="zh-CN" sz="2400" dirty="0" err="1">
                <a:latin typeface="田氏保钓体简" panose="02010800040101010101" pitchFamily="2" charset="-122"/>
                <a:ea typeface="田氏保钓体简" panose="02010800040101010101" pitchFamily="2" charset="-122"/>
              </a:rPr>
              <a:t>i,j</a:t>
            </a:r>
            <a:r>
              <a:rPr lang="en-US" altLang="zh-CN" sz="2400" dirty="0">
                <a:latin typeface="田氏保钓体简" panose="02010800040101010101" pitchFamily="2" charset="-122"/>
                <a:ea typeface="田氏保钓体简" panose="02010800040101010101" pitchFamily="2" charset="-122"/>
              </a:rPr>
              <a:t>)</a:t>
            </a:r>
            <a:r>
              <a:rPr lang="zh-CN" altLang="en-US" sz="2400" dirty="0">
                <a:latin typeface="田氏保钓体简" panose="02010800040101010101" pitchFamily="2" charset="-122"/>
                <a:ea typeface="田氏保钓体简" panose="02010800040101010101" pitchFamily="2" charset="-122"/>
              </a:rPr>
              <a:t>越大，表示两个点距离越近，相似度也就越高。使用负的欧式距离，相似度是对称的，如果采用其他算法，相似度可能就不是对称的。当使用中心点条件概率模型时</a:t>
            </a:r>
            <a:r>
              <a:rPr lang="en-US" altLang="zh-CN" sz="2400" dirty="0">
                <a:latin typeface="田氏保钓体简" panose="02010800040101010101" pitchFamily="2" charset="-122"/>
                <a:ea typeface="田氏保钓体简" panose="02010800040101010101" pitchFamily="2" charset="-122"/>
              </a:rPr>
              <a:t>, S(</a:t>
            </a:r>
            <a:r>
              <a:rPr lang="en-US" altLang="zh-CN" sz="2400" dirty="0" err="1">
                <a:latin typeface="田氏保钓体简" panose="02010800040101010101" pitchFamily="2" charset="-122"/>
                <a:ea typeface="田氏保钓体简" panose="02010800040101010101" pitchFamily="2" charset="-122"/>
              </a:rPr>
              <a:t>i,j</a:t>
            </a:r>
            <a:r>
              <a:rPr lang="en-US" altLang="zh-CN" sz="2400" dirty="0">
                <a:latin typeface="田氏保钓体简" panose="02010800040101010101" pitchFamily="2" charset="-122"/>
                <a:ea typeface="田氏保钓体简" panose="02010800040101010101" pitchFamily="2" charset="-122"/>
              </a:rPr>
              <a:t>)</a:t>
            </a:r>
            <a:r>
              <a:rPr lang="zh-CN" altLang="en-US" sz="2400" dirty="0">
                <a:latin typeface="田氏保钓体简" panose="02010800040101010101" pitchFamily="2" charset="-122"/>
                <a:ea typeface="田氏保钓体简" panose="02010800040101010101" pitchFamily="2" charset="-122"/>
              </a:rPr>
              <a:t>可以设为</a:t>
            </a:r>
            <a:r>
              <a:rPr lang="en-US" altLang="zh-CN" sz="2400" dirty="0">
                <a:latin typeface="田氏保钓体简" panose="02010800040101010101" pitchFamily="2" charset="-122"/>
                <a:ea typeface="田氏保钓体简" panose="02010800040101010101" pitchFamily="2" charset="-122"/>
              </a:rPr>
              <a:t>j</a:t>
            </a:r>
            <a:r>
              <a:rPr lang="zh-CN" altLang="en-US" sz="2400" dirty="0">
                <a:latin typeface="田氏保钓体简" panose="02010800040101010101" pitchFamily="2" charset="-122"/>
                <a:ea typeface="田氏保钓体简" panose="02010800040101010101" pitchFamily="2" charset="-122"/>
              </a:rPr>
              <a:t>作为中心点关于点</a:t>
            </a:r>
            <a:r>
              <a:rPr lang="en-US" altLang="zh-CN" sz="2400" dirty="0" err="1">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的</a:t>
            </a:r>
            <a:r>
              <a:rPr lang="en-US" altLang="zh-CN" sz="2400" dirty="0">
                <a:latin typeface="田氏保钓体简" panose="02010800040101010101" pitchFamily="2" charset="-122"/>
                <a:ea typeface="田氏保钓体简" panose="02010800040101010101" pitchFamily="2" charset="-122"/>
              </a:rPr>
              <a:t>log</a:t>
            </a:r>
            <a:r>
              <a:rPr lang="zh-CN" altLang="en-US" sz="2400" dirty="0">
                <a:latin typeface="田氏保钓体简" panose="02010800040101010101" pitchFamily="2" charset="-122"/>
                <a:ea typeface="田氏保钓体简" panose="02010800040101010101" pitchFamily="2" charset="-122"/>
              </a:rPr>
              <a:t>似然函数。</a:t>
            </a:r>
          </a:p>
        </p:txBody>
      </p:sp>
      <mc:AlternateContent xmlns:mc="http://schemas.openxmlformats.org/markup-compatibility/2006" xmlns:a14="http://schemas.microsoft.com/office/drawing/2010/main">
        <mc:Choice Requires="a14">
          <p:sp>
            <p:nvSpPr>
              <p:cNvPr id="15" name="TextBox 14"/>
              <p:cNvSpPr txBox="1"/>
              <p:nvPr/>
            </p:nvSpPr>
            <p:spPr>
              <a:xfrm>
                <a:off x="3186379" y="3682990"/>
                <a:ext cx="2321725" cy="4660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𝑆</m:t>
                      </m:r>
                      <m:d>
                        <m:dPr>
                          <m:ctrlPr>
                            <a:rPr lang="en-US" altLang="zh-CN" b="0" i="1" smtClean="0">
                              <a:latin typeface="Cambria Math"/>
                            </a:rPr>
                          </m:ctrlPr>
                        </m:dPr>
                        <m:e>
                          <m:r>
                            <a:rPr lang="en-US" altLang="zh-CN" b="0" i="1" smtClean="0">
                              <a:latin typeface="Cambria Math"/>
                            </a:rPr>
                            <m:t>𝑖</m:t>
                          </m:r>
                          <m:r>
                            <a:rPr lang="en-US" altLang="zh-CN" b="0" i="1" smtClean="0">
                              <a:latin typeface="Cambria Math"/>
                            </a:rPr>
                            <m:t>,</m:t>
                          </m:r>
                          <m:r>
                            <a:rPr lang="en-US" altLang="zh-CN" b="0" i="1" smtClean="0">
                              <a:latin typeface="Cambria Math"/>
                            </a:rPr>
                            <m:t>𝑗</m:t>
                          </m:r>
                        </m:e>
                      </m:d>
                      <m:r>
                        <a:rPr lang="en-US" altLang="zh-CN" i="1" smtClean="0">
                          <a:latin typeface="Cambria Math"/>
                        </a:rPr>
                        <m:t>=</m:t>
                      </m:r>
                      <m:r>
                        <a:rPr lang="en-US" altLang="zh-CN" b="0" i="1" smtClean="0">
                          <a:latin typeface="Cambria Math"/>
                        </a:rPr>
                        <m:t>−</m:t>
                      </m:r>
                      <m:sSup>
                        <m:sSupPr>
                          <m:ctrlPr>
                            <a:rPr lang="en-US" altLang="zh-CN" b="0" i="1" smtClean="0">
                              <a:latin typeface="Cambria Math"/>
                            </a:rPr>
                          </m:ctrlPr>
                        </m:sSupPr>
                        <m:e>
                          <m:d>
                            <m:dPr>
                              <m:begChr m:val="‖"/>
                              <m:endChr m:val="‖"/>
                              <m:ctrlPr>
                                <a:rPr lang="en-US" altLang="zh-CN" i="1">
                                  <a:latin typeface="Cambria Math"/>
                                </a:rPr>
                              </m:ctrlPr>
                            </m:dPr>
                            <m:e>
                              <m:sSub>
                                <m:sSubPr>
                                  <m:ctrlPr>
                                    <a:rPr lang="en-US" altLang="zh-CN" i="1">
                                      <a:latin typeface="Cambria Math"/>
                                    </a:rPr>
                                  </m:ctrlPr>
                                </m:sSubPr>
                                <m:e>
                                  <m:r>
                                    <a:rPr lang="en-US" altLang="zh-CN" i="1">
                                      <a:latin typeface="Cambria Math"/>
                                    </a:rPr>
                                    <m:t>𝑥</m:t>
                                  </m:r>
                                </m:e>
                                <m:sub>
                                  <m:r>
                                    <a:rPr lang="en-US" altLang="zh-CN" i="1">
                                      <a:latin typeface="Cambria Math"/>
                                    </a:rPr>
                                    <m:t>𝑖</m:t>
                                  </m:r>
                                </m:sub>
                              </m:sSub>
                              <m:r>
                                <a:rPr lang="en-US" altLang="zh-CN" i="1">
                                  <a:latin typeface="Cambria Math"/>
                                </a:rPr>
                                <m:t>−</m:t>
                              </m:r>
                              <m:sSub>
                                <m:sSubPr>
                                  <m:ctrlPr>
                                    <a:rPr lang="en-US" altLang="zh-CN" i="1">
                                      <a:latin typeface="Cambria Math"/>
                                    </a:rPr>
                                  </m:ctrlPr>
                                </m:sSubPr>
                                <m:e>
                                  <m:r>
                                    <a:rPr lang="en-US" altLang="zh-CN" i="1">
                                      <a:latin typeface="Cambria Math"/>
                                    </a:rPr>
                                    <m:t>𝑥</m:t>
                                  </m:r>
                                </m:e>
                                <m:sub>
                                  <m:r>
                                    <a:rPr lang="en-US" altLang="zh-CN" b="0" i="1" smtClean="0">
                                      <a:latin typeface="Cambria Math"/>
                                    </a:rPr>
                                    <m:t>𝑗</m:t>
                                  </m:r>
                                </m:sub>
                              </m:sSub>
                            </m:e>
                          </m:d>
                        </m:e>
                        <m:sup>
                          <m:r>
                            <a:rPr lang="en-US" altLang="zh-CN" b="0" i="1" smtClean="0">
                              <a:latin typeface="Cambria Math"/>
                            </a:rPr>
                            <m:t>2</m:t>
                          </m:r>
                        </m:sup>
                      </m:sSup>
                    </m:oMath>
                  </m:oMathPara>
                </a14:m>
                <a:endParaRPr lang="zh-CN" alt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3186379" y="3682990"/>
                <a:ext cx="2321725" cy="466090"/>
              </a:xfrm>
              <a:prstGeom prst="rect">
                <a:avLst/>
              </a:prstGeom>
              <a:blipFill rotWithShape="1">
                <a:blip r:embed="rId2"/>
                <a:stretch>
                  <a:fillRect b="-51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519253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相关概念</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45</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矩形 12"/>
          <p:cNvSpPr/>
          <p:nvPr/>
        </p:nvSpPr>
        <p:spPr>
          <a:xfrm>
            <a:off x="755576" y="2132856"/>
            <a:ext cx="7464399" cy="1200329"/>
          </a:xfrm>
          <a:prstGeom prst="rect">
            <a:avLst/>
          </a:prstGeom>
        </p:spPr>
        <p:txBody>
          <a:bodyPr wrap="square">
            <a:spAutoFit/>
          </a:bodyPr>
          <a:lstStyle/>
          <a:p>
            <a:r>
              <a:rPr lang="zh-CN" altLang="en-US" sz="2400" dirty="0">
                <a:solidFill>
                  <a:srgbClr val="FF0000"/>
                </a:solidFill>
                <a:latin typeface="田氏保钓体简" panose="02010800040101010101" pitchFamily="2" charset="-122"/>
                <a:ea typeface="田氏保钓体简" panose="02010800040101010101" pitchFamily="2" charset="-122"/>
              </a:rPr>
              <a:t>相似度矩阵：</a:t>
            </a:r>
            <a:r>
              <a:rPr lang="en-US" altLang="zh-CN" sz="2400" dirty="0">
                <a:latin typeface="田氏保钓体简" panose="02010800040101010101" pitchFamily="2" charset="-122"/>
                <a:ea typeface="田氏保钓体简" panose="02010800040101010101" pitchFamily="2" charset="-122"/>
              </a:rPr>
              <a:t>N</a:t>
            </a:r>
            <a:r>
              <a:rPr lang="zh-CN" altLang="en-US" sz="2400" dirty="0">
                <a:latin typeface="田氏保钓体简" panose="02010800040101010101" pitchFamily="2" charset="-122"/>
                <a:ea typeface="田氏保钓体简" panose="02010800040101010101" pitchFamily="2" charset="-122"/>
              </a:rPr>
              <a:t>个点之间两两计算相似度，这些相似度就组成了相似度矩阵。如图所示的黄色区域，就是一个</a:t>
            </a:r>
            <a:r>
              <a:rPr lang="en-US" altLang="zh-CN" sz="2400" dirty="0">
                <a:latin typeface="田氏保钓体简" panose="02010800040101010101" pitchFamily="2" charset="-122"/>
                <a:ea typeface="田氏保钓体简" panose="02010800040101010101" pitchFamily="2" charset="-122"/>
              </a:rPr>
              <a:t>5*5</a:t>
            </a:r>
            <a:r>
              <a:rPr lang="zh-CN" altLang="en-US" sz="2400" dirty="0">
                <a:latin typeface="田氏保钓体简" panose="02010800040101010101" pitchFamily="2" charset="-122"/>
                <a:ea typeface="田氏保钓体简" panose="02010800040101010101" pitchFamily="2" charset="-122"/>
              </a:rPr>
              <a:t>的相似度矩阵</a:t>
            </a:r>
            <a:r>
              <a:rPr lang="en-US" altLang="zh-CN" sz="2400" dirty="0">
                <a:latin typeface="田氏保钓体简" panose="02010800040101010101" pitchFamily="2" charset="-122"/>
                <a:ea typeface="田氏保钓体简" panose="02010800040101010101" pitchFamily="2" charset="-122"/>
              </a:rPr>
              <a:t>(N=5)</a:t>
            </a:r>
            <a:r>
              <a:rPr lang="zh-CN" altLang="en-US" sz="2400" dirty="0">
                <a:latin typeface="田氏保钓体简" panose="02010800040101010101" pitchFamily="2" charset="-122"/>
                <a:ea typeface="田氏保钓体简" panose="02010800040101010101" pitchFamily="2" charset="-122"/>
              </a:rPr>
              <a:t>。</a:t>
            </a:r>
          </a:p>
        </p:txBody>
      </p:sp>
      <p:pic>
        <p:nvPicPr>
          <p:cNvPr id="3074" name="Picture 2" descr="http://qtimg.bdstatic.com/91/news/201705/26/5927bd6f4c6bd~91_autow6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4852" y="3573016"/>
            <a:ext cx="4441364"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594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相关概念</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46</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矩形 12"/>
          <p:cNvSpPr/>
          <p:nvPr/>
        </p:nvSpPr>
        <p:spPr>
          <a:xfrm>
            <a:off x="755576" y="2132856"/>
            <a:ext cx="7464399" cy="2308324"/>
          </a:xfrm>
          <a:prstGeom prst="rect">
            <a:avLst/>
          </a:prstGeom>
        </p:spPr>
        <p:txBody>
          <a:bodyPr wrap="square">
            <a:spAutoFit/>
          </a:bodyPr>
          <a:lstStyle/>
          <a:p>
            <a:r>
              <a:rPr lang="en-US" altLang="zh-CN" sz="2400" dirty="0">
                <a:solidFill>
                  <a:srgbClr val="FF0000"/>
                </a:solidFill>
                <a:latin typeface="田氏保钓体简" panose="02010800040101010101" pitchFamily="2" charset="-122"/>
                <a:ea typeface="田氏保钓体简" panose="02010800040101010101" pitchFamily="2" charset="-122"/>
              </a:rPr>
              <a:t>Preference</a:t>
            </a:r>
            <a:r>
              <a:rPr lang="zh-CN" altLang="en-US" sz="2400" dirty="0">
                <a:solidFill>
                  <a:srgbClr val="FF0000"/>
                </a:solidFill>
                <a:latin typeface="田氏保钓体简" panose="02010800040101010101" pitchFamily="2" charset="-122"/>
                <a:ea typeface="田氏保钓体简" panose="02010800040101010101" pitchFamily="2" charset="-122"/>
              </a:rPr>
              <a:t>：</a:t>
            </a:r>
            <a:r>
              <a:rPr lang="zh-CN" altLang="en-US" sz="2400" dirty="0">
                <a:latin typeface="田氏保钓体简" panose="02010800040101010101" pitchFamily="2" charset="-122"/>
                <a:ea typeface="田氏保钓体简" panose="02010800040101010101" pitchFamily="2" charset="-122"/>
              </a:rPr>
              <a:t>指点</a:t>
            </a:r>
            <a:r>
              <a:rPr lang="en-US" altLang="zh-CN" sz="2400" dirty="0" err="1">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作为聚类中心的参考度</a:t>
            </a:r>
            <a:r>
              <a:rPr lang="en-US" altLang="zh-CN" sz="2400" dirty="0">
                <a:latin typeface="田氏保钓体简" panose="02010800040101010101" pitchFamily="2" charset="-122"/>
                <a:ea typeface="田氏保钓体简" panose="02010800040101010101" pitchFamily="2" charset="-122"/>
              </a:rPr>
              <a:t>(</a:t>
            </a:r>
            <a:r>
              <a:rPr lang="zh-CN" altLang="en-US" sz="2400" dirty="0">
                <a:latin typeface="田氏保钓体简" panose="02010800040101010101" pitchFamily="2" charset="-122"/>
                <a:ea typeface="田氏保钓体简" panose="02010800040101010101" pitchFamily="2" charset="-122"/>
              </a:rPr>
              <a:t>不能为</a:t>
            </a:r>
            <a:r>
              <a:rPr lang="en-US" altLang="zh-CN" sz="2400" dirty="0">
                <a:latin typeface="田氏保钓体简" panose="02010800040101010101" pitchFamily="2" charset="-122"/>
                <a:ea typeface="田氏保钓体简" panose="02010800040101010101" pitchFamily="2" charset="-122"/>
              </a:rPr>
              <a:t>0)</a:t>
            </a:r>
            <a:r>
              <a:rPr lang="zh-CN" altLang="en-US" sz="2400" dirty="0">
                <a:latin typeface="田氏保钓体简" panose="02010800040101010101" pitchFamily="2" charset="-122"/>
                <a:ea typeface="田氏保钓体简" panose="02010800040101010101" pitchFamily="2" charset="-122"/>
              </a:rPr>
              <a:t>，取值为</a:t>
            </a:r>
            <a:r>
              <a:rPr lang="en-US" altLang="zh-CN" sz="2400" dirty="0">
                <a:latin typeface="田氏保钓体简" panose="02010800040101010101" pitchFamily="2" charset="-122"/>
                <a:ea typeface="田氏保钓体简" panose="02010800040101010101" pitchFamily="2" charset="-122"/>
              </a:rPr>
              <a:t>S</a:t>
            </a:r>
            <a:r>
              <a:rPr lang="zh-CN" altLang="en-US" sz="2400" dirty="0">
                <a:latin typeface="田氏保钓体简" panose="02010800040101010101" pitchFamily="2" charset="-122"/>
                <a:ea typeface="田氏保钓体简" panose="02010800040101010101" pitchFamily="2" charset="-122"/>
              </a:rPr>
              <a:t>对角线的值</a:t>
            </a:r>
            <a:r>
              <a:rPr lang="en-US" altLang="zh-CN" sz="2400" dirty="0">
                <a:latin typeface="田氏保钓体简" panose="02010800040101010101" pitchFamily="2" charset="-122"/>
                <a:ea typeface="田氏保钓体简" panose="02010800040101010101" pitchFamily="2" charset="-122"/>
              </a:rPr>
              <a:t>(</a:t>
            </a:r>
            <a:r>
              <a:rPr lang="zh-CN" altLang="en-US" sz="2400" dirty="0">
                <a:latin typeface="田氏保钓体简" panose="02010800040101010101" pitchFamily="2" charset="-122"/>
                <a:ea typeface="田氏保钓体简" panose="02010800040101010101" pitchFamily="2" charset="-122"/>
              </a:rPr>
              <a:t>图中红色标注部分</a:t>
            </a:r>
            <a:r>
              <a:rPr lang="en-US" altLang="zh-CN" sz="2400" dirty="0">
                <a:latin typeface="田氏保钓体简" panose="02010800040101010101" pitchFamily="2" charset="-122"/>
                <a:ea typeface="田氏保钓体简" panose="02010800040101010101" pitchFamily="2" charset="-122"/>
              </a:rPr>
              <a:t>)</a:t>
            </a:r>
            <a:r>
              <a:rPr lang="zh-CN" altLang="en-US" sz="2400" dirty="0">
                <a:latin typeface="田氏保钓体简" panose="02010800040101010101" pitchFamily="2" charset="-122"/>
                <a:ea typeface="田氏保钓体简" panose="02010800040101010101" pitchFamily="2" charset="-122"/>
              </a:rPr>
              <a:t>，此值越大，最为聚类中心的可能性就越大。但是对角线的值为</a:t>
            </a:r>
            <a:r>
              <a:rPr lang="en-US" altLang="zh-CN" sz="2400" dirty="0">
                <a:latin typeface="田氏保钓体简" panose="02010800040101010101" pitchFamily="2" charset="-122"/>
                <a:ea typeface="田氏保钓体简" panose="02010800040101010101" pitchFamily="2" charset="-122"/>
              </a:rPr>
              <a:t>0</a:t>
            </a:r>
            <a:r>
              <a:rPr lang="zh-CN" altLang="en-US" sz="2400" dirty="0">
                <a:latin typeface="田氏保钓体简" panose="02010800040101010101" pitchFamily="2" charset="-122"/>
                <a:ea typeface="田氏保钓体简" panose="02010800040101010101" pitchFamily="2" charset="-122"/>
              </a:rPr>
              <a:t>，所以需要重新设置对角线的值，既可以根据实际情况设置不同的值，也可以设置成同一值。一般设置为</a:t>
            </a:r>
            <a:r>
              <a:rPr lang="en-US" altLang="zh-CN" sz="2400" dirty="0">
                <a:latin typeface="田氏保钓体简" panose="02010800040101010101" pitchFamily="2" charset="-122"/>
                <a:ea typeface="田氏保钓体简" panose="02010800040101010101" pitchFamily="2" charset="-122"/>
              </a:rPr>
              <a:t>S</a:t>
            </a:r>
            <a:r>
              <a:rPr lang="zh-CN" altLang="en-US" sz="2400" dirty="0">
                <a:latin typeface="田氏保钓体简" panose="02010800040101010101" pitchFamily="2" charset="-122"/>
                <a:ea typeface="田氏保钓体简" panose="02010800040101010101" pitchFamily="2" charset="-122"/>
              </a:rPr>
              <a:t>相似度值的中值。</a:t>
            </a:r>
          </a:p>
        </p:txBody>
      </p:sp>
      <p:pic>
        <p:nvPicPr>
          <p:cNvPr id="14" name="Picture 2" descr="http://qtimg.bdstatic.com/91/news/201705/26/5927bd6f4c6bd~91_autow6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4149080"/>
            <a:ext cx="4441364"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2321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相关概念</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47</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矩形 12"/>
          <p:cNvSpPr/>
          <p:nvPr/>
        </p:nvSpPr>
        <p:spPr>
          <a:xfrm>
            <a:off x="755576" y="2132856"/>
            <a:ext cx="7464399" cy="1569660"/>
          </a:xfrm>
          <a:prstGeom prst="rect">
            <a:avLst/>
          </a:prstGeom>
        </p:spPr>
        <p:txBody>
          <a:bodyPr wrap="square">
            <a:spAutoFit/>
          </a:bodyPr>
          <a:lstStyle/>
          <a:p>
            <a:r>
              <a:rPr lang="en-US" altLang="zh-CN" sz="2400" dirty="0">
                <a:solidFill>
                  <a:srgbClr val="FF0000"/>
                </a:solidFill>
                <a:latin typeface="田氏保钓体简" panose="02010800040101010101" pitchFamily="2" charset="-122"/>
                <a:ea typeface="田氏保钓体简" panose="02010800040101010101" pitchFamily="2" charset="-122"/>
              </a:rPr>
              <a:t>Responsibility(</a:t>
            </a:r>
            <a:r>
              <a:rPr lang="zh-CN" altLang="en-US" sz="2400" dirty="0">
                <a:solidFill>
                  <a:srgbClr val="FF0000"/>
                </a:solidFill>
                <a:latin typeface="田氏保钓体简" panose="02010800040101010101" pitchFamily="2" charset="-122"/>
                <a:ea typeface="田氏保钓体简" panose="02010800040101010101" pitchFamily="2" charset="-122"/>
              </a:rPr>
              <a:t>吸引度</a:t>
            </a:r>
            <a:r>
              <a:rPr lang="en-US" altLang="zh-CN" sz="2400" dirty="0">
                <a:solidFill>
                  <a:srgbClr val="FF0000"/>
                </a:solidFill>
                <a:latin typeface="田氏保钓体简" panose="02010800040101010101" pitchFamily="2" charset="-122"/>
                <a:ea typeface="田氏保钓体简" panose="02010800040101010101" pitchFamily="2" charset="-122"/>
              </a:rPr>
              <a:t>):</a:t>
            </a:r>
          </a:p>
          <a:p>
            <a:r>
              <a:rPr lang="zh-CN" altLang="en-US" sz="2400" dirty="0">
                <a:latin typeface="田氏保钓体简" panose="02010800040101010101" pitchFamily="2" charset="-122"/>
                <a:ea typeface="田氏保钓体简" panose="02010800040101010101" pitchFamily="2" charset="-122"/>
              </a:rPr>
              <a:t>指点</a:t>
            </a:r>
            <a:r>
              <a:rPr lang="en-US" altLang="zh-CN" sz="2400" dirty="0">
                <a:latin typeface="田氏保钓体简" panose="02010800040101010101" pitchFamily="2" charset="-122"/>
                <a:ea typeface="田氏保钓体简" panose="02010800040101010101" pitchFamily="2" charset="-122"/>
              </a:rPr>
              <a:t>k</a:t>
            </a:r>
            <a:r>
              <a:rPr lang="zh-CN" altLang="en-US" sz="2400" dirty="0">
                <a:latin typeface="田氏保钓体简" panose="02010800040101010101" pitchFamily="2" charset="-122"/>
                <a:ea typeface="田氏保钓体简" panose="02010800040101010101" pitchFamily="2" charset="-122"/>
              </a:rPr>
              <a:t>适合作为数据点</a:t>
            </a:r>
            <a:r>
              <a:rPr lang="en-US" altLang="zh-CN" sz="2400" dirty="0" err="1">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的聚类中心的程度，记为</a:t>
            </a:r>
            <a:r>
              <a:rPr lang="en-US" altLang="zh-CN" sz="2400" dirty="0">
                <a:latin typeface="田氏保钓体简" panose="02010800040101010101" pitchFamily="2" charset="-122"/>
                <a:ea typeface="田氏保钓体简" panose="02010800040101010101" pitchFamily="2" charset="-122"/>
              </a:rPr>
              <a:t>r(</a:t>
            </a:r>
            <a:r>
              <a:rPr lang="en-US" altLang="zh-CN" sz="2400" dirty="0" err="1">
                <a:latin typeface="田氏保钓体简" panose="02010800040101010101" pitchFamily="2" charset="-122"/>
                <a:ea typeface="田氏保钓体简" panose="02010800040101010101" pitchFamily="2" charset="-122"/>
              </a:rPr>
              <a:t>i,k</a:t>
            </a:r>
            <a:r>
              <a:rPr lang="en-US" altLang="zh-CN" sz="2400" dirty="0">
                <a:latin typeface="田氏保钓体简" panose="02010800040101010101" pitchFamily="2" charset="-122"/>
                <a:ea typeface="田氏保钓体简" panose="02010800040101010101" pitchFamily="2" charset="-122"/>
              </a:rPr>
              <a:t>)</a:t>
            </a:r>
            <a:r>
              <a:rPr lang="zh-CN" altLang="en-US" sz="2400" dirty="0">
                <a:latin typeface="田氏保钓体简" panose="02010800040101010101" pitchFamily="2" charset="-122"/>
                <a:ea typeface="田氏保钓体简" panose="02010800040101010101" pitchFamily="2" charset="-122"/>
              </a:rPr>
              <a:t>。如图红色箭头所示，表示点</a:t>
            </a:r>
            <a:r>
              <a:rPr lang="en-US" altLang="zh-CN" sz="2400" dirty="0" err="1">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给点</a:t>
            </a:r>
            <a:r>
              <a:rPr lang="en-US" altLang="zh-CN" sz="2400" dirty="0">
                <a:latin typeface="田氏保钓体简" panose="02010800040101010101" pitchFamily="2" charset="-122"/>
                <a:ea typeface="田氏保钓体简" panose="02010800040101010101" pitchFamily="2" charset="-122"/>
              </a:rPr>
              <a:t>k</a:t>
            </a:r>
            <a:r>
              <a:rPr lang="zh-CN" altLang="en-US" sz="2400" dirty="0">
                <a:latin typeface="田氏保钓体简" panose="02010800040101010101" pitchFamily="2" charset="-122"/>
                <a:ea typeface="田氏保钓体简" panose="02010800040101010101" pitchFamily="2" charset="-122"/>
              </a:rPr>
              <a:t>发送信息，是一个点</a:t>
            </a:r>
            <a:r>
              <a:rPr lang="en-US" altLang="zh-CN" sz="2400" dirty="0" err="1">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选点</a:t>
            </a:r>
            <a:r>
              <a:rPr lang="en-US" altLang="zh-CN" sz="2400" dirty="0">
                <a:latin typeface="田氏保钓体简" panose="02010800040101010101" pitchFamily="2" charset="-122"/>
                <a:ea typeface="田氏保钓体简" panose="02010800040101010101" pitchFamily="2" charset="-122"/>
              </a:rPr>
              <a:t>k</a:t>
            </a:r>
            <a:r>
              <a:rPr lang="zh-CN" altLang="en-US" sz="2400" dirty="0">
                <a:latin typeface="田氏保钓体简" panose="02010800040101010101" pitchFamily="2" charset="-122"/>
                <a:ea typeface="田氏保钓体简" panose="02010800040101010101" pitchFamily="2" charset="-122"/>
              </a:rPr>
              <a:t>的过程，反映</a:t>
            </a:r>
            <a:r>
              <a:rPr lang="en-US" altLang="zh-CN" sz="2400" dirty="0">
                <a:latin typeface="田氏保钓体简" panose="02010800040101010101" pitchFamily="2" charset="-122"/>
                <a:ea typeface="田氏保钓体简" panose="02010800040101010101" pitchFamily="2" charset="-122"/>
              </a:rPr>
              <a:t>k</a:t>
            </a:r>
            <a:r>
              <a:rPr lang="zh-CN" altLang="en-US" sz="2400" dirty="0">
                <a:latin typeface="田氏保钓体简" panose="02010800040101010101" pitchFamily="2" charset="-122"/>
                <a:ea typeface="田氏保钓体简" panose="02010800040101010101" pitchFamily="2" charset="-122"/>
              </a:rPr>
              <a:t>作为</a:t>
            </a:r>
            <a:r>
              <a:rPr lang="en-US" altLang="zh-CN" sz="2400" dirty="0" err="1">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中心点的可能性。</a:t>
            </a:r>
          </a:p>
        </p:txBody>
      </p:sp>
      <p:pic>
        <p:nvPicPr>
          <p:cNvPr id="6146" name="Picture 2" descr="http://qtimg.bdstatic.com/91/news/201705/26/5927bd6fe7f27~91_autow6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3861048"/>
            <a:ext cx="2533650" cy="2581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2916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相关概念</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48</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矩形 12"/>
          <p:cNvSpPr/>
          <p:nvPr/>
        </p:nvSpPr>
        <p:spPr>
          <a:xfrm>
            <a:off x="755576" y="2132856"/>
            <a:ext cx="7464399" cy="1569660"/>
          </a:xfrm>
          <a:prstGeom prst="rect">
            <a:avLst/>
          </a:prstGeom>
        </p:spPr>
        <p:txBody>
          <a:bodyPr wrap="square">
            <a:spAutoFit/>
          </a:bodyPr>
          <a:lstStyle/>
          <a:p>
            <a:r>
              <a:rPr lang="en-US" altLang="zh-CN" sz="2400" dirty="0">
                <a:solidFill>
                  <a:srgbClr val="FF0000"/>
                </a:solidFill>
                <a:latin typeface="田氏保钓体简" panose="02010800040101010101" pitchFamily="2" charset="-122"/>
                <a:ea typeface="田氏保钓体简" panose="02010800040101010101" pitchFamily="2" charset="-122"/>
              </a:rPr>
              <a:t>Availability(</a:t>
            </a:r>
            <a:r>
              <a:rPr lang="zh-CN" altLang="en-US" sz="2400" dirty="0">
                <a:solidFill>
                  <a:srgbClr val="FF0000"/>
                </a:solidFill>
                <a:latin typeface="田氏保钓体简" panose="02010800040101010101" pitchFamily="2" charset="-122"/>
                <a:ea typeface="田氏保钓体简" panose="02010800040101010101" pitchFamily="2" charset="-122"/>
              </a:rPr>
              <a:t>归属度</a:t>
            </a:r>
            <a:r>
              <a:rPr lang="en-US" altLang="zh-CN" sz="2400" dirty="0">
                <a:solidFill>
                  <a:srgbClr val="FF0000"/>
                </a:solidFill>
                <a:latin typeface="田氏保钓体简" panose="02010800040101010101" pitchFamily="2" charset="-122"/>
                <a:ea typeface="田氏保钓体简" panose="02010800040101010101" pitchFamily="2" charset="-122"/>
              </a:rPr>
              <a:t>):</a:t>
            </a:r>
          </a:p>
          <a:p>
            <a:r>
              <a:rPr lang="zh-CN" altLang="en-US" sz="2400" dirty="0">
                <a:latin typeface="田氏保钓体简" panose="02010800040101010101" pitchFamily="2" charset="-122"/>
                <a:ea typeface="田氏保钓体简" panose="02010800040101010101" pitchFamily="2" charset="-122"/>
              </a:rPr>
              <a:t>指点</a:t>
            </a:r>
            <a:r>
              <a:rPr lang="en-US" altLang="zh-CN" sz="2400" dirty="0" err="1">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选择点</a:t>
            </a:r>
            <a:r>
              <a:rPr lang="en-US" altLang="zh-CN" sz="2400" dirty="0">
                <a:latin typeface="田氏保钓体简" panose="02010800040101010101" pitchFamily="2" charset="-122"/>
                <a:ea typeface="田氏保钓体简" panose="02010800040101010101" pitchFamily="2" charset="-122"/>
              </a:rPr>
              <a:t>k</a:t>
            </a:r>
            <a:r>
              <a:rPr lang="zh-CN" altLang="en-US" sz="2400" dirty="0">
                <a:latin typeface="田氏保钓体简" panose="02010800040101010101" pitchFamily="2" charset="-122"/>
                <a:ea typeface="田氏保钓体简" panose="02010800040101010101" pitchFamily="2" charset="-122"/>
              </a:rPr>
              <a:t>作为其聚类中心的适合程度，记为</a:t>
            </a:r>
            <a:r>
              <a:rPr lang="en-US" altLang="zh-CN" sz="2400" dirty="0">
                <a:latin typeface="田氏保钓体简" panose="02010800040101010101" pitchFamily="2" charset="-122"/>
                <a:ea typeface="田氏保钓体简" panose="02010800040101010101" pitchFamily="2" charset="-122"/>
              </a:rPr>
              <a:t>a(</a:t>
            </a:r>
            <a:r>
              <a:rPr lang="en-US" altLang="zh-CN" sz="2400" dirty="0" err="1">
                <a:latin typeface="田氏保钓体简" panose="02010800040101010101" pitchFamily="2" charset="-122"/>
                <a:ea typeface="田氏保钓体简" panose="02010800040101010101" pitchFamily="2" charset="-122"/>
              </a:rPr>
              <a:t>i,k</a:t>
            </a:r>
            <a:r>
              <a:rPr lang="en-US" altLang="zh-CN" sz="2400" dirty="0">
                <a:latin typeface="田氏保钓体简" panose="02010800040101010101" pitchFamily="2" charset="-122"/>
                <a:ea typeface="田氏保钓体简" panose="02010800040101010101" pitchFamily="2" charset="-122"/>
              </a:rPr>
              <a:t>)</a:t>
            </a:r>
            <a:r>
              <a:rPr lang="zh-CN" altLang="en-US" sz="2400" dirty="0">
                <a:latin typeface="田氏保钓体简" panose="02010800040101010101" pitchFamily="2" charset="-122"/>
                <a:ea typeface="田氏保钓体简" panose="02010800040101010101" pitchFamily="2" charset="-122"/>
              </a:rPr>
              <a:t>。如图红色箭头所示，表示点</a:t>
            </a:r>
            <a:r>
              <a:rPr lang="en-US" altLang="zh-CN" sz="2400" dirty="0">
                <a:latin typeface="田氏保钓体简" panose="02010800040101010101" pitchFamily="2" charset="-122"/>
                <a:ea typeface="田氏保钓体简" panose="02010800040101010101" pitchFamily="2" charset="-122"/>
              </a:rPr>
              <a:t>k</a:t>
            </a:r>
            <a:r>
              <a:rPr lang="zh-CN" altLang="en-US" sz="2400" dirty="0">
                <a:latin typeface="田氏保钓体简" panose="02010800040101010101" pitchFamily="2" charset="-122"/>
                <a:ea typeface="田氏保钓体简" panose="02010800040101010101" pitchFamily="2" charset="-122"/>
              </a:rPr>
              <a:t>给点</a:t>
            </a:r>
            <a:r>
              <a:rPr lang="en-US" altLang="zh-CN" sz="2400" dirty="0" err="1">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发送信息，是一个点</a:t>
            </a:r>
            <a:r>
              <a:rPr lang="en-US" altLang="zh-CN" sz="2400" dirty="0">
                <a:latin typeface="田氏保钓体简" panose="02010800040101010101" pitchFamily="2" charset="-122"/>
                <a:ea typeface="田氏保钓体简" panose="02010800040101010101" pitchFamily="2" charset="-122"/>
              </a:rPr>
              <a:t>k</a:t>
            </a:r>
            <a:r>
              <a:rPr lang="zh-CN" altLang="en-US" sz="2400" dirty="0">
                <a:latin typeface="田氏保钓体简" panose="02010800040101010101" pitchFamily="2" charset="-122"/>
                <a:ea typeface="田氏保钓体简" panose="02010800040101010101" pitchFamily="2" charset="-122"/>
              </a:rPr>
              <a:t>选点</a:t>
            </a:r>
            <a:r>
              <a:rPr lang="en-US" altLang="zh-CN" sz="2400" dirty="0" err="1">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的过程，反映</a:t>
            </a:r>
            <a:r>
              <a:rPr lang="en-US" altLang="zh-CN" sz="2400" dirty="0" err="1">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将</a:t>
            </a:r>
            <a:r>
              <a:rPr lang="en-US" altLang="zh-CN" sz="2400" dirty="0">
                <a:latin typeface="田氏保钓体简" panose="02010800040101010101" pitchFamily="2" charset="-122"/>
                <a:ea typeface="田氏保钓体简" panose="02010800040101010101" pitchFamily="2" charset="-122"/>
              </a:rPr>
              <a:t>k</a:t>
            </a:r>
            <a:r>
              <a:rPr lang="zh-CN" altLang="en-US" sz="2400" dirty="0">
                <a:latin typeface="田氏保钓体简" panose="02010800040101010101" pitchFamily="2" charset="-122"/>
                <a:ea typeface="田氏保钓体简" panose="02010800040101010101" pitchFamily="2" charset="-122"/>
              </a:rPr>
              <a:t>作为中心点的合适性。</a:t>
            </a:r>
          </a:p>
        </p:txBody>
      </p:sp>
      <p:pic>
        <p:nvPicPr>
          <p:cNvPr id="8194" name="Picture 2" descr="http://qtimg.bdstatic.com/91/news/201705/26/5927bd7099b18~91_autow6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3861048"/>
            <a:ext cx="2257425"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834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相关概念</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49</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矩形 12"/>
          <p:cNvSpPr/>
          <p:nvPr/>
        </p:nvSpPr>
        <p:spPr>
          <a:xfrm>
            <a:off x="755576" y="2132856"/>
            <a:ext cx="7464399" cy="3416320"/>
          </a:xfrm>
          <a:prstGeom prst="rect">
            <a:avLst/>
          </a:prstGeom>
        </p:spPr>
        <p:txBody>
          <a:bodyPr wrap="square">
            <a:spAutoFit/>
          </a:bodyPr>
          <a:lstStyle/>
          <a:p>
            <a:r>
              <a:rPr lang="en-US" altLang="zh-CN" sz="2400" dirty="0">
                <a:solidFill>
                  <a:srgbClr val="FF0000"/>
                </a:solidFill>
                <a:latin typeface="田氏保钓体简" panose="02010800040101010101" pitchFamily="2" charset="-122"/>
                <a:ea typeface="田氏保钓体简" panose="02010800040101010101" pitchFamily="2" charset="-122"/>
              </a:rPr>
              <a:t>Exemplar</a:t>
            </a:r>
            <a:r>
              <a:rPr lang="zh-CN" altLang="en-US" sz="2400" dirty="0">
                <a:solidFill>
                  <a:srgbClr val="FF0000"/>
                </a:solidFill>
                <a:latin typeface="田氏保钓体简" panose="02010800040101010101" pitchFamily="2" charset="-122"/>
                <a:ea typeface="田氏保钓体简" panose="02010800040101010101" pitchFamily="2" charset="-122"/>
              </a:rPr>
              <a:t>：</a:t>
            </a:r>
            <a:r>
              <a:rPr lang="zh-CN" altLang="en-US" sz="2400" dirty="0">
                <a:latin typeface="田氏保钓体简" panose="02010800040101010101" pitchFamily="2" charset="-122"/>
                <a:ea typeface="田氏保钓体简" panose="02010800040101010101" pitchFamily="2" charset="-122"/>
              </a:rPr>
              <a:t>指的是聚类中心。</a:t>
            </a:r>
          </a:p>
          <a:p>
            <a:endParaRPr lang="zh-CN" altLang="en-US" sz="2400" dirty="0">
              <a:solidFill>
                <a:srgbClr val="FF0000"/>
              </a:solidFill>
              <a:latin typeface="田氏保钓体简" panose="02010800040101010101" pitchFamily="2" charset="-122"/>
              <a:ea typeface="田氏保钓体简" panose="02010800040101010101" pitchFamily="2" charset="-122"/>
            </a:endParaRPr>
          </a:p>
          <a:p>
            <a:r>
              <a:rPr lang="en-US" altLang="zh-CN" sz="2400" dirty="0">
                <a:solidFill>
                  <a:srgbClr val="FF0000"/>
                </a:solidFill>
                <a:latin typeface="田氏保钓体简" panose="02010800040101010101" pitchFamily="2" charset="-122"/>
                <a:ea typeface="田氏保钓体简" panose="02010800040101010101" pitchFamily="2" charset="-122"/>
              </a:rPr>
              <a:t>r (</a:t>
            </a:r>
            <a:r>
              <a:rPr lang="en-US" altLang="zh-CN" sz="2400" dirty="0" err="1">
                <a:solidFill>
                  <a:srgbClr val="FF0000"/>
                </a:solidFill>
                <a:latin typeface="田氏保钓体简" panose="02010800040101010101" pitchFamily="2" charset="-122"/>
                <a:ea typeface="田氏保钓体简" panose="02010800040101010101" pitchFamily="2" charset="-122"/>
              </a:rPr>
              <a:t>i</a:t>
            </a:r>
            <a:r>
              <a:rPr lang="en-US" altLang="zh-CN" sz="2400" dirty="0">
                <a:solidFill>
                  <a:srgbClr val="FF0000"/>
                </a:solidFill>
                <a:latin typeface="田氏保钓体简" panose="02010800040101010101" pitchFamily="2" charset="-122"/>
                <a:ea typeface="田氏保钓体简" panose="02010800040101010101" pitchFamily="2" charset="-122"/>
              </a:rPr>
              <a:t>, k)+a (</a:t>
            </a:r>
            <a:r>
              <a:rPr lang="en-US" altLang="zh-CN" sz="2400" dirty="0" err="1">
                <a:solidFill>
                  <a:srgbClr val="FF0000"/>
                </a:solidFill>
                <a:latin typeface="田氏保钓体简" panose="02010800040101010101" pitchFamily="2" charset="-122"/>
                <a:ea typeface="田氏保钓体简" panose="02010800040101010101" pitchFamily="2" charset="-122"/>
              </a:rPr>
              <a:t>i</a:t>
            </a:r>
            <a:r>
              <a:rPr lang="en-US" altLang="zh-CN" sz="2400" dirty="0">
                <a:solidFill>
                  <a:srgbClr val="FF0000"/>
                </a:solidFill>
                <a:latin typeface="田氏保钓体简" panose="02010800040101010101" pitchFamily="2" charset="-122"/>
                <a:ea typeface="田氏保钓体简" panose="02010800040101010101" pitchFamily="2" charset="-122"/>
              </a:rPr>
              <a:t>, k): </a:t>
            </a:r>
            <a:r>
              <a:rPr lang="zh-CN" altLang="en-US" sz="2400" dirty="0">
                <a:latin typeface="田氏保钓体简" panose="02010800040101010101" pitchFamily="2" charset="-122"/>
                <a:ea typeface="田氏保钓体简" panose="02010800040101010101" pitchFamily="2" charset="-122"/>
              </a:rPr>
              <a:t>该值越大</a:t>
            </a:r>
            <a:r>
              <a:rPr lang="en-US" altLang="zh-CN" sz="2400" dirty="0">
                <a:latin typeface="田氏保钓体简" panose="02010800040101010101" pitchFamily="2" charset="-122"/>
                <a:ea typeface="田氏保钓体简" panose="02010800040101010101" pitchFamily="2" charset="-122"/>
              </a:rPr>
              <a:t>,</a:t>
            </a:r>
            <a:r>
              <a:rPr lang="zh-CN" altLang="en-US" sz="2400" dirty="0">
                <a:latin typeface="田氏保钓体简" panose="02010800040101010101" pitchFamily="2" charset="-122"/>
                <a:ea typeface="田氏保钓体简" panose="02010800040101010101" pitchFamily="2" charset="-122"/>
              </a:rPr>
              <a:t>则</a:t>
            </a:r>
            <a:r>
              <a:rPr lang="en-US" altLang="zh-CN" sz="2400" dirty="0">
                <a:latin typeface="田氏保钓体简" panose="02010800040101010101" pitchFamily="2" charset="-122"/>
                <a:ea typeface="田氏保钓体简" panose="02010800040101010101" pitchFamily="2" charset="-122"/>
              </a:rPr>
              <a:t>k</a:t>
            </a:r>
            <a:r>
              <a:rPr lang="zh-CN" altLang="en-US" sz="2400" dirty="0">
                <a:latin typeface="田氏保钓体简" panose="02010800040101010101" pitchFamily="2" charset="-122"/>
                <a:ea typeface="田氏保钓体简" panose="02010800040101010101" pitchFamily="2" charset="-122"/>
              </a:rPr>
              <a:t>点作为聚类中心的可能性就越大</a:t>
            </a:r>
            <a:r>
              <a:rPr lang="en-US" altLang="zh-CN" sz="2400" dirty="0">
                <a:latin typeface="田氏保钓体简" panose="02010800040101010101" pitchFamily="2" charset="-122"/>
                <a:ea typeface="田氏保钓体简" panose="02010800040101010101" pitchFamily="2" charset="-122"/>
              </a:rPr>
              <a:t>,</a:t>
            </a:r>
            <a:r>
              <a:rPr lang="zh-CN" altLang="en-US" sz="2400" dirty="0">
                <a:latin typeface="田氏保钓体简" panose="02010800040101010101" pitchFamily="2" charset="-122"/>
                <a:ea typeface="田氏保钓体简" panose="02010800040101010101" pitchFamily="2" charset="-122"/>
              </a:rPr>
              <a:t>并且</a:t>
            </a:r>
            <a:r>
              <a:rPr lang="en-US" altLang="zh-CN" sz="2400" dirty="0" err="1">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点隶属于以</a:t>
            </a:r>
            <a:r>
              <a:rPr lang="en-US" altLang="zh-CN" sz="2400" dirty="0">
                <a:latin typeface="田氏保钓体简" panose="02010800040101010101" pitchFamily="2" charset="-122"/>
                <a:ea typeface="田氏保钓体简" panose="02010800040101010101" pitchFamily="2" charset="-122"/>
              </a:rPr>
              <a:t>k</a:t>
            </a:r>
            <a:r>
              <a:rPr lang="zh-CN" altLang="en-US" sz="2400" dirty="0">
                <a:latin typeface="田氏保钓体简" panose="02010800040101010101" pitchFamily="2" charset="-122"/>
                <a:ea typeface="田氏保钓体简" panose="02010800040101010101" pitchFamily="2" charset="-122"/>
              </a:rPr>
              <a:t>点为聚类中心的聚类的可能性也越大。</a:t>
            </a:r>
            <a:endParaRPr lang="en-US" altLang="zh-CN" sz="2400" dirty="0">
              <a:latin typeface="田氏保钓体简" panose="02010800040101010101" pitchFamily="2" charset="-122"/>
              <a:ea typeface="田氏保钓体简" panose="02010800040101010101" pitchFamily="2" charset="-122"/>
            </a:endParaRPr>
          </a:p>
          <a:p>
            <a:endParaRPr lang="en-US" altLang="zh-CN" sz="2400" dirty="0">
              <a:latin typeface="田氏保钓体简" panose="02010800040101010101" pitchFamily="2" charset="-122"/>
              <a:ea typeface="田氏保钓体简" panose="02010800040101010101" pitchFamily="2" charset="-122"/>
            </a:endParaRPr>
          </a:p>
          <a:p>
            <a:r>
              <a:rPr lang="en-US" altLang="zh-CN" sz="2400" dirty="0">
                <a:latin typeface="田氏保钓体简" panose="02010800040101010101" pitchFamily="2" charset="-122"/>
                <a:ea typeface="田氏保钓体简" panose="02010800040101010101" pitchFamily="2" charset="-122"/>
              </a:rPr>
              <a:t>AP</a:t>
            </a:r>
            <a:r>
              <a:rPr lang="zh-CN" altLang="en-US" sz="2400" dirty="0">
                <a:latin typeface="田氏保钓体简" panose="02010800040101010101" pitchFamily="2" charset="-122"/>
                <a:ea typeface="田氏保钓体简" panose="02010800040101010101" pitchFamily="2" charset="-122"/>
              </a:rPr>
              <a:t>算法就是不断迭代更新每一个数据对象的吸引度和归属度，直到迭代一定的次数，产生</a:t>
            </a:r>
            <a:r>
              <a:rPr lang="en-US" altLang="zh-CN" sz="2400" dirty="0">
                <a:latin typeface="田氏保钓体简" panose="02010800040101010101" pitchFamily="2" charset="-122"/>
                <a:ea typeface="田氏保钓体简" panose="02010800040101010101" pitchFamily="2" charset="-122"/>
              </a:rPr>
              <a:t>m</a:t>
            </a:r>
            <a:r>
              <a:rPr lang="zh-CN" altLang="en-US" sz="2400" dirty="0">
                <a:latin typeface="田氏保钓体简" panose="02010800040101010101" pitchFamily="2" charset="-122"/>
                <a:ea typeface="田氏保钓体简" panose="02010800040101010101" pitchFamily="2" charset="-122"/>
              </a:rPr>
              <a:t>个高质量的</a:t>
            </a:r>
            <a:r>
              <a:rPr lang="en-US" altLang="zh-CN" sz="2400" dirty="0">
                <a:latin typeface="田氏保钓体简" panose="02010800040101010101" pitchFamily="2" charset="-122"/>
                <a:ea typeface="田氏保钓体简" panose="02010800040101010101" pitchFamily="2" charset="-122"/>
              </a:rPr>
              <a:t>exemplar</a:t>
            </a:r>
            <a:r>
              <a:rPr lang="zh-CN" altLang="en-US" sz="2400" dirty="0">
                <a:latin typeface="田氏保钓体简" panose="02010800040101010101" pitchFamily="2" charset="-122"/>
                <a:ea typeface="田氏保钓体简" panose="02010800040101010101" pitchFamily="2" charset="-122"/>
              </a:rPr>
              <a:t>，同时将其余数据对象分配到相应的聚类中。</a:t>
            </a:r>
          </a:p>
        </p:txBody>
      </p:sp>
    </p:spTree>
    <p:extLst>
      <p:ext uri="{BB962C8B-B14F-4D97-AF65-F5344CB8AC3E}">
        <p14:creationId xmlns:p14="http://schemas.microsoft.com/office/powerpoint/2010/main" val="514596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相对熵</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14" name="TextBox 13"/>
              <p:cNvSpPr txBox="1"/>
              <p:nvPr/>
            </p:nvSpPr>
            <p:spPr>
              <a:xfrm>
                <a:off x="1331640" y="2000445"/>
                <a:ext cx="35283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𝐷</m:t>
                      </m:r>
                      <m:r>
                        <a:rPr lang="en-US" altLang="zh-CN" b="0" i="1" smtClean="0">
                          <a:latin typeface="Cambria Math"/>
                        </a:rPr>
                        <m:t>(</m:t>
                      </m:r>
                      <m:r>
                        <a:rPr lang="en-US" altLang="zh-CN" b="0" i="1" smtClean="0">
                          <a:latin typeface="Cambria Math"/>
                        </a:rPr>
                        <m:t>𝑝</m:t>
                      </m:r>
                      <m:r>
                        <a:rPr lang="en-US" altLang="zh-CN" b="0" i="1" smtClean="0">
                          <a:latin typeface="Cambria Math"/>
                        </a:rPr>
                        <m:t>|</m:t>
                      </m:r>
                      <m:d>
                        <m:dPr>
                          <m:begChr m:val="|"/>
                          <m:ctrlPr>
                            <a:rPr lang="en-US" altLang="zh-CN" b="0" i="1" smtClean="0">
                              <a:latin typeface="Cambria Math"/>
                            </a:rPr>
                          </m:ctrlPr>
                        </m:dPr>
                        <m:e>
                          <m:r>
                            <a:rPr lang="en-US" altLang="zh-CN" b="0" i="1" smtClean="0">
                              <a:latin typeface="Cambria Math"/>
                            </a:rPr>
                            <m:t>𝑞</m:t>
                          </m:r>
                        </m:e>
                      </m:d>
                      <m:r>
                        <a:rPr lang="en-US" altLang="zh-CN" b="0" i="1" smtClean="0">
                          <a:latin typeface="Cambria Math"/>
                        </a:rPr>
                        <m:t>=</m:t>
                      </m:r>
                      <m:r>
                        <a:rPr lang="en-US" altLang="zh-CN" i="1" smtClean="0">
                          <a:latin typeface="Cambria Math"/>
                        </a:rPr>
                        <m:t>𝐻</m:t>
                      </m:r>
                      <m:d>
                        <m:dPr>
                          <m:ctrlPr>
                            <a:rPr lang="en-US" altLang="zh-CN" i="1">
                              <a:latin typeface="Cambria Math"/>
                            </a:rPr>
                          </m:ctrlPr>
                        </m:dPr>
                        <m:e>
                          <m:r>
                            <a:rPr lang="en-US" altLang="zh-CN" i="1">
                              <a:latin typeface="Cambria Math"/>
                            </a:rPr>
                            <m:t>𝑝</m:t>
                          </m:r>
                          <m:r>
                            <a:rPr lang="en-US" altLang="zh-CN" i="1">
                              <a:latin typeface="Cambria Math"/>
                            </a:rPr>
                            <m:t>,</m:t>
                          </m:r>
                          <m:r>
                            <a:rPr lang="en-US" altLang="zh-CN" i="1">
                              <a:latin typeface="Cambria Math"/>
                            </a:rPr>
                            <m:t>𝑞</m:t>
                          </m:r>
                        </m:e>
                      </m:d>
                      <m:r>
                        <a:rPr lang="en-US" altLang="zh-CN" b="0" i="1" smtClean="0">
                          <a:latin typeface="Cambria Math"/>
                        </a:rPr>
                        <m:t>−</m:t>
                      </m:r>
                      <m:r>
                        <a:rPr lang="en-US" altLang="zh-CN" b="0" i="1" smtClean="0">
                          <a:latin typeface="Cambria Math"/>
                        </a:rPr>
                        <m:t>𝐻</m:t>
                      </m:r>
                      <m:d>
                        <m:dPr>
                          <m:ctrlPr>
                            <a:rPr lang="en-US" altLang="zh-CN" b="0" i="1" smtClean="0">
                              <a:latin typeface="Cambria Math"/>
                            </a:rPr>
                          </m:ctrlPr>
                        </m:dPr>
                        <m:e>
                          <m:r>
                            <a:rPr lang="en-US" altLang="zh-CN" b="0" i="1" smtClean="0">
                              <a:latin typeface="Cambria Math"/>
                            </a:rPr>
                            <m:t>𝑝</m:t>
                          </m:r>
                        </m:e>
                      </m:d>
                    </m:oMath>
                  </m:oMathPara>
                </a14:m>
                <a:endParaRPr lang="zh-CN" alt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1331640" y="2000445"/>
                <a:ext cx="3528392" cy="369332"/>
              </a:xfrm>
              <a:prstGeom prst="rect">
                <a:avLst/>
              </a:prstGeom>
              <a:blipFill rotWithShape="1">
                <a:blip r:embed="rId2"/>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123728" y="2532084"/>
                <a:ext cx="498160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m:t>
                      </m:r>
                      <m:nary>
                        <m:naryPr>
                          <m:chr m:val="∑"/>
                          <m:supHide m:val="on"/>
                          <m:ctrlPr>
                            <a:rPr lang="en-US" altLang="zh-CN" i="1" smtClean="0">
                              <a:latin typeface="Cambria Math"/>
                            </a:rPr>
                          </m:ctrlPr>
                        </m:naryPr>
                        <m:sub>
                          <m:r>
                            <m:rPr>
                              <m:brk m:alnAt="7"/>
                            </m:rPr>
                            <a:rPr lang="en-US" altLang="zh-CN" i="1">
                              <a:latin typeface="Cambria Math"/>
                            </a:rPr>
                            <m:t>𝑥</m:t>
                          </m:r>
                        </m:sub>
                        <m:sup/>
                        <m:e>
                          <m:r>
                            <a:rPr lang="en-US" altLang="zh-CN" i="1">
                              <a:latin typeface="Cambria Math"/>
                            </a:rPr>
                            <m:t>𝑝</m:t>
                          </m:r>
                          <m:r>
                            <a:rPr lang="en-US" altLang="zh-CN" i="1">
                              <a:latin typeface="Cambria Math"/>
                            </a:rPr>
                            <m:t>(</m:t>
                          </m:r>
                          <m:r>
                            <a:rPr lang="en-US" altLang="zh-CN" i="1">
                              <a:latin typeface="Cambria Math"/>
                            </a:rPr>
                            <m:t>𝑥</m:t>
                          </m:r>
                          <m:r>
                            <a:rPr lang="en-US" altLang="zh-CN" i="1">
                              <a:latin typeface="Cambria Math"/>
                            </a:rPr>
                            <m:t>)</m:t>
                          </m:r>
                          <m:func>
                            <m:funcPr>
                              <m:ctrlPr>
                                <a:rPr lang="en-US" altLang="zh-CN" i="1">
                                  <a:latin typeface="Cambria Math"/>
                                </a:rPr>
                              </m:ctrlPr>
                            </m:funcPr>
                            <m:fName>
                              <m:sSub>
                                <m:sSubPr>
                                  <m:ctrlPr>
                                    <a:rPr lang="en-US" altLang="zh-CN" i="1">
                                      <a:latin typeface="Cambria Math"/>
                                    </a:rPr>
                                  </m:ctrlPr>
                                </m:sSubPr>
                                <m:e>
                                  <m:r>
                                    <m:rPr>
                                      <m:sty m:val="p"/>
                                    </m:rPr>
                                    <a:rPr lang="en-US" altLang="zh-CN">
                                      <a:latin typeface="Cambria Math"/>
                                    </a:rPr>
                                    <m:t>log</m:t>
                                  </m:r>
                                </m:e>
                                <m:sub>
                                  <m:r>
                                    <a:rPr lang="en-US" altLang="zh-CN" i="1">
                                      <a:latin typeface="Cambria Math"/>
                                    </a:rPr>
                                    <m:t>2</m:t>
                                  </m:r>
                                </m:sub>
                              </m:sSub>
                            </m:fName>
                            <m:e>
                              <m:f>
                                <m:fPr>
                                  <m:ctrlPr>
                                    <a:rPr lang="en-US" altLang="zh-CN" i="1">
                                      <a:latin typeface="Cambria Math"/>
                                    </a:rPr>
                                  </m:ctrlPr>
                                </m:fPr>
                                <m:num>
                                  <m:r>
                                    <a:rPr lang="en-US" altLang="zh-CN" i="1">
                                      <a:latin typeface="Cambria Math"/>
                                    </a:rPr>
                                    <m:t>1</m:t>
                                  </m:r>
                                </m:num>
                                <m:den>
                                  <m:r>
                                    <a:rPr lang="en-US" altLang="zh-CN" i="1">
                                      <a:latin typeface="Cambria Math"/>
                                    </a:rPr>
                                    <m:t>𝑞</m:t>
                                  </m:r>
                                  <m:r>
                                    <a:rPr lang="en-US" altLang="zh-CN" i="1">
                                      <a:latin typeface="Cambria Math"/>
                                    </a:rPr>
                                    <m:t>(</m:t>
                                  </m:r>
                                  <m:r>
                                    <a:rPr lang="zh-CN" altLang="en-US" i="1">
                                      <a:latin typeface="Cambria Math"/>
                                    </a:rPr>
                                    <m:t>𝑥</m:t>
                                  </m:r>
                                  <m:r>
                                    <a:rPr lang="en-US" altLang="zh-CN" i="1">
                                      <a:latin typeface="Cambria Math"/>
                                    </a:rPr>
                                    <m:t>)</m:t>
                                  </m:r>
                                </m:den>
                              </m:f>
                            </m:e>
                          </m:func>
                        </m:e>
                      </m:nary>
                      <m:r>
                        <a:rPr lang="en-US" altLang="zh-CN" b="0" i="1" smtClean="0">
                          <a:latin typeface="Cambria Math"/>
                        </a:rPr>
                        <m:t>−</m:t>
                      </m:r>
                      <m:nary>
                        <m:naryPr>
                          <m:chr m:val="∑"/>
                          <m:supHide m:val="on"/>
                          <m:ctrlPr>
                            <a:rPr lang="en-US" altLang="zh-CN" b="0" i="1" smtClean="0">
                              <a:latin typeface="Cambria Math"/>
                            </a:rPr>
                          </m:ctrlPr>
                        </m:naryPr>
                        <m:sub>
                          <m:r>
                            <m:rPr>
                              <m:brk m:alnAt="7"/>
                            </m:rPr>
                            <a:rPr lang="en-US" altLang="zh-CN" b="0" i="1" smtClean="0">
                              <a:latin typeface="Cambria Math"/>
                            </a:rPr>
                            <m:t>𝑥</m:t>
                          </m:r>
                        </m:sub>
                        <m:sup/>
                        <m:e>
                          <m:r>
                            <a:rPr lang="en-US" altLang="zh-CN" b="0" i="1" smtClean="0">
                              <a:latin typeface="Cambria Math"/>
                            </a:rPr>
                            <m:t>𝑝</m:t>
                          </m:r>
                          <m:r>
                            <a:rPr lang="en-US" altLang="zh-CN" b="0" i="1" smtClean="0">
                              <a:latin typeface="Cambria Math"/>
                            </a:rPr>
                            <m:t>(</m:t>
                          </m:r>
                          <m:r>
                            <a:rPr lang="en-US" altLang="zh-CN" b="0" i="1" smtClean="0">
                              <a:latin typeface="Cambria Math"/>
                            </a:rPr>
                            <m:t>𝑥</m:t>
                          </m:r>
                          <m:r>
                            <a:rPr lang="en-US" altLang="zh-CN" b="0" i="1" smtClean="0">
                              <a:latin typeface="Cambria Math"/>
                            </a:rPr>
                            <m:t>)</m:t>
                          </m:r>
                          <m:func>
                            <m:funcPr>
                              <m:ctrlPr>
                                <a:rPr lang="en-US" altLang="zh-CN" b="0" i="1" smtClean="0">
                                  <a:latin typeface="Cambria Math"/>
                                </a:rPr>
                              </m:ctrlPr>
                            </m:funcPr>
                            <m:fName>
                              <m:sSub>
                                <m:sSubPr>
                                  <m:ctrlPr>
                                    <a:rPr lang="en-US" altLang="zh-CN" b="0" i="1" smtClean="0">
                                      <a:latin typeface="Cambria Math"/>
                                    </a:rPr>
                                  </m:ctrlPr>
                                </m:sSubPr>
                                <m:e>
                                  <m:r>
                                    <m:rPr>
                                      <m:sty m:val="p"/>
                                    </m:rPr>
                                    <a:rPr lang="en-US" altLang="zh-CN" b="0" i="0" smtClean="0">
                                      <a:latin typeface="Cambria Math"/>
                                    </a:rPr>
                                    <m:t>log</m:t>
                                  </m:r>
                                </m:e>
                                <m:sub>
                                  <m:r>
                                    <a:rPr lang="en-US" altLang="zh-CN" b="0" i="1" smtClean="0">
                                      <a:latin typeface="Cambria Math"/>
                                    </a:rPr>
                                    <m:t>2</m:t>
                                  </m:r>
                                </m:sub>
                              </m:sSub>
                            </m:fName>
                            <m:e>
                              <m:f>
                                <m:fPr>
                                  <m:ctrlPr>
                                    <a:rPr lang="en-US" altLang="zh-CN" b="0" i="1" smtClean="0">
                                      <a:latin typeface="Cambria Math"/>
                                    </a:rPr>
                                  </m:ctrlPr>
                                </m:fPr>
                                <m:num>
                                  <m:r>
                                    <a:rPr lang="en-US" altLang="zh-CN" b="0" i="1" smtClean="0">
                                      <a:latin typeface="Cambria Math"/>
                                    </a:rPr>
                                    <m:t>1</m:t>
                                  </m:r>
                                </m:num>
                                <m:den>
                                  <m:r>
                                    <a:rPr lang="zh-CN" altLang="en-US" i="1">
                                      <a:latin typeface="Cambria Math"/>
                                    </a:rPr>
                                    <m:t>𝑝</m:t>
                                  </m:r>
                                  <m:r>
                                    <a:rPr lang="en-US" altLang="zh-CN" i="1">
                                      <a:latin typeface="Cambria Math"/>
                                    </a:rPr>
                                    <m:t>(</m:t>
                                  </m:r>
                                  <m:r>
                                    <a:rPr lang="zh-CN" altLang="en-US" i="1">
                                      <a:latin typeface="Cambria Math"/>
                                    </a:rPr>
                                    <m:t>𝑥</m:t>
                                  </m:r>
                                  <m:r>
                                    <a:rPr lang="en-US" altLang="zh-CN" i="1">
                                      <a:latin typeface="Cambria Math"/>
                                    </a:rPr>
                                    <m:t>)</m:t>
                                  </m:r>
                                </m:den>
                              </m:f>
                            </m:e>
                          </m:func>
                        </m:e>
                      </m:nary>
                    </m:oMath>
                  </m:oMathPara>
                </a14:m>
                <a:endParaRPr lang="zh-CN" alt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123728" y="2532084"/>
                <a:ext cx="4981600" cy="76450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182688" y="3440605"/>
                <a:ext cx="498160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m:t>
                      </m:r>
                      <m:nary>
                        <m:naryPr>
                          <m:chr m:val="∑"/>
                          <m:supHide m:val="on"/>
                          <m:ctrlPr>
                            <a:rPr lang="en-US" altLang="zh-CN" i="1" smtClean="0">
                              <a:latin typeface="Cambria Math"/>
                            </a:rPr>
                          </m:ctrlPr>
                        </m:naryPr>
                        <m:sub>
                          <m:r>
                            <m:rPr>
                              <m:brk m:alnAt="7"/>
                            </m:rPr>
                            <a:rPr lang="en-US" altLang="zh-CN" i="1">
                              <a:latin typeface="Cambria Math"/>
                            </a:rPr>
                            <m:t>𝑥</m:t>
                          </m:r>
                        </m:sub>
                        <m:sup/>
                        <m:e>
                          <m:r>
                            <a:rPr lang="en-US" altLang="zh-CN" i="1">
                              <a:latin typeface="Cambria Math"/>
                            </a:rPr>
                            <m:t>𝑝</m:t>
                          </m:r>
                          <m:r>
                            <a:rPr lang="en-US" altLang="zh-CN" i="1">
                              <a:latin typeface="Cambria Math"/>
                            </a:rPr>
                            <m:t>(</m:t>
                          </m:r>
                          <m:r>
                            <a:rPr lang="en-US" altLang="zh-CN" i="1">
                              <a:latin typeface="Cambria Math"/>
                            </a:rPr>
                            <m:t>𝑥</m:t>
                          </m:r>
                          <m:r>
                            <a:rPr lang="en-US" altLang="zh-CN" i="1">
                              <a:latin typeface="Cambria Math"/>
                            </a:rPr>
                            <m:t>)</m:t>
                          </m:r>
                          <m:func>
                            <m:funcPr>
                              <m:ctrlPr>
                                <a:rPr lang="en-US" altLang="zh-CN" i="1">
                                  <a:latin typeface="Cambria Math"/>
                                </a:rPr>
                              </m:ctrlPr>
                            </m:funcPr>
                            <m:fName>
                              <m:sSub>
                                <m:sSubPr>
                                  <m:ctrlPr>
                                    <a:rPr lang="en-US" altLang="zh-CN" i="1">
                                      <a:latin typeface="Cambria Math"/>
                                    </a:rPr>
                                  </m:ctrlPr>
                                </m:sSubPr>
                                <m:e>
                                  <m:r>
                                    <m:rPr>
                                      <m:sty m:val="p"/>
                                    </m:rPr>
                                    <a:rPr lang="en-US" altLang="zh-CN">
                                      <a:latin typeface="Cambria Math"/>
                                    </a:rPr>
                                    <m:t>log</m:t>
                                  </m:r>
                                </m:e>
                                <m:sub>
                                  <m:r>
                                    <a:rPr lang="en-US" altLang="zh-CN" i="1">
                                      <a:latin typeface="Cambria Math"/>
                                    </a:rPr>
                                    <m:t>2</m:t>
                                  </m:r>
                                </m:sub>
                              </m:sSub>
                            </m:fName>
                            <m:e>
                              <m:r>
                                <a:rPr lang="en-US" altLang="zh-CN" b="0" i="1" smtClean="0">
                                  <a:latin typeface="Cambria Math"/>
                                </a:rPr>
                                <m:t>𝑝</m:t>
                              </m:r>
                              <m:r>
                                <a:rPr lang="en-US" altLang="zh-CN" b="0" i="1" smtClean="0">
                                  <a:latin typeface="Cambria Math"/>
                                </a:rPr>
                                <m:t>(</m:t>
                              </m:r>
                              <m:r>
                                <a:rPr lang="en-US" altLang="zh-CN" b="0" i="1" smtClean="0">
                                  <a:latin typeface="Cambria Math"/>
                                </a:rPr>
                                <m:t>𝑥</m:t>
                              </m:r>
                              <m:r>
                                <a:rPr lang="en-US" altLang="zh-CN" b="0" i="1" smtClean="0">
                                  <a:latin typeface="Cambria Math"/>
                                </a:rPr>
                                <m:t>) </m:t>
                              </m:r>
                            </m:e>
                          </m:func>
                        </m:e>
                      </m:nary>
                      <m:r>
                        <a:rPr lang="en-US" altLang="zh-CN" b="0" i="1" smtClean="0">
                          <a:latin typeface="Cambria Math"/>
                        </a:rPr>
                        <m:t>−</m:t>
                      </m:r>
                      <m:nary>
                        <m:naryPr>
                          <m:chr m:val="∑"/>
                          <m:supHide m:val="on"/>
                          <m:ctrlPr>
                            <a:rPr lang="en-US" altLang="zh-CN" b="0" i="1" smtClean="0">
                              <a:latin typeface="Cambria Math"/>
                            </a:rPr>
                          </m:ctrlPr>
                        </m:naryPr>
                        <m:sub>
                          <m:r>
                            <m:rPr>
                              <m:brk m:alnAt="7"/>
                            </m:rPr>
                            <a:rPr lang="en-US" altLang="zh-CN" b="0" i="1" smtClean="0">
                              <a:latin typeface="Cambria Math"/>
                            </a:rPr>
                            <m:t>𝑥</m:t>
                          </m:r>
                        </m:sub>
                        <m:sup/>
                        <m:e>
                          <m:r>
                            <a:rPr lang="en-US" altLang="zh-CN" b="0" i="1" smtClean="0">
                              <a:latin typeface="Cambria Math"/>
                            </a:rPr>
                            <m:t>𝑝</m:t>
                          </m:r>
                          <m:r>
                            <a:rPr lang="en-US" altLang="zh-CN" b="0" i="1" smtClean="0">
                              <a:latin typeface="Cambria Math"/>
                            </a:rPr>
                            <m:t>(</m:t>
                          </m:r>
                          <m:r>
                            <a:rPr lang="en-US" altLang="zh-CN" b="0" i="1" smtClean="0">
                              <a:latin typeface="Cambria Math"/>
                            </a:rPr>
                            <m:t>𝑥</m:t>
                          </m:r>
                          <m:r>
                            <a:rPr lang="en-US" altLang="zh-CN" b="0" i="1" smtClean="0">
                              <a:latin typeface="Cambria Math"/>
                            </a:rPr>
                            <m:t>)</m:t>
                          </m:r>
                          <m:func>
                            <m:funcPr>
                              <m:ctrlPr>
                                <a:rPr lang="en-US" altLang="zh-CN" b="0" i="1" smtClean="0">
                                  <a:latin typeface="Cambria Math"/>
                                </a:rPr>
                              </m:ctrlPr>
                            </m:funcPr>
                            <m:fName>
                              <m:sSub>
                                <m:sSubPr>
                                  <m:ctrlPr>
                                    <a:rPr lang="en-US" altLang="zh-CN" b="0" i="1" smtClean="0">
                                      <a:latin typeface="Cambria Math"/>
                                    </a:rPr>
                                  </m:ctrlPr>
                                </m:sSubPr>
                                <m:e>
                                  <m:r>
                                    <m:rPr>
                                      <m:sty m:val="p"/>
                                    </m:rPr>
                                    <a:rPr lang="en-US" altLang="zh-CN" b="0" i="0" smtClean="0">
                                      <a:latin typeface="Cambria Math"/>
                                    </a:rPr>
                                    <m:t>log</m:t>
                                  </m:r>
                                </m:e>
                                <m:sub>
                                  <m:r>
                                    <a:rPr lang="en-US" altLang="zh-CN" b="0" i="1" smtClean="0">
                                      <a:latin typeface="Cambria Math"/>
                                    </a:rPr>
                                    <m:t>2</m:t>
                                  </m:r>
                                </m:sub>
                              </m:sSub>
                            </m:fName>
                            <m:e>
                              <m:r>
                                <a:rPr lang="en-US" altLang="zh-CN" b="0" i="1" smtClean="0">
                                  <a:latin typeface="Cambria Math"/>
                                </a:rPr>
                                <m:t>𝑞</m:t>
                              </m:r>
                              <m:r>
                                <a:rPr lang="en-US" altLang="zh-CN" b="0" i="1" smtClean="0">
                                  <a:latin typeface="Cambria Math"/>
                                </a:rPr>
                                <m:t>(</m:t>
                              </m:r>
                              <m:r>
                                <a:rPr lang="en-US" altLang="zh-CN" b="0" i="1" smtClean="0">
                                  <a:latin typeface="Cambria Math"/>
                                </a:rPr>
                                <m:t>𝑥</m:t>
                              </m:r>
                              <m:r>
                                <a:rPr lang="en-US" altLang="zh-CN" b="0" i="1" smtClean="0">
                                  <a:latin typeface="Cambria Math"/>
                                </a:rPr>
                                <m:t>) </m:t>
                              </m:r>
                            </m:e>
                          </m:func>
                        </m:e>
                      </m:nary>
                    </m:oMath>
                  </m:oMathPara>
                </a14:m>
                <a:endParaRPr lang="zh-CN" alt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182688" y="3440605"/>
                <a:ext cx="4981600" cy="764505"/>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835696" y="4260276"/>
                <a:ext cx="498160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m:t>
                      </m:r>
                      <m:nary>
                        <m:naryPr>
                          <m:chr m:val="∑"/>
                          <m:supHide m:val="on"/>
                          <m:ctrlPr>
                            <a:rPr lang="en-US" altLang="zh-CN" i="1" smtClean="0">
                              <a:latin typeface="Cambria Math"/>
                            </a:rPr>
                          </m:ctrlPr>
                        </m:naryPr>
                        <m:sub>
                          <m:r>
                            <m:rPr>
                              <m:brk m:alnAt="7"/>
                            </m:rPr>
                            <a:rPr lang="en-US" altLang="zh-CN" i="1">
                              <a:latin typeface="Cambria Math"/>
                            </a:rPr>
                            <m:t>𝑥</m:t>
                          </m:r>
                        </m:sub>
                        <m:sup/>
                        <m:e>
                          <m:r>
                            <a:rPr lang="en-US" altLang="zh-CN" i="1">
                              <a:latin typeface="Cambria Math"/>
                            </a:rPr>
                            <m:t>𝑝</m:t>
                          </m:r>
                          <m:r>
                            <a:rPr lang="en-US" altLang="zh-CN" i="1">
                              <a:latin typeface="Cambria Math"/>
                            </a:rPr>
                            <m:t>(</m:t>
                          </m:r>
                          <m:r>
                            <a:rPr lang="en-US" altLang="zh-CN" i="1">
                              <a:latin typeface="Cambria Math"/>
                            </a:rPr>
                            <m:t>𝑥</m:t>
                          </m:r>
                          <m:r>
                            <a:rPr lang="en-US" altLang="zh-CN" i="1">
                              <a:latin typeface="Cambria Math"/>
                            </a:rPr>
                            <m:t>)(</m:t>
                          </m:r>
                          <m:func>
                            <m:funcPr>
                              <m:ctrlPr>
                                <a:rPr lang="en-US" altLang="zh-CN" i="1">
                                  <a:latin typeface="Cambria Math"/>
                                </a:rPr>
                              </m:ctrlPr>
                            </m:funcPr>
                            <m:fName>
                              <m:sSub>
                                <m:sSubPr>
                                  <m:ctrlPr>
                                    <a:rPr lang="en-US" altLang="zh-CN" i="1">
                                      <a:latin typeface="Cambria Math"/>
                                    </a:rPr>
                                  </m:ctrlPr>
                                </m:sSubPr>
                                <m:e>
                                  <m:r>
                                    <m:rPr>
                                      <m:sty m:val="p"/>
                                    </m:rPr>
                                    <a:rPr lang="en-US" altLang="zh-CN">
                                      <a:latin typeface="Cambria Math"/>
                                    </a:rPr>
                                    <m:t>log</m:t>
                                  </m:r>
                                </m:e>
                                <m:sub>
                                  <m:r>
                                    <a:rPr lang="en-US" altLang="zh-CN" i="1">
                                      <a:latin typeface="Cambria Math"/>
                                    </a:rPr>
                                    <m:t>2</m:t>
                                  </m:r>
                                </m:sub>
                              </m:sSub>
                            </m:fName>
                            <m:e>
                              <m:r>
                                <a:rPr lang="en-US" altLang="zh-CN" b="0" i="1" smtClean="0">
                                  <a:latin typeface="Cambria Math"/>
                                </a:rPr>
                                <m:t>𝑝</m:t>
                              </m:r>
                              <m:r>
                                <a:rPr lang="en-US" altLang="zh-CN" b="0" i="1" smtClean="0">
                                  <a:latin typeface="Cambria Math"/>
                                </a:rPr>
                                <m:t>(</m:t>
                              </m:r>
                              <m:r>
                                <a:rPr lang="en-US" altLang="zh-CN" b="0" i="1" smtClean="0">
                                  <a:latin typeface="Cambria Math"/>
                                </a:rPr>
                                <m:t>𝑥</m:t>
                              </m:r>
                              <m:r>
                                <a:rPr lang="en-US" altLang="zh-CN" b="0" i="1" smtClean="0">
                                  <a:latin typeface="Cambria Math"/>
                                </a:rPr>
                                <m:t>) </m:t>
                              </m:r>
                            </m:e>
                          </m:func>
                        </m:e>
                      </m:nary>
                      <m:r>
                        <a:rPr lang="en-US" altLang="zh-CN" b="0" i="1" smtClean="0">
                          <a:latin typeface="Cambria Math"/>
                        </a:rPr>
                        <m:t>−</m:t>
                      </m:r>
                      <m:func>
                        <m:funcPr>
                          <m:ctrlPr>
                            <a:rPr lang="en-US" altLang="zh-CN" i="1">
                              <a:latin typeface="Cambria Math"/>
                            </a:rPr>
                          </m:ctrlPr>
                        </m:funcPr>
                        <m:fName>
                          <m:sSub>
                            <m:sSubPr>
                              <m:ctrlPr>
                                <a:rPr lang="en-US" altLang="zh-CN" i="1">
                                  <a:latin typeface="Cambria Math"/>
                                </a:rPr>
                              </m:ctrlPr>
                            </m:sSubPr>
                            <m:e>
                              <m:r>
                                <m:rPr>
                                  <m:sty m:val="p"/>
                                </m:rPr>
                                <a:rPr lang="en-US" altLang="zh-CN">
                                  <a:latin typeface="Cambria Math"/>
                                </a:rPr>
                                <m:t>log</m:t>
                              </m:r>
                            </m:e>
                            <m:sub>
                              <m:r>
                                <a:rPr lang="en-US" altLang="zh-CN" i="1">
                                  <a:latin typeface="Cambria Math"/>
                                </a:rPr>
                                <m:t>2</m:t>
                              </m:r>
                            </m:sub>
                          </m:sSub>
                        </m:fName>
                        <m:e>
                          <m:r>
                            <a:rPr lang="en-US" altLang="zh-CN" i="1">
                              <a:latin typeface="Cambria Math"/>
                            </a:rPr>
                            <m:t>𝑞</m:t>
                          </m:r>
                          <m:d>
                            <m:dPr>
                              <m:ctrlPr>
                                <a:rPr lang="en-US" altLang="zh-CN" i="1">
                                  <a:latin typeface="Cambria Math"/>
                                </a:rPr>
                              </m:ctrlPr>
                            </m:dPr>
                            <m:e>
                              <m:r>
                                <a:rPr lang="en-US" altLang="zh-CN" i="1">
                                  <a:latin typeface="Cambria Math"/>
                                </a:rPr>
                                <m:t>𝑥</m:t>
                              </m:r>
                            </m:e>
                          </m:d>
                        </m:e>
                      </m:func>
                      <m:r>
                        <a:rPr lang="en-US" altLang="zh-CN" b="0" i="1" smtClean="0">
                          <a:latin typeface="Cambria Math"/>
                        </a:rPr>
                        <m:t>)</m:t>
                      </m:r>
                    </m:oMath>
                  </m:oMathPara>
                </a14:m>
                <a:endParaRPr lang="zh-CN" alt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1835696" y="4260276"/>
                <a:ext cx="4981600" cy="764505"/>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2549399" y="5112767"/>
                <a:ext cx="2668231"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m:t>
                      </m:r>
                      <m:nary>
                        <m:naryPr>
                          <m:chr m:val="∑"/>
                          <m:supHide m:val="on"/>
                          <m:ctrlPr>
                            <a:rPr lang="en-US" altLang="zh-CN" b="0" i="1" smtClean="0">
                              <a:latin typeface="Cambria Math"/>
                            </a:rPr>
                          </m:ctrlPr>
                        </m:naryPr>
                        <m:sub>
                          <m:r>
                            <m:rPr>
                              <m:brk m:alnAt="7"/>
                            </m:rPr>
                            <a:rPr lang="en-US" altLang="zh-CN" b="0" i="1" smtClean="0">
                              <a:latin typeface="Cambria Math"/>
                            </a:rPr>
                            <m:t>𝑥</m:t>
                          </m:r>
                        </m:sub>
                        <m:sup/>
                        <m:e>
                          <m:r>
                            <a:rPr lang="en-US" altLang="zh-CN" b="0" i="1" smtClean="0">
                              <a:latin typeface="Cambria Math"/>
                            </a:rPr>
                            <m:t>𝑝</m:t>
                          </m:r>
                          <m:r>
                            <a:rPr lang="en-US" altLang="zh-CN" b="0" i="1" smtClean="0">
                              <a:latin typeface="Cambria Math"/>
                            </a:rPr>
                            <m:t>(</m:t>
                          </m:r>
                          <m:r>
                            <a:rPr lang="en-US" altLang="zh-CN" b="0" i="1" smtClean="0">
                              <a:latin typeface="Cambria Math"/>
                            </a:rPr>
                            <m:t>𝑥</m:t>
                          </m:r>
                          <m:r>
                            <a:rPr lang="en-US" altLang="zh-CN" b="0" i="1" smtClean="0">
                              <a:latin typeface="Cambria Math"/>
                            </a:rPr>
                            <m:t>)</m:t>
                          </m:r>
                          <m:func>
                            <m:funcPr>
                              <m:ctrlPr>
                                <a:rPr lang="en-US" altLang="zh-CN" b="0" i="1" smtClean="0">
                                  <a:latin typeface="Cambria Math"/>
                                </a:rPr>
                              </m:ctrlPr>
                            </m:funcPr>
                            <m:fName>
                              <m:sSub>
                                <m:sSubPr>
                                  <m:ctrlPr>
                                    <a:rPr lang="en-US" altLang="zh-CN" b="0" i="1" smtClean="0">
                                      <a:latin typeface="Cambria Math"/>
                                    </a:rPr>
                                  </m:ctrlPr>
                                </m:sSubPr>
                                <m:e>
                                  <m:r>
                                    <m:rPr>
                                      <m:sty m:val="p"/>
                                    </m:rPr>
                                    <a:rPr lang="en-US" altLang="zh-CN" b="0" i="0" smtClean="0">
                                      <a:latin typeface="Cambria Math"/>
                                    </a:rPr>
                                    <m:t>log</m:t>
                                  </m:r>
                                </m:e>
                                <m:sub>
                                  <m:r>
                                    <a:rPr lang="en-US" altLang="zh-CN" b="0" i="1" smtClean="0">
                                      <a:latin typeface="Cambria Math"/>
                                    </a:rPr>
                                    <m:t>2</m:t>
                                  </m:r>
                                </m:sub>
                              </m:sSub>
                            </m:fName>
                            <m:e>
                              <m:f>
                                <m:fPr>
                                  <m:ctrlPr>
                                    <a:rPr lang="en-US" altLang="zh-CN" b="0" i="1" smtClean="0">
                                      <a:latin typeface="Cambria Math"/>
                                    </a:rPr>
                                  </m:ctrlPr>
                                </m:fPr>
                                <m:num>
                                  <m:r>
                                    <a:rPr lang="en-US" altLang="zh-CN" b="0" i="1" smtClean="0">
                                      <a:latin typeface="Cambria Math"/>
                                    </a:rPr>
                                    <m:t>𝑝</m:t>
                                  </m:r>
                                  <m:r>
                                    <a:rPr lang="en-US" altLang="zh-CN" b="0" i="1" smtClean="0">
                                      <a:latin typeface="Cambria Math"/>
                                    </a:rPr>
                                    <m:t>(</m:t>
                                  </m:r>
                                  <m:r>
                                    <a:rPr lang="en-US" altLang="zh-CN" b="0" i="1" smtClean="0">
                                      <a:latin typeface="Cambria Math"/>
                                    </a:rPr>
                                    <m:t>𝑥</m:t>
                                  </m:r>
                                  <m:r>
                                    <a:rPr lang="en-US" altLang="zh-CN" b="0" i="1" smtClean="0">
                                      <a:latin typeface="Cambria Math"/>
                                    </a:rPr>
                                    <m:t>)</m:t>
                                  </m:r>
                                </m:num>
                                <m:den>
                                  <m:r>
                                    <a:rPr lang="en-US" altLang="zh-CN" b="0" i="1" smtClean="0">
                                      <a:latin typeface="Cambria Math"/>
                                    </a:rPr>
                                    <m:t>𝑞</m:t>
                                  </m:r>
                                  <m:r>
                                    <a:rPr lang="en-US" altLang="zh-CN" i="1">
                                      <a:latin typeface="Cambria Math"/>
                                    </a:rPr>
                                    <m:t>(</m:t>
                                  </m:r>
                                  <m:r>
                                    <a:rPr lang="zh-CN" altLang="en-US" i="1">
                                      <a:latin typeface="Cambria Math"/>
                                    </a:rPr>
                                    <m:t>𝑥</m:t>
                                  </m:r>
                                  <m:r>
                                    <a:rPr lang="en-US" altLang="zh-CN" i="1">
                                      <a:latin typeface="Cambria Math"/>
                                    </a:rPr>
                                    <m:t>)</m:t>
                                  </m:r>
                                </m:den>
                              </m:f>
                            </m:e>
                          </m:func>
                        </m:e>
                      </m:nary>
                      <m:r>
                        <a:rPr lang="en-US" altLang="zh-CN" i="1" smtClean="0">
                          <a:latin typeface="Cambria Math"/>
                          <a:ea typeface="Cambria Math"/>
                        </a:rPr>
                        <m:t>≥</m:t>
                      </m:r>
                      <m:r>
                        <a:rPr lang="en-US" altLang="zh-CN" b="0" i="1" smtClean="0">
                          <a:latin typeface="Cambria Math"/>
                          <a:ea typeface="Cambria Math"/>
                        </a:rPr>
                        <m:t>0</m:t>
                      </m:r>
                    </m:oMath>
                  </m:oMathPara>
                </a14:m>
                <a:endParaRPr lang="zh-CN" alt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2549399" y="5112767"/>
                <a:ext cx="2668231" cy="764505"/>
              </a:xfrm>
              <a:prstGeom prst="rect">
                <a:avLst/>
              </a:prstGeom>
              <a:blipFill rotWithShape="1">
                <a:blip r:embed="rId6"/>
                <a:stretch>
                  <a:fillRect/>
                </a:stretch>
              </a:blipFill>
            </p:spPr>
            <p:txBody>
              <a:bodyPr/>
              <a:lstStyle/>
              <a:p>
                <a:r>
                  <a:rPr lang="zh-CN" altLang="en-US">
                    <a:noFill/>
                  </a:rPr>
                  <a:t> </a:t>
                </a:r>
              </a:p>
            </p:txBody>
          </p:sp>
        </mc:Fallback>
      </mc:AlternateContent>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17630" y="4941168"/>
            <a:ext cx="827941" cy="1349657"/>
          </a:xfrm>
          <a:prstGeom prst="rect">
            <a:avLst/>
          </a:prstGeom>
        </p:spPr>
      </p:pic>
    </p:spTree>
    <p:extLst>
      <p:ext uri="{BB962C8B-B14F-4D97-AF65-F5344CB8AC3E}">
        <p14:creationId xmlns:p14="http://schemas.microsoft.com/office/powerpoint/2010/main" val="12922324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相关概念</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50</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矩形 12"/>
          <p:cNvSpPr/>
          <p:nvPr/>
        </p:nvSpPr>
        <p:spPr>
          <a:xfrm>
            <a:off x="755576" y="2132856"/>
            <a:ext cx="7464399" cy="1569660"/>
          </a:xfrm>
          <a:prstGeom prst="rect">
            <a:avLst/>
          </a:prstGeom>
        </p:spPr>
        <p:txBody>
          <a:bodyPr wrap="square">
            <a:spAutoFit/>
          </a:bodyPr>
          <a:lstStyle/>
          <a:p>
            <a:r>
              <a:rPr lang="en-US" altLang="zh-CN" sz="2400" dirty="0">
                <a:solidFill>
                  <a:srgbClr val="FF0000"/>
                </a:solidFill>
                <a:latin typeface="田氏保钓体简" panose="02010800040101010101" pitchFamily="2" charset="-122"/>
                <a:ea typeface="田氏保钓体简" panose="02010800040101010101" pitchFamily="2" charset="-122"/>
              </a:rPr>
              <a:t>Damping factor(</a:t>
            </a:r>
            <a:r>
              <a:rPr lang="zh-CN" altLang="en-US" sz="2400" dirty="0">
                <a:solidFill>
                  <a:srgbClr val="FF0000"/>
                </a:solidFill>
                <a:latin typeface="田氏保钓体简" panose="02010800040101010101" pitchFamily="2" charset="-122"/>
                <a:ea typeface="田氏保钓体简" panose="02010800040101010101" pitchFamily="2" charset="-122"/>
              </a:rPr>
              <a:t>阻尼系数</a:t>
            </a:r>
            <a:r>
              <a:rPr lang="en-US" altLang="zh-CN" sz="2400" dirty="0">
                <a:solidFill>
                  <a:srgbClr val="FF0000"/>
                </a:solidFill>
                <a:latin typeface="田氏保钓体简" panose="02010800040101010101" pitchFamily="2" charset="-122"/>
                <a:ea typeface="田氏保钓体简" panose="02010800040101010101" pitchFamily="2" charset="-122"/>
              </a:rPr>
              <a:t>)</a:t>
            </a:r>
            <a:r>
              <a:rPr lang="zh-CN" altLang="en-US" sz="2400" dirty="0">
                <a:solidFill>
                  <a:srgbClr val="FF0000"/>
                </a:solidFill>
                <a:latin typeface="田氏保钓体简" panose="02010800040101010101" pitchFamily="2" charset="-122"/>
                <a:ea typeface="田氏保钓体简" panose="02010800040101010101" pitchFamily="2" charset="-122"/>
              </a:rPr>
              <a:t>：</a:t>
            </a:r>
            <a:r>
              <a:rPr lang="zh-CN" altLang="en-US" sz="2400" dirty="0">
                <a:latin typeface="田氏保钓体简" panose="02010800040101010101" pitchFamily="2" charset="-122"/>
                <a:ea typeface="田氏保钓体简" panose="02010800040101010101" pitchFamily="2" charset="-122"/>
              </a:rPr>
              <a:t>主要是起收敛作用的。</a:t>
            </a:r>
            <a:endParaRPr lang="en-US" altLang="zh-CN" sz="2400" dirty="0">
              <a:latin typeface="田氏保钓体简" panose="02010800040101010101" pitchFamily="2" charset="-122"/>
              <a:ea typeface="田氏保钓体简" panose="02010800040101010101" pitchFamily="2" charset="-122"/>
            </a:endParaRPr>
          </a:p>
          <a:p>
            <a:endParaRPr lang="en-US" altLang="zh-CN" sz="2400" dirty="0">
              <a:latin typeface="田氏保钓体简" panose="02010800040101010101" pitchFamily="2" charset="-122"/>
              <a:ea typeface="田氏保钓体简" panose="02010800040101010101" pitchFamily="2" charset="-122"/>
            </a:endParaRPr>
          </a:p>
          <a:p>
            <a:r>
              <a:rPr lang="zh-CN" altLang="en-US" sz="2400" dirty="0">
                <a:latin typeface="田氏保钓体简" panose="02010800040101010101" pitchFamily="2" charset="-122"/>
                <a:ea typeface="田氏保钓体简" panose="02010800040101010101" pitchFamily="2" charset="-122"/>
              </a:rPr>
              <a:t>为了防止参数更新时的震动需要引入一个减震参数</a:t>
            </a:r>
            <a:r>
              <a:rPr lang="en-US" altLang="zh-CN" sz="2400" dirty="0">
                <a:latin typeface="田氏保钓体简" panose="02010800040101010101" pitchFamily="2" charset="-122"/>
                <a:ea typeface="田氏保钓体简" panose="02010800040101010101" pitchFamily="2" charset="-122"/>
              </a:rPr>
              <a:t>Damping</a:t>
            </a:r>
            <a:r>
              <a:rPr lang="zh-CN" altLang="en-US" sz="2400" dirty="0">
                <a:latin typeface="田氏保钓体简" panose="02010800040101010101" pitchFamily="2" charset="-122"/>
                <a:ea typeface="田氏保钓体简" panose="02010800040101010101" pitchFamily="2" charset="-122"/>
              </a:rPr>
              <a:t>。计算如下：</a:t>
            </a:r>
          </a:p>
        </p:txBody>
      </p:sp>
      <mc:AlternateContent xmlns:mc="http://schemas.openxmlformats.org/markup-compatibility/2006" xmlns:a14="http://schemas.microsoft.com/office/drawing/2010/main">
        <mc:Choice Requires="a14">
          <p:sp>
            <p:nvSpPr>
              <p:cNvPr id="14" name="TextBox 13"/>
              <p:cNvSpPr txBox="1"/>
              <p:nvPr/>
            </p:nvSpPr>
            <p:spPr>
              <a:xfrm>
                <a:off x="1622499" y="3861048"/>
                <a:ext cx="539777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rPr>
                          </m:ctrlPr>
                        </m:sSubPr>
                        <m:e>
                          <m:r>
                            <a:rPr lang="en-US" altLang="zh-CN" b="0" i="1" smtClean="0">
                              <a:latin typeface="Cambria Math"/>
                            </a:rPr>
                            <m:t>𝑟</m:t>
                          </m:r>
                        </m:e>
                        <m:sub>
                          <m:r>
                            <a:rPr lang="en-US" altLang="zh-CN" b="0" i="1" smtClean="0">
                              <a:latin typeface="Cambria Math"/>
                            </a:rPr>
                            <m:t>𝑡</m:t>
                          </m:r>
                          <m:r>
                            <a:rPr lang="en-US" altLang="zh-CN" b="0" i="1" smtClean="0">
                              <a:latin typeface="Cambria Math"/>
                            </a:rPr>
                            <m:t>+1</m:t>
                          </m:r>
                        </m:sub>
                      </m:sSub>
                      <m:r>
                        <a:rPr lang="en-US" altLang="zh-CN" i="1" smtClean="0">
                          <a:latin typeface="Cambria Math"/>
                        </a:rPr>
                        <m:t>=</m:t>
                      </m:r>
                      <m:d>
                        <m:dPr>
                          <m:ctrlPr>
                            <a:rPr lang="en-US" altLang="zh-CN" b="0" i="1" smtClean="0">
                              <a:latin typeface="Cambria Math"/>
                            </a:rPr>
                          </m:ctrlPr>
                        </m:dPr>
                        <m:e>
                          <m:r>
                            <a:rPr lang="en-US" altLang="zh-CN" b="0" i="1" smtClean="0">
                              <a:latin typeface="Cambria Math"/>
                            </a:rPr>
                            <m:t>1−</m:t>
                          </m:r>
                          <m:r>
                            <a:rPr lang="zh-CN" altLang="en-US" b="0" i="1" smtClean="0">
                              <a:latin typeface="Cambria Math"/>
                            </a:rPr>
                            <m:t>𝜇</m:t>
                          </m:r>
                        </m:e>
                      </m:d>
                      <m:r>
                        <a:rPr lang="en-US" altLang="zh-CN" b="0" i="1" smtClean="0">
                          <a:latin typeface="Cambria Math"/>
                          <a:ea typeface="Cambria Math"/>
                        </a:rPr>
                        <m:t>∙</m:t>
                      </m:r>
                      <m:sSub>
                        <m:sSubPr>
                          <m:ctrlPr>
                            <a:rPr lang="en-US" altLang="zh-CN" b="0" i="1" smtClean="0">
                              <a:latin typeface="Cambria Math"/>
                              <a:ea typeface="Cambria Math"/>
                            </a:rPr>
                          </m:ctrlPr>
                        </m:sSubPr>
                        <m:e>
                          <m:r>
                            <a:rPr lang="en-US" altLang="zh-CN" b="0" i="1" smtClean="0">
                              <a:latin typeface="Cambria Math"/>
                              <a:ea typeface="Cambria Math"/>
                            </a:rPr>
                            <m:t>𝑟</m:t>
                          </m:r>
                        </m:e>
                        <m:sub>
                          <m:r>
                            <a:rPr lang="en-US" altLang="zh-CN" b="0" i="1" smtClean="0">
                              <a:latin typeface="Cambria Math"/>
                              <a:ea typeface="Cambria Math"/>
                            </a:rPr>
                            <m:t>𝑡</m:t>
                          </m:r>
                          <m:r>
                            <a:rPr lang="en-US" altLang="zh-CN" b="0" i="1" smtClean="0">
                              <a:latin typeface="Cambria Math"/>
                              <a:ea typeface="Cambria Math"/>
                            </a:rPr>
                            <m:t>+1</m:t>
                          </m:r>
                        </m:sub>
                      </m:sSub>
                      <m:d>
                        <m:dPr>
                          <m:ctrlPr>
                            <a:rPr lang="en-US" altLang="zh-CN" b="0" i="1" smtClean="0">
                              <a:latin typeface="Cambria Math"/>
                              <a:ea typeface="Cambria Math"/>
                            </a:rPr>
                          </m:ctrlPr>
                        </m:dPr>
                        <m:e>
                          <m:r>
                            <a:rPr lang="en-US" altLang="zh-CN" b="0" i="1" smtClean="0">
                              <a:latin typeface="Cambria Math"/>
                              <a:ea typeface="Cambria Math"/>
                            </a:rPr>
                            <m:t>𝑖</m:t>
                          </m:r>
                          <m:r>
                            <a:rPr lang="en-US" altLang="zh-CN" b="0" i="1" smtClean="0">
                              <a:latin typeface="Cambria Math"/>
                              <a:ea typeface="Cambria Math"/>
                            </a:rPr>
                            <m:t>,</m:t>
                          </m:r>
                          <m:r>
                            <a:rPr lang="en-US" altLang="zh-CN" b="0" i="1" smtClean="0">
                              <a:latin typeface="Cambria Math"/>
                              <a:ea typeface="Cambria Math"/>
                            </a:rPr>
                            <m:t>𝑘</m:t>
                          </m:r>
                        </m:e>
                      </m:d>
                      <m:r>
                        <a:rPr lang="en-US" altLang="zh-CN" b="0" i="1" smtClean="0">
                          <a:latin typeface="Cambria Math"/>
                          <a:ea typeface="Cambria Math"/>
                        </a:rPr>
                        <m:t>+</m:t>
                      </m:r>
                      <m:r>
                        <a:rPr lang="zh-CN" altLang="en-US" b="0" i="1" smtClean="0">
                          <a:latin typeface="Cambria Math"/>
                          <a:ea typeface="Cambria Math"/>
                        </a:rPr>
                        <m:t>𝜇</m:t>
                      </m:r>
                      <m:r>
                        <a:rPr lang="zh-CN" altLang="en-US" b="0" i="1" smtClean="0">
                          <a:latin typeface="Cambria Math"/>
                          <a:ea typeface="Cambria Math"/>
                        </a:rPr>
                        <m:t>∙</m:t>
                      </m:r>
                      <m:sSub>
                        <m:sSubPr>
                          <m:ctrlPr>
                            <a:rPr lang="en-US" altLang="zh-CN" b="0" i="1" smtClean="0">
                              <a:latin typeface="Cambria Math"/>
                              <a:ea typeface="Cambria Math"/>
                            </a:rPr>
                          </m:ctrlPr>
                        </m:sSubPr>
                        <m:e>
                          <m:r>
                            <a:rPr lang="en-US" altLang="zh-CN" b="0" i="1" smtClean="0">
                              <a:latin typeface="Cambria Math"/>
                              <a:ea typeface="Cambria Math"/>
                            </a:rPr>
                            <m:t>𝑟</m:t>
                          </m:r>
                        </m:e>
                        <m:sub>
                          <m:r>
                            <a:rPr lang="en-US" altLang="zh-CN" b="0" i="1" smtClean="0">
                              <a:latin typeface="Cambria Math"/>
                              <a:ea typeface="Cambria Math"/>
                            </a:rPr>
                            <m:t>𝑡</m:t>
                          </m:r>
                        </m:sub>
                      </m:sSub>
                      <m:r>
                        <a:rPr lang="en-US" altLang="zh-CN" b="0" i="1" smtClean="0">
                          <a:latin typeface="Cambria Math"/>
                          <a:ea typeface="Cambria Math"/>
                        </a:rPr>
                        <m:t>(</m:t>
                      </m:r>
                      <m:r>
                        <a:rPr lang="en-US" altLang="zh-CN" b="0" i="1" smtClean="0">
                          <a:latin typeface="Cambria Math"/>
                          <a:ea typeface="Cambria Math"/>
                        </a:rPr>
                        <m:t>𝑖</m:t>
                      </m:r>
                      <m:r>
                        <a:rPr lang="en-US" altLang="zh-CN" b="0" i="1" smtClean="0">
                          <a:latin typeface="Cambria Math"/>
                          <a:ea typeface="Cambria Math"/>
                        </a:rPr>
                        <m:t>,</m:t>
                      </m:r>
                      <m:r>
                        <a:rPr lang="en-US" altLang="zh-CN" b="0" i="1" smtClean="0">
                          <a:latin typeface="Cambria Math"/>
                          <a:ea typeface="Cambria Math"/>
                        </a:rPr>
                        <m:t>𝑘</m:t>
                      </m:r>
                      <m:r>
                        <a:rPr lang="en-US" altLang="zh-CN" b="0" i="1" smtClean="0">
                          <a:latin typeface="Cambria Math"/>
                          <a:ea typeface="Cambria Math"/>
                        </a:rPr>
                        <m:t>)</m:t>
                      </m:r>
                    </m:oMath>
                  </m:oMathPara>
                </a14:m>
                <a:endParaRPr lang="zh-CN" alt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1622499" y="3861048"/>
                <a:ext cx="5397773" cy="369332"/>
              </a:xfrm>
              <a:prstGeom prst="rect">
                <a:avLst/>
              </a:prstGeom>
              <a:blipFill rotWithShape="1">
                <a:blip r:embed="rId2"/>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622499" y="4427820"/>
                <a:ext cx="539777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a:rPr>
                          </m:ctrlPr>
                        </m:sSubPr>
                        <m:e>
                          <m:r>
                            <a:rPr lang="en-US" altLang="zh-CN" b="0" i="1" smtClean="0">
                              <a:latin typeface="Cambria Math"/>
                            </a:rPr>
                            <m:t>𝑎</m:t>
                          </m:r>
                        </m:e>
                        <m:sub>
                          <m:r>
                            <a:rPr lang="en-US" altLang="zh-CN" b="0" i="1" smtClean="0">
                              <a:latin typeface="Cambria Math"/>
                            </a:rPr>
                            <m:t>𝑡</m:t>
                          </m:r>
                          <m:r>
                            <a:rPr lang="en-US" altLang="zh-CN" b="0" i="1" smtClean="0">
                              <a:latin typeface="Cambria Math"/>
                            </a:rPr>
                            <m:t>+1</m:t>
                          </m:r>
                        </m:sub>
                      </m:sSub>
                      <m:r>
                        <a:rPr lang="en-US" altLang="zh-CN" i="1" smtClean="0">
                          <a:latin typeface="Cambria Math"/>
                        </a:rPr>
                        <m:t>=</m:t>
                      </m:r>
                      <m:d>
                        <m:dPr>
                          <m:ctrlPr>
                            <a:rPr lang="en-US" altLang="zh-CN" b="0" i="1" smtClean="0">
                              <a:latin typeface="Cambria Math"/>
                            </a:rPr>
                          </m:ctrlPr>
                        </m:dPr>
                        <m:e>
                          <m:r>
                            <a:rPr lang="en-US" altLang="zh-CN" b="0" i="1" smtClean="0">
                              <a:latin typeface="Cambria Math"/>
                            </a:rPr>
                            <m:t>1−</m:t>
                          </m:r>
                          <m:r>
                            <a:rPr lang="zh-CN" altLang="en-US" b="0" i="1" smtClean="0">
                              <a:latin typeface="Cambria Math"/>
                            </a:rPr>
                            <m:t>𝜇</m:t>
                          </m:r>
                        </m:e>
                      </m:d>
                      <m:r>
                        <a:rPr lang="en-US" altLang="zh-CN" b="0" i="1" smtClean="0">
                          <a:latin typeface="Cambria Math"/>
                          <a:ea typeface="Cambria Math"/>
                        </a:rPr>
                        <m:t>∙</m:t>
                      </m:r>
                      <m:sSub>
                        <m:sSubPr>
                          <m:ctrlPr>
                            <a:rPr lang="en-US" altLang="zh-CN" b="0" i="1" smtClean="0">
                              <a:latin typeface="Cambria Math"/>
                              <a:ea typeface="Cambria Math"/>
                            </a:rPr>
                          </m:ctrlPr>
                        </m:sSubPr>
                        <m:e>
                          <m:r>
                            <a:rPr lang="en-US" altLang="zh-CN" b="0" i="1" smtClean="0">
                              <a:latin typeface="Cambria Math"/>
                              <a:ea typeface="Cambria Math"/>
                            </a:rPr>
                            <m:t>𝑎</m:t>
                          </m:r>
                        </m:e>
                        <m:sub>
                          <m:r>
                            <a:rPr lang="en-US" altLang="zh-CN" b="0" i="1" smtClean="0">
                              <a:latin typeface="Cambria Math"/>
                              <a:ea typeface="Cambria Math"/>
                            </a:rPr>
                            <m:t>𝑡</m:t>
                          </m:r>
                          <m:r>
                            <a:rPr lang="en-US" altLang="zh-CN" b="0" i="1" smtClean="0">
                              <a:latin typeface="Cambria Math"/>
                              <a:ea typeface="Cambria Math"/>
                            </a:rPr>
                            <m:t>+1</m:t>
                          </m:r>
                        </m:sub>
                      </m:sSub>
                      <m:d>
                        <m:dPr>
                          <m:ctrlPr>
                            <a:rPr lang="en-US" altLang="zh-CN" b="0" i="1" smtClean="0">
                              <a:latin typeface="Cambria Math"/>
                              <a:ea typeface="Cambria Math"/>
                            </a:rPr>
                          </m:ctrlPr>
                        </m:dPr>
                        <m:e>
                          <m:r>
                            <a:rPr lang="en-US" altLang="zh-CN" b="0" i="1" smtClean="0">
                              <a:latin typeface="Cambria Math"/>
                              <a:ea typeface="Cambria Math"/>
                            </a:rPr>
                            <m:t>𝑖</m:t>
                          </m:r>
                          <m:r>
                            <a:rPr lang="en-US" altLang="zh-CN" b="0" i="1" smtClean="0">
                              <a:latin typeface="Cambria Math"/>
                              <a:ea typeface="Cambria Math"/>
                            </a:rPr>
                            <m:t>,</m:t>
                          </m:r>
                          <m:r>
                            <a:rPr lang="en-US" altLang="zh-CN" b="0" i="1" smtClean="0">
                              <a:latin typeface="Cambria Math"/>
                              <a:ea typeface="Cambria Math"/>
                            </a:rPr>
                            <m:t>𝑘</m:t>
                          </m:r>
                        </m:e>
                      </m:d>
                      <m:r>
                        <a:rPr lang="en-US" altLang="zh-CN" b="0" i="1" smtClean="0">
                          <a:latin typeface="Cambria Math"/>
                          <a:ea typeface="Cambria Math"/>
                        </a:rPr>
                        <m:t>+</m:t>
                      </m:r>
                      <m:r>
                        <a:rPr lang="zh-CN" altLang="en-US" b="0" i="1" smtClean="0">
                          <a:latin typeface="Cambria Math"/>
                          <a:ea typeface="Cambria Math"/>
                        </a:rPr>
                        <m:t>𝜇</m:t>
                      </m:r>
                      <m:r>
                        <a:rPr lang="zh-CN" altLang="en-US" b="0" i="1" smtClean="0">
                          <a:latin typeface="Cambria Math"/>
                          <a:ea typeface="Cambria Math"/>
                        </a:rPr>
                        <m:t>∙</m:t>
                      </m:r>
                      <m:sSub>
                        <m:sSubPr>
                          <m:ctrlPr>
                            <a:rPr lang="en-US" altLang="zh-CN" b="0" i="1" smtClean="0">
                              <a:latin typeface="Cambria Math"/>
                              <a:ea typeface="Cambria Math"/>
                            </a:rPr>
                          </m:ctrlPr>
                        </m:sSubPr>
                        <m:e>
                          <m:r>
                            <a:rPr lang="en-US" altLang="zh-CN" b="0" i="1" smtClean="0">
                              <a:latin typeface="Cambria Math"/>
                              <a:ea typeface="Cambria Math"/>
                            </a:rPr>
                            <m:t>𝑎</m:t>
                          </m:r>
                        </m:e>
                        <m:sub>
                          <m:r>
                            <a:rPr lang="en-US" altLang="zh-CN" b="0" i="1" smtClean="0">
                              <a:latin typeface="Cambria Math"/>
                              <a:ea typeface="Cambria Math"/>
                            </a:rPr>
                            <m:t>𝑡</m:t>
                          </m:r>
                        </m:sub>
                      </m:sSub>
                      <m:r>
                        <a:rPr lang="en-US" altLang="zh-CN" b="0" i="1" smtClean="0">
                          <a:latin typeface="Cambria Math"/>
                          <a:ea typeface="Cambria Math"/>
                        </a:rPr>
                        <m:t>(</m:t>
                      </m:r>
                      <m:r>
                        <a:rPr lang="en-US" altLang="zh-CN" b="0" i="1" smtClean="0">
                          <a:latin typeface="Cambria Math"/>
                          <a:ea typeface="Cambria Math"/>
                        </a:rPr>
                        <m:t>𝑖</m:t>
                      </m:r>
                      <m:r>
                        <a:rPr lang="en-US" altLang="zh-CN" b="0" i="1" smtClean="0">
                          <a:latin typeface="Cambria Math"/>
                          <a:ea typeface="Cambria Math"/>
                        </a:rPr>
                        <m:t>,</m:t>
                      </m:r>
                      <m:r>
                        <a:rPr lang="en-US" altLang="zh-CN" b="0" i="1" smtClean="0">
                          <a:latin typeface="Cambria Math"/>
                          <a:ea typeface="Cambria Math"/>
                        </a:rPr>
                        <m:t>𝑘</m:t>
                      </m:r>
                      <m:r>
                        <a:rPr lang="en-US" altLang="zh-CN" b="0" i="1" smtClean="0">
                          <a:latin typeface="Cambria Math"/>
                          <a:ea typeface="Cambria Math"/>
                        </a:rPr>
                        <m:t>)</m:t>
                      </m:r>
                    </m:oMath>
                  </m:oMathPara>
                </a14:m>
                <a:endParaRPr lang="zh-CN" alt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1622499" y="4427820"/>
                <a:ext cx="5397773" cy="369332"/>
              </a:xfrm>
              <a:prstGeom prst="rect">
                <a:avLst/>
              </a:prstGeom>
              <a:blipFill rotWithShape="1">
                <a:blip r:embed="rId3"/>
                <a:stretch>
                  <a:fillRect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582767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算法描述</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51</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矩形 12"/>
          <p:cNvSpPr/>
          <p:nvPr/>
        </p:nvSpPr>
        <p:spPr>
          <a:xfrm>
            <a:off x="770930" y="2379652"/>
            <a:ext cx="7464399" cy="3785652"/>
          </a:xfrm>
          <a:prstGeom prst="rect">
            <a:avLst/>
          </a:prstGeom>
        </p:spPr>
        <p:txBody>
          <a:bodyPr wrap="square">
            <a:spAutoFit/>
          </a:bodyPr>
          <a:lstStyle/>
          <a:p>
            <a:pPr marL="457200" indent="-457200">
              <a:buFont typeface="+mj-lt"/>
              <a:buAutoNum type="arabicPeriod"/>
            </a:pPr>
            <a:r>
              <a:rPr lang="zh-CN" altLang="en-US" sz="2400" dirty="0">
                <a:latin typeface="田氏保钓体简" panose="02010800040101010101" pitchFamily="2" charset="-122"/>
                <a:ea typeface="田氏保钓体简" panose="02010800040101010101" pitchFamily="2" charset="-122"/>
              </a:rPr>
              <a:t>相似度矩阵</a:t>
            </a:r>
            <a:r>
              <a:rPr lang="en-US" altLang="zh-CN" sz="2400" dirty="0">
                <a:latin typeface="田氏保钓体简" panose="02010800040101010101" pitchFamily="2" charset="-122"/>
                <a:ea typeface="田氏保钓体简" panose="02010800040101010101" pitchFamily="2" charset="-122"/>
              </a:rPr>
              <a:t>S</a:t>
            </a:r>
            <a:r>
              <a:rPr lang="zh-CN" altLang="en-US" sz="2400" dirty="0">
                <a:latin typeface="田氏保钓体简" panose="02010800040101010101" pitchFamily="2" charset="-122"/>
                <a:ea typeface="田氏保钓体简" panose="02010800040101010101" pitchFamily="2" charset="-122"/>
              </a:rPr>
              <a:t>（计算相似度，对角</a:t>
            </a:r>
            <a:r>
              <a:rPr lang="en-US" altLang="zh-CN" sz="2400" dirty="0">
                <a:latin typeface="田氏保钓体简" panose="02010800040101010101" pitchFamily="2" charset="-122"/>
                <a:ea typeface="田氏保钓体简" panose="02010800040101010101" pitchFamily="2" charset="-122"/>
              </a:rPr>
              <a:t>Preference</a:t>
            </a:r>
            <a:r>
              <a:rPr lang="zh-CN" altLang="en-US" sz="2400" dirty="0">
                <a:latin typeface="田氏保钓体简" panose="02010800040101010101" pitchFamily="2" charset="-122"/>
                <a:ea typeface="田氏保钓体简" panose="02010800040101010101" pitchFamily="2" charset="-122"/>
              </a:rPr>
              <a:t>）</a:t>
            </a:r>
            <a:endParaRPr lang="en-US" altLang="zh-CN" sz="2400" dirty="0">
              <a:latin typeface="田氏保钓体简" panose="02010800040101010101" pitchFamily="2" charset="-122"/>
              <a:ea typeface="田氏保钓体简" panose="02010800040101010101" pitchFamily="2" charset="-122"/>
            </a:endParaRPr>
          </a:p>
          <a:p>
            <a:pPr marL="457200" indent="-457200">
              <a:buFont typeface="+mj-lt"/>
              <a:buAutoNum type="arabicPeriod"/>
            </a:pPr>
            <a:r>
              <a:rPr lang="zh-CN" altLang="en-US" sz="2400" dirty="0">
                <a:latin typeface="田氏保钓体简" panose="02010800040101010101" pitchFamily="2" charset="-122"/>
                <a:ea typeface="田氏保钓体简" panose="02010800040101010101" pitchFamily="2" charset="-122"/>
              </a:rPr>
              <a:t>吸引度矩阵</a:t>
            </a:r>
            <a:r>
              <a:rPr lang="en-US" altLang="zh-CN" sz="2400" dirty="0">
                <a:latin typeface="田氏保钓体简" panose="02010800040101010101" pitchFamily="2" charset="-122"/>
                <a:ea typeface="田氏保钓体简" panose="02010800040101010101" pitchFamily="2" charset="-122"/>
              </a:rPr>
              <a:t>R</a:t>
            </a:r>
            <a:r>
              <a:rPr lang="zh-CN" altLang="en-US" sz="2400" dirty="0">
                <a:latin typeface="田氏保钓体简" panose="02010800040101010101" pitchFamily="2" charset="-122"/>
                <a:ea typeface="田氏保钓体简" panose="02010800040101010101" pitchFamily="2" charset="-122"/>
              </a:rPr>
              <a:t>为</a:t>
            </a:r>
            <a:r>
              <a:rPr lang="en-US" altLang="zh-CN" sz="2400" dirty="0">
                <a:latin typeface="田氏保钓体简" panose="02010800040101010101" pitchFamily="2" charset="-122"/>
                <a:ea typeface="田氏保钓体简" panose="02010800040101010101" pitchFamily="2" charset="-122"/>
              </a:rPr>
              <a:t>0</a:t>
            </a:r>
          </a:p>
          <a:p>
            <a:pPr marL="457200" indent="-457200">
              <a:buFont typeface="+mj-lt"/>
              <a:buAutoNum type="arabicPeriod"/>
            </a:pPr>
            <a:r>
              <a:rPr lang="zh-CN" altLang="en-US" sz="2400" dirty="0">
                <a:latin typeface="田氏保钓体简" panose="02010800040101010101" pitchFamily="2" charset="-122"/>
                <a:ea typeface="田氏保钓体简" panose="02010800040101010101" pitchFamily="2" charset="-122"/>
              </a:rPr>
              <a:t>归属度矩阵</a:t>
            </a:r>
            <a:r>
              <a:rPr lang="en-US" altLang="zh-CN" sz="2400" dirty="0">
                <a:latin typeface="田氏保钓体简" panose="02010800040101010101" pitchFamily="2" charset="-122"/>
                <a:ea typeface="田氏保钓体简" panose="02010800040101010101" pitchFamily="2" charset="-122"/>
              </a:rPr>
              <a:t>A</a:t>
            </a:r>
            <a:r>
              <a:rPr lang="zh-CN" altLang="en-US" sz="2400" dirty="0">
                <a:latin typeface="田氏保钓体简" panose="02010800040101010101" pitchFamily="2" charset="-122"/>
                <a:ea typeface="田氏保钓体简" panose="02010800040101010101" pitchFamily="2" charset="-122"/>
              </a:rPr>
              <a:t>为</a:t>
            </a:r>
            <a:r>
              <a:rPr lang="en-US" altLang="zh-CN" sz="2400" dirty="0">
                <a:latin typeface="田氏保钓体简" panose="02010800040101010101" pitchFamily="2" charset="-122"/>
                <a:ea typeface="田氏保钓体简" panose="02010800040101010101" pitchFamily="2" charset="-122"/>
              </a:rPr>
              <a:t>0</a:t>
            </a:r>
          </a:p>
          <a:p>
            <a:endParaRPr lang="en-US" altLang="zh-CN" sz="2400" dirty="0">
              <a:latin typeface="田氏保钓体简" panose="02010800040101010101" pitchFamily="2" charset="-122"/>
              <a:ea typeface="田氏保钓体简" panose="02010800040101010101" pitchFamily="2" charset="-122"/>
            </a:endParaRPr>
          </a:p>
          <a:p>
            <a:r>
              <a:rPr lang="zh-CN" altLang="en-US" sz="2400" dirty="0">
                <a:latin typeface="田氏保钓体简" panose="02010800040101010101" pitchFamily="2" charset="-122"/>
                <a:ea typeface="田氏保钓体简" panose="02010800040101010101" pitchFamily="2" charset="-122"/>
              </a:rPr>
              <a:t>第一步迭代</a:t>
            </a:r>
            <a:r>
              <a:rPr lang="en-US" altLang="zh-CN" sz="2400" dirty="0">
                <a:latin typeface="田氏保钓体简" panose="02010800040101010101" pitchFamily="2" charset="-122"/>
                <a:ea typeface="田氏保钓体简" panose="02010800040101010101" pitchFamily="2" charset="-122"/>
              </a:rPr>
              <a:t>r(</a:t>
            </a:r>
            <a:r>
              <a:rPr lang="en-US" altLang="zh-CN" sz="2400" dirty="0" err="1">
                <a:latin typeface="田氏保钓体简" panose="02010800040101010101" pitchFamily="2" charset="-122"/>
                <a:ea typeface="田氏保钓体简" panose="02010800040101010101" pitchFamily="2" charset="-122"/>
              </a:rPr>
              <a:t>i,k</a:t>
            </a:r>
            <a:r>
              <a:rPr lang="en-US" altLang="zh-CN" sz="2400" dirty="0">
                <a:latin typeface="田氏保钓体简" panose="02010800040101010101" pitchFamily="2" charset="-122"/>
                <a:ea typeface="田氏保钓体简" panose="02010800040101010101" pitchFamily="2" charset="-122"/>
              </a:rPr>
              <a:t>)</a:t>
            </a:r>
            <a:r>
              <a:rPr lang="zh-CN" altLang="en-US" sz="2400" dirty="0">
                <a:latin typeface="田氏保钓体简" panose="02010800040101010101" pitchFamily="2" charset="-122"/>
                <a:ea typeface="田氏保钓体简" panose="02010800040101010101" pitchFamily="2" charset="-122"/>
              </a:rPr>
              <a:t>：</a:t>
            </a:r>
            <a:endParaRPr lang="en-US" altLang="zh-CN" sz="2400" dirty="0">
              <a:latin typeface="田氏保钓体简" panose="02010800040101010101" pitchFamily="2" charset="-122"/>
              <a:ea typeface="田氏保钓体简" panose="02010800040101010101" pitchFamily="2" charset="-122"/>
            </a:endParaRPr>
          </a:p>
          <a:p>
            <a:endParaRPr lang="en-US" altLang="zh-CN" sz="2400" dirty="0">
              <a:latin typeface="田氏保钓体简" panose="02010800040101010101" pitchFamily="2" charset="-122"/>
              <a:ea typeface="田氏保钓体简" panose="02010800040101010101" pitchFamily="2" charset="-122"/>
            </a:endParaRPr>
          </a:p>
          <a:p>
            <a:r>
              <a:rPr lang="zh-CN" altLang="en-US" sz="2400" dirty="0">
                <a:latin typeface="田氏保钓体简" panose="02010800040101010101" pitchFamily="2" charset="-122"/>
                <a:ea typeface="田氏保钓体简" panose="02010800040101010101" pitchFamily="2" charset="-122"/>
              </a:rPr>
              <a:t>根据更新规则，若</a:t>
            </a:r>
            <a:r>
              <a:rPr lang="en-US" altLang="zh-CN" sz="2400" dirty="0" err="1">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与</a:t>
            </a:r>
            <a:r>
              <a:rPr lang="en-US" altLang="zh-CN" sz="2400" dirty="0">
                <a:latin typeface="田氏保钓体简" panose="02010800040101010101" pitchFamily="2" charset="-122"/>
                <a:ea typeface="田氏保钓体简" panose="02010800040101010101" pitchFamily="2" charset="-122"/>
              </a:rPr>
              <a:t>k</a:t>
            </a:r>
            <a:r>
              <a:rPr lang="zh-CN" altLang="en-US" sz="2400" dirty="0">
                <a:latin typeface="田氏保钓体简" panose="02010800040101010101" pitchFamily="2" charset="-122"/>
                <a:ea typeface="田氏保钓体简" panose="02010800040101010101" pitchFamily="2" charset="-122"/>
              </a:rPr>
              <a:t>的近似度比</a:t>
            </a:r>
            <a:r>
              <a:rPr lang="en-US" altLang="zh-CN" sz="2400" dirty="0" err="1">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与其他点的近似度都高，则</a:t>
            </a:r>
            <a:r>
              <a:rPr lang="en-US" altLang="zh-CN" sz="2400" dirty="0">
                <a:latin typeface="田氏保钓体简" panose="02010800040101010101" pitchFamily="2" charset="-122"/>
                <a:ea typeface="田氏保钓体简" panose="02010800040101010101" pitchFamily="2" charset="-122"/>
              </a:rPr>
              <a:t>r(</a:t>
            </a:r>
            <a:r>
              <a:rPr lang="en-US" altLang="zh-CN" sz="2400" dirty="0" err="1">
                <a:latin typeface="田氏保钓体简" panose="02010800040101010101" pitchFamily="2" charset="-122"/>
                <a:ea typeface="田氏保钓体简" panose="02010800040101010101" pitchFamily="2" charset="-122"/>
              </a:rPr>
              <a:t>i,k</a:t>
            </a:r>
            <a:r>
              <a:rPr lang="en-US" altLang="zh-CN" sz="2400" dirty="0">
                <a:latin typeface="田氏保钓体简" panose="02010800040101010101" pitchFamily="2" charset="-122"/>
                <a:ea typeface="田氏保钓体简" panose="02010800040101010101" pitchFamily="2" charset="-122"/>
              </a:rPr>
              <a:t>)</a:t>
            </a:r>
            <a:r>
              <a:rPr lang="zh-CN" altLang="en-US" sz="2400" dirty="0">
                <a:latin typeface="田氏保钓体简" panose="02010800040101010101" pitchFamily="2" charset="-122"/>
                <a:ea typeface="田氏保钓体简" panose="02010800040101010101" pitchFamily="2" charset="-122"/>
              </a:rPr>
              <a:t>为正数（</a:t>
            </a:r>
            <a:r>
              <a:rPr lang="en-US" altLang="zh-CN" sz="2400" dirty="0">
                <a:latin typeface="田氏保钓体简" panose="02010800040101010101" pitchFamily="2" charset="-122"/>
                <a:ea typeface="田氏保钓体简" panose="02010800040101010101" pitchFamily="2" charset="-122"/>
              </a:rPr>
              <a:t>k</a:t>
            </a:r>
            <a:r>
              <a:rPr lang="zh-CN" altLang="en-US" sz="2400" dirty="0">
                <a:latin typeface="田氏保钓体简" panose="02010800040101010101" pitchFamily="2" charset="-122"/>
                <a:ea typeface="田氏保钓体简" panose="02010800040101010101" pitchFamily="2" charset="-122"/>
              </a:rPr>
              <a:t>可能为</a:t>
            </a:r>
            <a:r>
              <a:rPr lang="en-US" altLang="zh-CN" sz="2400" dirty="0" err="1">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的中心点或者说</a:t>
            </a:r>
            <a:r>
              <a:rPr lang="en-US" altLang="zh-CN" sz="2400" dirty="0" err="1">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支持</a:t>
            </a:r>
            <a:r>
              <a:rPr lang="en-US" altLang="zh-CN" sz="2400" dirty="0">
                <a:latin typeface="田氏保钓体简" panose="02010800040101010101" pitchFamily="2" charset="-122"/>
                <a:ea typeface="田氏保钓体简" panose="02010800040101010101" pitchFamily="2" charset="-122"/>
              </a:rPr>
              <a:t>k</a:t>
            </a:r>
            <a:r>
              <a:rPr lang="zh-CN" altLang="en-US" sz="2400" dirty="0">
                <a:latin typeface="田氏保钓体简" panose="02010800040101010101" pitchFamily="2" charset="-122"/>
                <a:ea typeface="田氏保钓体简" panose="02010800040101010101" pitchFamily="2" charset="-122"/>
              </a:rPr>
              <a:t>成为中心点）。 </a:t>
            </a:r>
            <a:endParaRPr lang="en-US" altLang="zh-CN" sz="2400" dirty="0">
              <a:latin typeface="田氏保钓体简" panose="02010800040101010101" pitchFamily="2" charset="-122"/>
              <a:ea typeface="田氏保钓体简" panose="02010800040101010101" pitchFamily="2" charset="-122"/>
            </a:endParaRPr>
          </a:p>
          <a:p>
            <a:r>
              <a:rPr lang="en-US" altLang="zh-CN" sz="2400" dirty="0">
                <a:latin typeface="田氏保钓体简" panose="02010800040101010101" pitchFamily="2" charset="-122"/>
                <a:ea typeface="田氏保钓体简" panose="02010800040101010101" pitchFamily="2" charset="-122"/>
              </a:rPr>
              <a:t>r(</a:t>
            </a:r>
            <a:r>
              <a:rPr lang="en-US" altLang="zh-CN" sz="2400" dirty="0" err="1">
                <a:latin typeface="田氏保钓体简" panose="02010800040101010101" pitchFamily="2" charset="-122"/>
                <a:ea typeface="田氏保钓体简" panose="02010800040101010101" pitchFamily="2" charset="-122"/>
              </a:rPr>
              <a:t>k,k</a:t>
            </a:r>
            <a:r>
              <a:rPr lang="en-US" altLang="zh-CN" sz="2400" dirty="0">
                <a:latin typeface="田氏保钓体简" panose="02010800040101010101" pitchFamily="2" charset="-122"/>
                <a:ea typeface="田氏保钓体简" panose="02010800040101010101" pitchFamily="2" charset="-122"/>
              </a:rPr>
              <a:t>)</a:t>
            </a:r>
            <a:r>
              <a:rPr lang="zh-CN" altLang="en-US" sz="2400" dirty="0">
                <a:latin typeface="田氏保钓体简" panose="02010800040101010101" pitchFamily="2" charset="-122"/>
                <a:ea typeface="田氏保钓体简" panose="02010800040101010101" pitchFamily="2" charset="-122"/>
              </a:rPr>
              <a:t>反映一个点是否适于作中心点，可正可负。</a:t>
            </a:r>
            <a:endParaRPr lang="en-US" altLang="zh-CN" sz="2400" dirty="0">
              <a:latin typeface="田氏保钓体简" panose="02010800040101010101" pitchFamily="2" charset="-122"/>
              <a:ea typeface="田氏保钓体简" panose="02010800040101010101" pitchFamily="2" charset="-122"/>
            </a:endParaRPr>
          </a:p>
        </p:txBody>
      </p:sp>
      <p:sp>
        <p:nvSpPr>
          <p:cNvPr id="11" name="矩形 10"/>
          <p:cNvSpPr/>
          <p:nvPr/>
        </p:nvSpPr>
        <p:spPr>
          <a:xfrm>
            <a:off x="801416" y="1916832"/>
            <a:ext cx="5925020" cy="830997"/>
          </a:xfrm>
          <a:prstGeom prst="rect">
            <a:avLst/>
          </a:prstGeom>
        </p:spPr>
        <p:txBody>
          <a:bodyPr wrap="none">
            <a:spAutoFit/>
          </a:bodyPr>
          <a:lstStyle/>
          <a:p>
            <a:r>
              <a:rPr lang="zh-CN" altLang="en-US" sz="2400" dirty="0">
                <a:latin typeface="田氏保钓体简" panose="02010800040101010101" pitchFamily="2" charset="-122"/>
                <a:ea typeface="田氏保钓体简" panose="02010800040101010101" pitchFamily="2" charset="-122"/>
              </a:rPr>
              <a:t>假设</a:t>
            </a:r>
            <a:r>
              <a:rPr lang="en-US" altLang="zh-CN" sz="2400" dirty="0">
                <a:latin typeface="田氏保钓体简" panose="02010800040101010101" pitchFamily="2" charset="-122"/>
                <a:ea typeface="田氏保钓体简" panose="02010800040101010101" pitchFamily="2" charset="-122"/>
              </a:rPr>
              <a:t>{x</a:t>
            </a:r>
            <a:r>
              <a:rPr lang="en-US" altLang="zh-CN" sz="2400" baseline="-25000" dirty="0">
                <a:latin typeface="田氏保钓体简" panose="02010800040101010101" pitchFamily="2" charset="-122"/>
                <a:ea typeface="田氏保钓体简" panose="02010800040101010101" pitchFamily="2" charset="-122"/>
              </a:rPr>
              <a:t>1</a:t>
            </a:r>
            <a:r>
              <a:rPr lang="en-US" altLang="zh-CN" sz="2400" dirty="0">
                <a:latin typeface="田氏保钓体简" panose="02010800040101010101" pitchFamily="2" charset="-122"/>
                <a:ea typeface="田氏保钓体简" panose="02010800040101010101" pitchFamily="2" charset="-122"/>
              </a:rPr>
              <a:t>,x</a:t>
            </a:r>
            <a:r>
              <a:rPr lang="en-US" altLang="zh-CN" sz="2400" baseline="-25000" dirty="0">
                <a:latin typeface="田氏保钓体简" panose="02010800040101010101" pitchFamily="2" charset="-122"/>
                <a:ea typeface="田氏保钓体简" panose="02010800040101010101" pitchFamily="2" charset="-122"/>
              </a:rPr>
              <a:t>2</a:t>
            </a:r>
            <a:r>
              <a:rPr lang="en-US" altLang="zh-CN" sz="2400" dirty="0">
                <a:latin typeface="田氏保钓体简" panose="02010800040101010101" pitchFamily="2" charset="-122"/>
                <a:ea typeface="田氏保钓体简" panose="02010800040101010101" pitchFamily="2" charset="-122"/>
              </a:rPr>
              <a:t>,⋯,x</a:t>
            </a:r>
            <a:r>
              <a:rPr lang="en-US" altLang="zh-CN" sz="2400" baseline="-25000" dirty="0">
                <a:latin typeface="田氏保钓体简" panose="02010800040101010101" pitchFamily="2" charset="-122"/>
                <a:ea typeface="田氏保钓体简" panose="02010800040101010101" pitchFamily="2" charset="-122"/>
              </a:rPr>
              <a:t>n</a:t>
            </a:r>
            <a:r>
              <a:rPr lang="en-US" altLang="zh-CN" sz="2400" dirty="0">
                <a:latin typeface="田氏保钓体简" panose="02010800040101010101" pitchFamily="2" charset="-122"/>
                <a:ea typeface="田氏保钓体简" panose="02010800040101010101" pitchFamily="2" charset="-122"/>
              </a:rPr>
              <a:t>}</a:t>
            </a:r>
            <a:r>
              <a:rPr lang="zh-CN" altLang="en-US" sz="2400" dirty="0">
                <a:latin typeface="田氏保钓体简" panose="02010800040101010101" pitchFamily="2" charset="-122"/>
                <a:ea typeface="田氏保钓体简" panose="02010800040101010101" pitchFamily="2" charset="-122"/>
              </a:rPr>
              <a:t>数据样本集，初始化得到：</a:t>
            </a:r>
            <a:endParaRPr lang="en-US" altLang="zh-CN" sz="2400" dirty="0">
              <a:latin typeface="田氏保钓体简" panose="02010800040101010101" pitchFamily="2" charset="-122"/>
              <a:ea typeface="田氏保钓体简" panose="02010800040101010101" pitchFamily="2" charset="-122"/>
            </a:endParaRPr>
          </a:p>
          <a:p>
            <a:endParaRPr lang="zh-CN" altLang="en-US" sz="2400" dirty="0">
              <a:latin typeface="田氏保钓体简" panose="02010800040101010101" pitchFamily="2" charset="-122"/>
              <a:ea typeface="田氏保钓体简" panose="02010800040101010101" pitchFamily="2" charset="-122"/>
            </a:endParaRPr>
          </a:p>
        </p:txBody>
      </p:sp>
      <p:pic>
        <p:nvPicPr>
          <p:cNvPr id="17" name="图片 1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8991" y="3803357"/>
            <a:ext cx="4781401" cy="633755"/>
          </a:xfrm>
          <a:prstGeom prst="rect">
            <a:avLst/>
          </a:prstGeom>
        </p:spPr>
      </p:pic>
    </p:spTree>
    <p:extLst>
      <p:ext uri="{BB962C8B-B14F-4D97-AF65-F5344CB8AC3E}">
        <p14:creationId xmlns:p14="http://schemas.microsoft.com/office/powerpoint/2010/main" val="7970058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算法描述</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52</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矩形 12"/>
          <p:cNvSpPr/>
          <p:nvPr/>
        </p:nvSpPr>
        <p:spPr>
          <a:xfrm>
            <a:off x="755576" y="2132856"/>
            <a:ext cx="7464399" cy="3785652"/>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第二步迭代</a:t>
            </a:r>
            <a:r>
              <a:rPr lang="en-US" altLang="zh-CN" sz="2400" dirty="0">
                <a:latin typeface="田氏保钓体简" panose="02010800040101010101" pitchFamily="2" charset="-122"/>
                <a:ea typeface="田氏保钓体简" panose="02010800040101010101" pitchFamily="2" charset="-122"/>
              </a:rPr>
              <a:t>a(</a:t>
            </a:r>
            <a:r>
              <a:rPr lang="en-US" altLang="zh-CN" sz="2400" dirty="0" err="1">
                <a:latin typeface="田氏保钓体简" panose="02010800040101010101" pitchFamily="2" charset="-122"/>
                <a:ea typeface="田氏保钓体简" panose="02010800040101010101" pitchFamily="2" charset="-122"/>
              </a:rPr>
              <a:t>i,k</a:t>
            </a:r>
            <a:r>
              <a:rPr lang="en-US" altLang="zh-CN" sz="2400" dirty="0">
                <a:latin typeface="田氏保钓体简" panose="02010800040101010101" pitchFamily="2" charset="-122"/>
                <a:ea typeface="田氏保钓体简" panose="02010800040101010101" pitchFamily="2" charset="-122"/>
              </a:rPr>
              <a:t>)</a:t>
            </a:r>
            <a:r>
              <a:rPr lang="zh-CN" altLang="en-US" sz="2400" dirty="0">
                <a:latin typeface="田氏保钓体简" panose="02010800040101010101" pitchFamily="2" charset="-122"/>
                <a:ea typeface="田氏保钓体简" panose="02010800040101010101" pitchFamily="2" charset="-122"/>
              </a:rPr>
              <a:t>：</a:t>
            </a:r>
            <a:endParaRPr lang="en-US" altLang="zh-CN" sz="2400" dirty="0">
              <a:latin typeface="田氏保钓体简" panose="02010800040101010101" pitchFamily="2" charset="-122"/>
              <a:ea typeface="田氏保钓体简" panose="02010800040101010101" pitchFamily="2" charset="-122"/>
            </a:endParaRPr>
          </a:p>
          <a:p>
            <a:endParaRPr lang="en-US" altLang="zh-CN" sz="2400" dirty="0">
              <a:latin typeface="田氏保钓体简" panose="02010800040101010101" pitchFamily="2" charset="-122"/>
              <a:ea typeface="田氏保钓体简" panose="02010800040101010101" pitchFamily="2" charset="-122"/>
            </a:endParaRPr>
          </a:p>
          <a:p>
            <a:r>
              <a:rPr lang="en-US" altLang="zh-CN" sz="2400" dirty="0">
                <a:latin typeface="田氏保钓体简" panose="02010800040101010101" pitchFamily="2" charset="-122"/>
                <a:ea typeface="田氏保钓体简" panose="02010800040101010101" pitchFamily="2" charset="-122"/>
              </a:rPr>
              <a:t>a(</a:t>
            </a:r>
            <a:r>
              <a:rPr lang="en-US" altLang="zh-CN" sz="2400" dirty="0" err="1">
                <a:latin typeface="田氏保钓体简" panose="02010800040101010101" pitchFamily="2" charset="-122"/>
                <a:ea typeface="田氏保钓体简" panose="02010800040101010101" pitchFamily="2" charset="-122"/>
              </a:rPr>
              <a:t>i,k</a:t>
            </a:r>
            <a:r>
              <a:rPr lang="en-US" altLang="zh-CN" sz="2400" dirty="0">
                <a:latin typeface="田氏保钓体简" panose="02010800040101010101" pitchFamily="2" charset="-122"/>
                <a:ea typeface="田氏保钓体简" panose="02010800040101010101" pitchFamily="2" charset="-122"/>
              </a:rPr>
              <a:t>)</a:t>
            </a:r>
            <a:r>
              <a:rPr lang="zh-CN" altLang="en-US" sz="2400" dirty="0">
                <a:latin typeface="田氏保钓体简" panose="02010800040101010101" pitchFamily="2" charset="-122"/>
                <a:ea typeface="田氏保钓体简" panose="02010800040101010101" pitchFamily="2" charset="-122"/>
              </a:rPr>
              <a:t>的更新中连加只加正的</a:t>
            </a:r>
            <a:r>
              <a:rPr lang="en-US" altLang="zh-CN" sz="2400" dirty="0">
                <a:latin typeface="田氏保钓体简" panose="02010800040101010101" pitchFamily="2" charset="-122"/>
                <a:ea typeface="田氏保钓体简" panose="02010800040101010101" pitchFamily="2" charset="-122"/>
              </a:rPr>
              <a:t>r(</a:t>
            </a:r>
            <a:r>
              <a:rPr lang="en-US" altLang="zh-CN" sz="2400" dirty="0" err="1">
                <a:latin typeface="田氏保钓体简" panose="02010800040101010101" pitchFamily="2" charset="-122"/>
                <a:ea typeface="田氏保钓体简" panose="02010800040101010101" pitchFamily="2" charset="-122"/>
              </a:rPr>
              <a:t>i,k</a:t>
            </a:r>
            <a:r>
              <a:rPr lang="en-US" altLang="zh-CN" sz="2400" dirty="0">
                <a:latin typeface="田氏保钓体简" panose="02010800040101010101" pitchFamily="2" charset="-122"/>
                <a:ea typeface="田氏保钓体简" panose="02010800040101010101" pitchFamily="2" charset="-122"/>
              </a:rPr>
              <a:t>)</a:t>
            </a:r>
            <a:r>
              <a:rPr lang="zh-CN" altLang="en-US" sz="2400" dirty="0">
                <a:latin typeface="田氏保钓体简" panose="02010800040101010101" pitchFamily="2" charset="-122"/>
                <a:ea typeface="田氏保钓体简" panose="02010800040101010101" pitchFamily="2" charset="-122"/>
              </a:rPr>
              <a:t>，因为只有正的</a:t>
            </a:r>
            <a:r>
              <a:rPr lang="en-US" altLang="zh-CN" sz="2400" dirty="0">
                <a:latin typeface="田氏保钓体简" panose="02010800040101010101" pitchFamily="2" charset="-122"/>
                <a:ea typeface="田氏保钓体简" panose="02010800040101010101" pitchFamily="2" charset="-122"/>
              </a:rPr>
              <a:t>r</a:t>
            </a:r>
            <a:r>
              <a:rPr lang="zh-CN" altLang="en-US" sz="2400" dirty="0">
                <a:latin typeface="田氏保钓体简" panose="02010800040101010101" pitchFamily="2" charset="-122"/>
                <a:ea typeface="田氏保钓体简" panose="02010800040101010101" pitchFamily="2" charset="-122"/>
              </a:rPr>
              <a:t>才会反映点</a:t>
            </a:r>
            <a:r>
              <a:rPr lang="en-US" altLang="zh-CN" sz="2400" dirty="0">
                <a:latin typeface="田氏保钓体简" panose="02010800040101010101" pitchFamily="2" charset="-122"/>
                <a:ea typeface="田氏保钓体简" panose="02010800040101010101" pitchFamily="2" charset="-122"/>
              </a:rPr>
              <a:t>k</a:t>
            </a:r>
            <a:r>
              <a:rPr lang="zh-CN" altLang="en-US" sz="2400" dirty="0">
                <a:latin typeface="田氏保钓体简" panose="02010800040101010101" pitchFamily="2" charset="-122"/>
                <a:ea typeface="田氏保钓体简" panose="02010800040101010101" pitchFamily="2" charset="-122"/>
              </a:rPr>
              <a:t>适于作中心点的程度。</a:t>
            </a:r>
            <a:endParaRPr lang="en-US" altLang="zh-CN" sz="2400" dirty="0">
              <a:latin typeface="田氏保钓体简" panose="02010800040101010101" pitchFamily="2" charset="-122"/>
              <a:ea typeface="田氏保钓体简" panose="02010800040101010101" pitchFamily="2" charset="-122"/>
            </a:endParaRPr>
          </a:p>
          <a:p>
            <a:r>
              <a:rPr lang="zh-CN" altLang="en-US" sz="2400" dirty="0">
                <a:latin typeface="田氏保钓体简" panose="02010800040101010101" pitchFamily="2" charset="-122"/>
                <a:ea typeface="田氏保钓体简" panose="02010800040101010101" pitchFamily="2" charset="-122"/>
              </a:rPr>
              <a:t>为了防止过大的正数响应度</a:t>
            </a:r>
            <a:r>
              <a:rPr lang="en-US" altLang="zh-CN" sz="2400" dirty="0">
                <a:latin typeface="田氏保钓体简" panose="02010800040101010101" pitchFamily="2" charset="-122"/>
                <a:ea typeface="田氏保钓体简" panose="02010800040101010101" pitchFamily="2" charset="-122"/>
              </a:rPr>
              <a:t>r</a:t>
            </a:r>
            <a:r>
              <a:rPr lang="zh-CN" altLang="en-US" sz="2400" dirty="0">
                <a:latin typeface="田氏保钓体简" panose="02010800040101010101" pitchFamily="2" charset="-122"/>
                <a:ea typeface="田氏保钓体简" panose="02010800040101010101" pitchFamily="2" charset="-122"/>
              </a:rPr>
              <a:t>的影响，将可用度的和限制在阈值</a:t>
            </a:r>
            <a:r>
              <a:rPr lang="en-US" altLang="zh-CN" sz="2400" dirty="0">
                <a:latin typeface="田氏保钓体简" panose="02010800040101010101" pitchFamily="2" charset="-122"/>
                <a:ea typeface="田氏保钓体简" panose="02010800040101010101" pitchFamily="2" charset="-122"/>
              </a:rPr>
              <a:t>0</a:t>
            </a:r>
            <a:r>
              <a:rPr lang="zh-CN" altLang="en-US" sz="2400" dirty="0">
                <a:latin typeface="田氏保钓体简" panose="02010800040101010101" pitchFamily="2" charset="-122"/>
                <a:ea typeface="田氏保钓体简" panose="02010800040101010101" pitchFamily="2" charset="-122"/>
              </a:rPr>
              <a:t>以下（即公式中的</a:t>
            </a:r>
            <a:r>
              <a:rPr lang="en-US" altLang="zh-CN" sz="2400" dirty="0">
                <a:latin typeface="田氏保钓体简" panose="02010800040101010101" pitchFamily="2" charset="-122"/>
                <a:ea typeface="田氏保钓体简" panose="02010800040101010101" pitchFamily="2" charset="-122"/>
              </a:rPr>
              <a:t>min</a:t>
            </a:r>
            <a:r>
              <a:rPr lang="zh-CN" altLang="en-US" sz="2400" dirty="0">
                <a:latin typeface="田氏保钓体简" panose="02010800040101010101" pitchFamily="2" charset="-122"/>
                <a:ea typeface="田氏保钓体简" panose="02010800040101010101" pitchFamily="2" charset="-122"/>
              </a:rPr>
              <a:t>计算）。</a:t>
            </a:r>
            <a:endParaRPr lang="en-US" altLang="zh-CN" sz="2400" dirty="0">
              <a:latin typeface="田氏保钓体简" panose="02010800040101010101" pitchFamily="2" charset="-122"/>
              <a:ea typeface="田氏保钓体简" panose="02010800040101010101" pitchFamily="2" charset="-122"/>
            </a:endParaRPr>
          </a:p>
          <a:p>
            <a:endParaRPr lang="en-US" altLang="zh-CN" sz="2400" dirty="0">
              <a:latin typeface="田氏保钓体简" panose="02010800040101010101" pitchFamily="2" charset="-122"/>
              <a:ea typeface="田氏保钓体简" panose="02010800040101010101" pitchFamily="2" charset="-122"/>
            </a:endParaRPr>
          </a:p>
          <a:p>
            <a:r>
              <a:rPr lang="zh-CN" altLang="en-US" sz="2400" dirty="0">
                <a:latin typeface="田氏保钓体简" panose="02010800040101010101" pitchFamily="2" charset="-122"/>
                <a:ea typeface="田氏保钓体简" panose="02010800040101010101" pitchFamily="2" charset="-122"/>
              </a:rPr>
              <a:t>自可用性</a:t>
            </a:r>
            <a:r>
              <a:rPr lang="en-US" altLang="zh-CN" sz="2400" dirty="0">
                <a:latin typeface="田氏保钓体简" panose="02010800040101010101" pitchFamily="2" charset="-122"/>
                <a:ea typeface="田氏保钓体简" panose="02010800040101010101" pitchFamily="2" charset="-122"/>
              </a:rPr>
              <a:t>a(</a:t>
            </a:r>
            <a:r>
              <a:rPr lang="en-US" altLang="zh-CN" sz="2400" dirty="0" err="1">
                <a:latin typeface="田氏保钓体简" panose="02010800040101010101" pitchFamily="2" charset="-122"/>
                <a:ea typeface="田氏保钓体简" panose="02010800040101010101" pitchFamily="2" charset="-122"/>
              </a:rPr>
              <a:t>k,k</a:t>
            </a:r>
            <a:r>
              <a:rPr lang="en-US" altLang="zh-CN" sz="2400" dirty="0">
                <a:latin typeface="田氏保钓体简" panose="02010800040101010101" pitchFamily="2" charset="-122"/>
                <a:ea typeface="田氏保钓体简" panose="02010800040101010101" pitchFamily="2" charset="-122"/>
              </a:rPr>
              <a:t>)</a:t>
            </a:r>
            <a:r>
              <a:rPr lang="zh-CN" altLang="en-US" sz="2400" dirty="0">
                <a:latin typeface="田氏保钓体简" panose="02010800040101010101" pitchFamily="2" charset="-122"/>
                <a:ea typeface="田氏保钓体简" panose="02010800040101010101" pitchFamily="2" charset="-122"/>
              </a:rPr>
              <a:t>按以下规则更新 ：</a:t>
            </a:r>
            <a:endParaRPr lang="en-US" altLang="zh-CN" sz="2400" dirty="0">
              <a:latin typeface="田氏保钓体简" panose="02010800040101010101" pitchFamily="2" charset="-122"/>
              <a:ea typeface="田氏保钓体简" panose="02010800040101010101" pitchFamily="2" charset="-122"/>
            </a:endParaRPr>
          </a:p>
          <a:p>
            <a:endParaRPr lang="en-US" altLang="zh-CN" sz="2400" dirty="0">
              <a:latin typeface="田氏保钓体简" panose="02010800040101010101" pitchFamily="2" charset="-122"/>
              <a:ea typeface="田氏保钓体简" panose="02010800040101010101" pitchFamily="2" charset="-122"/>
            </a:endParaRPr>
          </a:p>
          <a:p>
            <a:r>
              <a:rPr lang="zh-CN" altLang="en-US" sz="2400" dirty="0">
                <a:latin typeface="田氏保钓体简" panose="02010800040101010101" pitchFamily="2" charset="-122"/>
                <a:ea typeface="田氏保钓体简" panose="02010800040101010101" pitchFamily="2" charset="-122"/>
              </a:rPr>
              <a:t>基于来自邻居的正的响应度来评级</a:t>
            </a:r>
            <a:r>
              <a:rPr lang="en-US" altLang="zh-CN" sz="2400" dirty="0">
                <a:latin typeface="田氏保钓体简" panose="02010800040101010101" pitchFamily="2" charset="-122"/>
                <a:ea typeface="田氏保钓体简" panose="02010800040101010101" pitchFamily="2" charset="-122"/>
              </a:rPr>
              <a:t>k</a:t>
            </a:r>
            <a:r>
              <a:rPr lang="zh-CN" altLang="en-US" sz="2400" dirty="0">
                <a:latin typeface="田氏保钓体简" panose="02010800040101010101" pitchFamily="2" charset="-122"/>
                <a:ea typeface="田氏保钓体简" panose="02010800040101010101" pitchFamily="2" charset="-122"/>
              </a:rPr>
              <a:t>是否适于作中心点。 </a:t>
            </a:r>
            <a:endParaRPr lang="en-US" altLang="zh-CN" sz="2400" dirty="0">
              <a:latin typeface="田氏保钓体简" panose="02010800040101010101" pitchFamily="2" charset="-122"/>
              <a:ea typeface="田氏保钓体简" panose="02010800040101010101" pitchFamily="2" charset="-122"/>
            </a:endParaRPr>
          </a:p>
        </p:txBody>
      </p:sp>
      <p:pic>
        <p:nvPicPr>
          <p:cNvPr id="14" name="图片 1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9088" y="2072386"/>
            <a:ext cx="4990888" cy="852558"/>
          </a:xfrm>
          <a:prstGeom prst="rect">
            <a:avLst/>
          </a:prstGeom>
        </p:spPr>
      </p:pic>
      <p:pic>
        <p:nvPicPr>
          <p:cNvPr id="15" name="图片 1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8064" y="4725144"/>
            <a:ext cx="3428558" cy="705339"/>
          </a:xfrm>
          <a:prstGeom prst="rect">
            <a:avLst/>
          </a:prstGeom>
        </p:spPr>
      </p:pic>
    </p:spTree>
    <p:extLst>
      <p:ext uri="{BB962C8B-B14F-4D97-AF65-F5344CB8AC3E}">
        <p14:creationId xmlns:p14="http://schemas.microsoft.com/office/powerpoint/2010/main" val="11894321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算法总结</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53</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矩形 12"/>
          <p:cNvSpPr/>
          <p:nvPr/>
        </p:nvSpPr>
        <p:spPr>
          <a:xfrm>
            <a:off x="755576" y="2182212"/>
            <a:ext cx="7464399" cy="3970318"/>
          </a:xfrm>
          <a:prstGeom prst="rect">
            <a:avLst/>
          </a:prstGeom>
        </p:spPr>
        <p:txBody>
          <a:bodyPr wrap="square">
            <a:spAutoFit/>
          </a:bodyPr>
          <a:lstStyle/>
          <a:p>
            <a:pPr>
              <a:lnSpc>
                <a:spcPct val="150000"/>
              </a:lnSpc>
            </a:pPr>
            <a:r>
              <a:rPr lang="en-US" altLang="zh-CN" sz="2400" dirty="0">
                <a:latin typeface="田氏保钓体简" panose="02010800040101010101" pitchFamily="2" charset="-122"/>
                <a:ea typeface="田氏保钓体简" panose="02010800040101010101" pitchFamily="2" charset="-122"/>
              </a:rPr>
              <a:t>1</a:t>
            </a:r>
            <a:r>
              <a:rPr lang="zh-CN" altLang="en-US" sz="2400" dirty="0">
                <a:latin typeface="田氏保钓体简" panose="02010800040101010101" pitchFamily="2" charset="-122"/>
                <a:ea typeface="田氏保钓体简" panose="02010800040101010101" pitchFamily="2" charset="-122"/>
              </a:rPr>
              <a:t>、根据归属度</a:t>
            </a:r>
            <a:r>
              <a:rPr lang="en-US" altLang="zh-CN" sz="2400" dirty="0">
                <a:latin typeface="田氏保钓体简" panose="02010800040101010101" pitchFamily="2" charset="-122"/>
                <a:ea typeface="田氏保钓体简" panose="02010800040101010101" pitchFamily="2" charset="-122"/>
              </a:rPr>
              <a:t>a</a:t>
            </a:r>
            <a:r>
              <a:rPr lang="zh-CN" altLang="en-US" sz="2400" dirty="0">
                <a:latin typeface="田氏保钓体简" panose="02010800040101010101" pitchFamily="2" charset="-122"/>
                <a:ea typeface="田氏保钓体简" panose="02010800040101010101" pitchFamily="2" charset="-122"/>
              </a:rPr>
              <a:t>更新吸引度</a:t>
            </a:r>
            <a:r>
              <a:rPr lang="en-US" altLang="zh-CN" sz="2400" dirty="0">
                <a:latin typeface="田氏保钓体简" panose="02010800040101010101" pitchFamily="2" charset="-122"/>
                <a:ea typeface="田氏保钓体简" panose="02010800040101010101" pitchFamily="2" charset="-122"/>
              </a:rPr>
              <a:t>r</a:t>
            </a:r>
            <a:r>
              <a:rPr lang="zh-CN" altLang="en-US" sz="2400" dirty="0">
                <a:latin typeface="田氏保钓体简" panose="02010800040101010101" pitchFamily="2" charset="-122"/>
                <a:ea typeface="田氏保钓体简" panose="02010800040101010101" pitchFamily="2" charset="-122"/>
              </a:rPr>
              <a:t>；</a:t>
            </a:r>
            <a:endParaRPr lang="en-US" altLang="zh-CN" sz="2400" dirty="0">
              <a:latin typeface="田氏保钓体简" panose="02010800040101010101" pitchFamily="2" charset="-122"/>
              <a:ea typeface="田氏保钓体简" panose="02010800040101010101" pitchFamily="2" charset="-122"/>
            </a:endParaRPr>
          </a:p>
          <a:p>
            <a:pPr>
              <a:lnSpc>
                <a:spcPct val="150000"/>
              </a:lnSpc>
            </a:pPr>
            <a:r>
              <a:rPr lang="en-US" altLang="zh-CN" sz="2400" dirty="0">
                <a:latin typeface="田氏保钓体简" panose="02010800040101010101" pitchFamily="2" charset="-122"/>
                <a:ea typeface="田氏保钓体简" panose="02010800040101010101" pitchFamily="2" charset="-122"/>
              </a:rPr>
              <a:t>2</a:t>
            </a:r>
            <a:r>
              <a:rPr lang="zh-CN" altLang="en-US" sz="2400" dirty="0">
                <a:latin typeface="田氏保钓体简" panose="02010800040101010101" pitchFamily="2" charset="-122"/>
                <a:ea typeface="田氏保钓体简" panose="02010800040101010101" pitchFamily="2" charset="-122"/>
              </a:rPr>
              <a:t>、根据吸引度</a:t>
            </a:r>
            <a:r>
              <a:rPr lang="en-US" altLang="zh-CN" sz="2400" dirty="0">
                <a:latin typeface="田氏保钓体简" panose="02010800040101010101" pitchFamily="2" charset="-122"/>
                <a:ea typeface="田氏保钓体简" panose="02010800040101010101" pitchFamily="2" charset="-122"/>
              </a:rPr>
              <a:t>r</a:t>
            </a:r>
            <a:r>
              <a:rPr lang="zh-CN" altLang="en-US" sz="2400" dirty="0">
                <a:latin typeface="田氏保钓体简" panose="02010800040101010101" pitchFamily="2" charset="-122"/>
                <a:ea typeface="田氏保钓体简" panose="02010800040101010101" pitchFamily="2" charset="-122"/>
              </a:rPr>
              <a:t>更新归属性</a:t>
            </a:r>
            <a:r>
              <a:rPr lang="en-US" altLang="zh-CN" sz="2400" dirty="0">
                <a:latin typeface="田氏保钓体简" panose="02010800040101010101" pitchFamily="2" charset="-122"/>
                <a:ea typeface="田氏保钓体简" panose="02010800040101010101" pitchFamily="2" charset="-122"/>
              </a:rPr>
              <a:t>a</a:t>
            </a:r>
            <a:r>
              <a:rPr lang="zh-CN" altLang="en-US" sz="2400" dirty="0">
                <a:latin typeface="田氏保钓体简" panose="02010800040101010101" pitchFamily="2" charset="-122"/>
                <a:ea typeface="田氏保钓体简" panose="02010800040101010101" pitchFamily="2" charset="-122"/>
              </a:rPr>
              <a:t>；</a:t>
            </a:r>
            <a:endParaRPr lang="en-US" altLang="zh-CN" sz="2400" dirty="0">
              <a:latin typeface="田氏保钓体简" panose="02010800040101010101" pitchFamily="2" charset="-122"/>
              <a:ea typeface="田氏保钓体简" panose="02010800040101010101" pitchFamily="2" charset="-122"/>
            </a:endParaRPr>
          </a:p>
          <a:p>
            <a:pPr>
              <a:lnSpc>
                <a:spcPct val="150000"/>
              </a:lnSpc>
            </a:pPr>
            <a:r>
              <a:rPr lang="en-US" altLang="zh-CN" sz="2400" dirty="0">
                <a:latin typeface="田氏保钓体简" panose="02010800040101010101" pitchFamily="2" charset="-122"/>
                <a:ea typeface="田氏保钓体简" panose="02010800040101010101" pitchFamily="2" charset="-122"/>
              </a:rPr>
              <a:t>3</a:t>
            </a:r>
            <a:r>
              <a:rPr lang="zh-CN" altLang="en-US" sz="2400" dirty="0">
                <a:latin typeface="田氏保钓体简" panose="02010800040101010101" pitchFamily="2" charset="-122"/>
                <a:ea typeface="田氏保钓体简" panose="02010800040101010101" pitchFamily="2" charset="-122"/>
              </a:rPr>
              <a:t>、根据</a:t>
            </a:r>
            <a:r>
              <a:rPr lang="en-US" altLang="zh-CN" sz="2400" dirty="0">
                <a:latin typeface="田氏保钓体简" panose="02010800040101010101" pitchFamily="2" charset="-122"/>
                <a:ea typeface="田氏保钓体简" panose="02010800040101010101" pitchFamily="2" charset="-122"/>
              </a:rPr>
              <a:t>a</a:t>
            </a:r>
            <a:r>
              <a:rPr lang="zh-CN" altLang="en-US" sz="2400" dirty="0">
                <a:latin typeface="田氏保钓体简" panose="02010800040101010101" pitchFamily="2" charset="-122"/>
                <a:ea typeface="田氏保钓体简" panose="02010800040101010101" pitchFamily="2" charset="-122"/>
              </a:rPr>
              <a:t>和</a:t>
            </a:r>
            <a:r>
              <a:rPr lang="en-US" altLang="zh-CN" sz="2400" dirty="0">
                <a:latin typeface="田氏保钓体简" panose="02010800040101010101" pitchFamily="2" charset="-122"/>
                <a:ea typeface="田氏保钓体简" panose="02010800040101010101" pitchFamily="2" charset="-122"/>
              </a:rPr>
              <a:t>r</a:t>
            </a:r>
            <a:r>
              <a:rPr lang="zh-CN" altLang="en-US" sz="2400" dirty="0">
                <a:latin typeface="田氏保钓体简" panose="02010800040101010101" pitchFamily="2" charset="-122"/>
                <a:ea typeface="田氏保钓体简" panose="02010800040101010101" pitchFamily="2" charset="-122"/>
              </a:rPr>
              <a:t>综合判定当前阶段的中心点。</a:t>
            </a:r>
            <a:endParaRPr lang="en-US" altLang="zh-CN" sz="2400" dirty="0">
              <a:latin typeface="田氏保钓体简" panose="02010800040101010101" pitchFamily="2" charset="-122"/>
              <a:ea typeface="田氏保钓体简" panose="02010800040101010101" pitchFamily="2" charset="-122"/>
            </a:endParaRPr>
          </a:p>
          <a:p>
            <a:pPr>
              <a:lnSpc>
                <a:spcPct val="150000"/>
              </a:lnSpc>
            </a:pPr>
            <a:endParaRPr lang="en-US" altLang="zh-CN" sz="2400" dirty="0">
              <a:latin typeface="田氏保钓体简" panose="02010800040101010101" pitchFamily="2" charset="-122"/>
              <a:ea typeface="田氏保钓体简" panose="02010800040101010101" pitchFamily="2" charset="-122"/>
            </a:endParaRPr>
          </a:p>
          <a:p>
            <a:pPr>
              <a:lnSpc>
                <a:spcPct val="150000"/>
              </a:lnSpc>
            </a:pPr>
            <a:r>
              <a:rPr lang="zh-CN" altLang="en-US" sz="2400" dirty="0">
                <a:latin typeface="田氏保钓体简" panose="02010800040101010101" pitchFamily="2" charset="-122"/>
                <a:ea typeface="田氏保钓体简" panose="02010800040101010101" pitchFamily="2" charset="-122"/>
              </a:rPr>
              <a:t>最终的聚类中心：</a:t>
            </a:r>
            <a:endParaRPr lang="en-US" altLang="zh-CN" sz="2400" dirty="0">
              <a:latin typeface="田氏保钓体简" panose="02010800040101010101" pitchFamily="2" charset="-122"/>
              <a:ea typeface="田氏保钓体简" panose="02010800040101010101" pitchFamily="2" charset="-122"/>
            </a:endParaRPr>
          </a:p>
          <a:p>
            <a:pPr>
              <a:lnSpc>
                <a:spcPct val="150000"/>
              </a:lnSpc>
            </a:pPr>
            <a:r>
              <a:rPr lang="zh-CN" altLang="en-US" sz="2400" dirty="0">
                <a:latin typeface="田氏保钓体简" panose="02010800040101010101" pitchFamily="2" charset="-122"/>
                <a:ea typeface="田氏保钓体简" panose="02010800040101010101" pitchFamily="2" charset="-122"/>
              </a:rPr>
              <a:t>对于点</a:t>
            </a:r>
            <a:r>
              <a:rPr lang="en-US" altLang="zh-CN" sz="2400" dirty="0" err="1">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，使</a:t>
            </a:r>
            <a:r>
              <a:rPr lang="en-US" altLang="zh-CN" sz="2400" dirty="0">
                <a:latin typeface="田氏保钓体简" panose="02010800040101010101" pitchFamily="2" charset="-122"/>
                <a:ea typeface="田氏保钓体简" panose="02010800040101010101" pitchFamily="2" charset="-122"/>
              </a:rPr>
              <a:t>a(</a:t>
            </a:r>
            <a:r>
              <a:rPr lang="en-US" altLang="zh-CN" sz="2400" dirty="0" err="1">
                <a:latin typeface="田氏保钓体简" panose="02010800040101010101" pitchFamily="2" charset="-122"/>
                <a:ea typeface="田氏保钓体简" panose="02010800040101010101" pitchFamily="2" charset="-122"/>
              </a:rPr>
              <a:t>i,k</a:t>
            </a:r>
            <a:r>
              <a:rPr lang="en-US" altLang="zh-CN" sz="2400" dirty="0">
                <a:latin typeface="田氏保钓体简" panose="02010800040101010101" pitchFamily="2" charset="-122"/>
                <a:ea typeface="田氏保钓体简" panose="02010800040101010101" pitchFamily="2" charset="-122"/>
              </a:rPr>
              <a:t>)+r(</a:t>
            </a:r>
            <a:r>
              <a:rPr lang="en-US" altLang="zh-CN" sz="2400" dirty="0" err="1">
                <a:latin typeface="田氏保钓体简" panose="02010800040101010101" pitchFamily="2" charset="-122"/>
                <a:ea typeface="田氏保钓体简" panose="02010800040101010101" pitchFamily="2" charset="-122"/>
              </a:rPr>
              <a:t>i,k</a:t>
            </a:r>
            <a:r>
              <a:rPr lang="en-US" altLang="zh-CN" sz="2400" dirty="0">
                <a:latin typeface="田氏保钓体简" panose="02010800040101010101" pitchFamily="2" charset="-122"/>
                <a:ea typeface="田氏保钓体简" panose="02010800040101010101" pitchFamily="2" charset="-122"/>
              </a:rPr>
              <a:t>)</a:t>
            </a:r>
            <a:r>
              <a:rPr lang="zh-CN" altLang="en-US" sz="2400" dirty="0">
                <a:latin typeface="田氏保钓体简" panose="02010800040101010101" pitchFamily="2" charset="-122"/>
                <a:ea typeface="田氏保钓体简" panose="02010800040101010101" pitchFamily="2" charset="-122"/>
              </a:rPr>
              <a:t>最大的</a:t>
            </a:r>
            <a:r>
              <a:rPr lang="en-US" altLang="zh-CN" sz="2400" dirty="0">
                <a:latin typeface="田氏保钓体简" panose="02010800040101010101" pitchFamily="2" charset="-122"/>
                <a:ea typeface="田氏保钓体简" panose="02010800040101010101" pitchFamily="2" charset="-122"/>
              </a:rPr>
              <a:t>k</a:t>
            </a:r>
            <a:r>
              <a:rPr lang="zh-CN" altLang="en-US" sz="2400" dirty="0">
                <a:latin typeface="田氏保钓体简" panose="02010800040101010101" pitchFamily="2" charset="-122"/>
                <a:ea typeface="田氏保钓体简" panose="02010800040101010101" pitchFamily="2" charset="-122"/>
              </a:rPr>
              <a:t>即</a:t>
            </a:r>
            <a:r>
              <a:rPr lang="en-US" altLang="zh-CN" sz="2400" dirty="0" err="1">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的中心点，若</a:t>
            </a:r>
            <a:r>
              <a:rPr lang="en-US" altLang="zh-CN" sz="2400" dirty="0">
                <a:latin typeface="田氏保钓体简" panose="02010800040101010101" pitchFamily="2" charset="-122"/>
                <a:ea typeface="田氏保钓体简" panose="02010800040101010101" pitchFamily="2" charset="-122"/>
              </a:rPr>
              <a:t>k=</a:t>
            </a:r>
            <a:r>
              <a:rPr lang="en-US" altLang="zh-CN" sz="2400" dirty="0" err="1">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，则</a:t>
            </a:r>
            <a:r>
              <a:rPr lang="en-US" altLang="zh-CN" sz="2400" dirty="0" err="1">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本身即中心点。</a:t>
            </a:r>
            <a:endParaRPr lang="en-US" altLang="zh-CN" sz="2400" dirty="0">
              <a:latin typeface="田氏保钓体简" panose="02010800040101010101" pitchFamily="2" charset="-122"/>
              <a:ea typeface="田氏保钓体简" panose="02010800040101010101" pitchFamily="2" charset="-122"/>
            </a:endParaRPr>
          </a:p>
        </p:txBody>
      </p:sp>
    </p:spTree>
    <p:extLst>
      <p:ext uri="{BB962C8B-B14F-4D97-AF65-F5344CB8AC3E}">
        <p14:creationId xmlns:p14="http://schemas.microsoft.com/office/powerpoint/2010/main" val="6324791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直观</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54</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2075519"/>
            <a:ext cx="8074025" cy="4593841"/>
          </a:xfrm>
          <a:prstGeom prst="rect">
            <a:avLst/>
          </a:prstGeom>
        </p:spPr>
      </p:pic>
    </p:spTree>
    <p:extLst>
      <p:ext uri="{BB962C8B-B14F-4D97-AF65-F5344CB8AC3E}">
        <p14:creationId xmlns:p14="http://schemas.microsoft.com/office/powerpoint/2010/main" val="17647684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算法优点</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55</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矩形 12"/>
          <p:cNvSpPr/>
          <p:nvPr/>
        </p:nvSpPr>
        <p:spPr>
          <a:xfrm>
            <a:off x="611560" y="2235636"/>
            <a:ext cx="7776864" cy="3785652"/>
          </a:xfrm>
          <a:prstGeom prst="rect">
            <a:avLst/>
          </a:prstGeom>
        </p:spPr>
        <p:txBody>
          <a:bodyPr wrap="square">
            <a:spAutoFit/>
          </a:bodyPr>
          <a:lstStyle/>
          <a:p>
            <a:r>
              <a:rPr lang="en-US" altLang="zh-CN" sz="2400" dirty="0">
                <a:latin typeface="田氏保钓体简" panose="02010800040101010101" pitchFamily="2" charset="-122"/>
                <a:ea typeface="田氏保钓体简" panose="02010800040101010101" pitchFamily="2" charset="-122"/>
              </a:rPr>
              <a:t>1</a:t>
            </a:r>
            <a:r>
              <a:rPr lang="zh-CN" altLang="en-US" sz="2400" dirty="0">
                <a:latin typeface="田氏保钓体简" panose="02010800040101010101" pitchFamily="2" charset="-122"/>
                <a:ea typeface="田氏保钓体简" panose="02010800040101010101" pitchFamily="2" charset="-122"/>
              </a:rPr>
              <a:t>）不需要制定最终聚类族的个数。</a:t>
            </a:r>
          </a:p>
          <a:p>
            <a:endParaRPr lang="zh-CN" altLang="en-US" sz="2400" dirty="0">
              <a:latin typeface="田氏保钓体简" panose="02010800040101010101" pitchFamily="2" charset="-122"/>
              <a:ea typeface="田氏保钓体简" panose="02010800040101010101" pitchFamily="2" charset="-122"/>
            </a:endParaRPr>
          </a:p>
          <a:p>
            <a:r>
              <a:rPr lang="en-US" altLang="zh-CN" sz="2400" dirty="0">
                <a:latin typeface="田氏保钓体简" panose="02010800040101010101" pitchFamily="2" charset="-122"/>
                <a:ea typeface="田氏保钓体简" panose="02010800040101010101" pitchFamily="2" charset="-122"/>
              </a:rPr>
              <a:t>2</a:t>
            </a:r>
            <a:r>
              <a:rPr lang="zh-CN" altLang="en-US" sz="2400" dirty="0">
                <a:latin typeface="田氏保钓体简" panose="02010800040101010101" pitchFamily="2" charset="-122"/>
                <a:ea typeface="田氏保钓体简" panose="02010800040101010101" pitchFamily="2" charset="-122"/>
              </a:rPr>
              <a:t>）已有的数据点作为最终的聚类中心，而不是新生成一个族中心。</a:t>
            </a:r>
          </a:p>
          <a:p>
            <a:endParaRPr lang="zh-CN" altLang="en-US" sz="2400" dirty="0">
              <a:latin typeface="田氏保钓体简" panose="02010800040101010101" pitchFamily="2" charset="-122"/>
              <a:ea typeface="田氏保钓体简" panose="02010800040101010101" pitchFamily="2" charset="-122"/>
            </a:endParaRPr>
          </a:p>
          <a:p>
            <a:r>
              <a:rPr lang="en-US" altLang="zh-CN" sz="2400" dirty="0">
                <a:latin typeface="田氏保钓体简" panose="02010800040101010101" pitchFamily="2" charset="-122"/>
                <a:ea typeface="田氏保钓体简" panose="02010800040101010101" pitchFamily="2" charset="-122"/>
              </a:rPr>
              <a:t>3</a:t>
            </a:r>
            <a:r>
              <a:rPr lang="zh-CN" altLang="en-US" sz="2400" dirty="0">
                <a:latin typeface="田氏保钓体简" panose="02010800040101010101" pitchFamily="2" charset="-122"/>
                <a:ea typeface="田氏保钓体简" panose="02010800040101010101" pitchFamily="2" charset="-122"/>
              </a:rPr>
              <a:t>）模型对数据的初始值不敏感。</a:t>
            </a:r>
          </a:p>
          <a:p>
            <a:endParaRPr lang="zh-CN" altLang="en-US" sz="2400" dirty="0">
              <a:latin typeface="田氏保钓体简" panose="02010800040101010101" pitchFamily="2" charset="-122"/>
              <a:ea typeface="田氏保钓体简" panose="02010800040101010101" pitchFamily="2" charset="-122"/>
            </a:endParaRPr>
          </a:p>
          <a:p>
            <a:r>
              <a:rPr lang="en-US" altLang="zh-CN" sz="2400" dirty="0">
                <a:latin typeface="田氏保钓体简" panose="02010800040101010101" pitchFamily="2" charset="-122"/>
                <a:ea typeface="田氏保钓体简" panose="02010800040101010101" pitchFamily="2" charset="-122"/>
              </a:rPr>
              <a:t>4</a:t>
            </a:r>
            <a:r>
              <a:rPr lang="zh-CN" altLang="en-US" sz="2400" dirty="0">
                <a:latin typeface="田氏保钓体简" panose="02010800040101010101" pitchFamily="2" charset="-122"/>
                <a:ea typeface="田氏保钓体简" panose="02010800040101010101" pitchFamily="2" charset="-122"/>
              </a:rPr>
              <a:t>）对初始相似度矩阵数据的对称性没有要求。</a:t>
            </a:r>
          </a:p>
          <a:p>
            <a:endParaRPr lang="zh-CN" altLang="en-US" sz="2400" dirty="0">
              <a:latin typeface="田氏保钓体简" panose="02010800040101010101" pitchFamily="2" charset="-122"/>
              <a:ea typeface="田氏保钓体简" panose="02010800040101010101" pitchFamily="2" charset="-122"/>
            </a:endParaRPr>
          </a:p>
          <a:p>
            <a:r>
              <a:rPr lang="en-US" altLang="zh-CN" sz="2400" dirty="0">
                <a:latin typeface="田氏保钓体简" panose="02010800040101010101" pitchFamily="2" charset="-122"/>
                <a:ea typeface="田氏保钓体简" panose="02010800040101010101" pitchFamily="2" charset="-122"/>
              </a:rPr>
              <a:t>5</a:t>
            </a:r>
            <a:r>
              <a:rPr lang="zh-CN" altLang="en-US" sz="2400" dirty="0">
                <a:latin typeface="田氏保钓体简" panose="02010800040101010101" pitchFamily="2" charset="-122"/>
                <a:ea typeface="田氏保钓体简" panose="02010800040101010101" pitchFamily="2" charset="-122"/>
              </a:rPr>
              <a:t>）相比与</a:t>
            </a:r>
            <a:r>
              <a:rPr lang="en-US" altLang="zh-CN" sz="2400" dirty="0">
                <a:latin typeface="田氏保钓体简" panose="02010800040101010101" pitchFamily="2" charset="-122"/>
                <a:ea typeface="田氏保钓体简" panose="02010800040101010101" pitchFamily="2" charset="-122"/>
              </a:rPr>
              <a:t>k-centers</a:t>
            </a:r>
            <a:r>
              <a:rPr lang="zh-CN" altLang="en-US" sz="2400" dirty="0">
                <a:latin typeface="田氏保钓体简" panose="02010800040101010101" pitchFamily="2" charset="-122"/>
                <a:ea typeface="田氏保钓体简" panose="02010800040101010101" pitchFamily="2" charset="-122"/>
              </a:rPr>
              <a:t>聚类方法，其结果的平方差误差较小。</a:t>
            </a:r>
            <a:endParaRPr lang="en-US" altLang="zh-CN" sz="2400" dirty="0">
              <a:latin typeface="田氏保钓体简" panose="02010800040101010101" pitchFamily="2" charset="-122"/>
              <a:ea typeface="田氏保钓体简" panose="02010800040101010101" pitchFamily="2" charset="-122"/>
            </a:endParaRPr>
          </a:p>
        </p:txBody>
      </p:sp>
    </p:spTree>
    <p:extLst>
      <p:ext uri="{BB962C8B-B14F-4D97-AF65-F5344CB8AC3E}">
        <p14:creationId xmlns:p14="http://schemas.microsoft.com/office/powerpoint/2010/main" val="42104964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算法的不足</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56</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矩形 12"/>
          <p:cNvSpPr/>
          <p:nvPr/>
        </p:nvSpPr>
        <p:spPr>
          <a:xfrm>
            <a:off x="611560" y="2235636"/>
            <a:ext cx="7776864" cy="2862322"/>
          </a:xfrm>
          <a:prstGeom prst="rect">
            <a:avLst/>
          </a:prstGeom>
        </p:spPr>
        <p:txBody>
          <a:bodyPr wrap="square">
            <a:spAutoFit/>
          </a:bodyPr>
          <a:lstStyle/>
          <a:p>
            <a:pPr>
              <a:lnSpc>
                <a:spcPct val="150000"/>
              </a:lnSpc>
            </a:pPr>
            <a:r>
              <a:rPr lang="en-US" altLang="zh-CN" sz="2400" dirty="0">
                <a:latin typeface="田氏保钓体简" panose="02010800040101010101" pitchFamily="2" charset="-122"/>
                <a:ea typeface="田氏保钓体简" panose="02010800040101010101" pitchFamily="2" charset="-122"/>
              </a:rPr>
              <a:t>1</a:t>
            </a:r>
            <a:r>
              <a:rPr lang="zh-CN" altLang="en-US" sz="2400" dirty="0">
                <a:latin typeface="田氏保钓体简" panose="02010800040101010101" pitchFamily="2" charset="-122"/>
                <a:ea typeface="田氏保钓体简" panose="02010800040101010101" pitchFamily="2" charset="-122"/>
              </a:rPr>
              <a:t>）</a:t>
            </a:r>
            <a:r>
              <a:rPr lang="en-US" altLang="zh-CN" sz="2400" dirty="0">
                <a:latin typeface="田氏保钓体简" panose="02010800040101010101" pitchFamily="2" charset="-122"/>
                <a:ea typeface="田氏保钓体简" panose="02010800040101010101" pitchFamily="2" charset="-122"/>
              </a:rPr>
              <a:t>AP</a:t>
            </a:r>
            <a:r>
              <a:rPr lang="zh-CN" altLang="en-US" sz="2400" dirty="0">
                <a:latin typeface="田氏保钓体简" panose="02010800040101010101" pitchFamily="2" charset="-122"/>
                <a:ea typeface="田氏保钓体简" panose="02010800040101010101" pitchFamily="2" charset="-122"/>
              </a:rPr>
              <a:t>算法需要事先计算每对数据对象之间的相似度，如果数据对象太多的话，内存放不下，若存在数据库，频繁访问数据库也需要时间。</a:t>
            </a:r>
          </a:p>
          <a:p>
            <a:pPr>
              <a:lnSpc>
                <a:spcPct val="150000"/>
              </a:lnSpc>
            </a:pPr>
            <a:r>
              <a:rPr lang="en-US" altLang="zh-CN" sz="2400" dirty="0">
                <a:latin typeface="田氏保钓体简" panose="02010800040101010101" pitchFamily="2" charset="-122"/>
                <a:ea typeface="田氏保钓体简" panose="02010800040101010101" pitchFamily="2" charset="-122"/>
              </a:rPr>
              <a:t>2</a:t>
            </a:r>
            <a:r>
              <a:rPr lang="zh-CN" altLang="en-US" sz="2400" dirty="0">
                <a:latin typeface="田氏保钓体简" panose="02010800040101010101" pitchFamily="2" charset="-122"/>
                <a:ea typeface="田氏保钓体简" panose="02010800040101010101" pitchFamily="2" charset="-122"/>
              </a:rPr>
              <a:t>）</a:t>
            </a:r>
            <a:r>
              <a:rPr lang="en-US" altLang="zh-CN" sz="2400" dirty="0">
                <a:latin typeface="田氏保钓体简" panose="02010800040101010101" pitchFamily="2" charset="-122"/>
                <a:ea typeface="田氏保钓体简" panose="02010800040101010101" pitchFamily="2" charset="-122"/>
              </a:rPr>
              <a:t>AP</a:t>
            </a:r>
            <a:r>
              <a:rPr lang="zh-CN" altLang="en-US" sz="2400" dirty="0">
                <a:latin typeface="田氏保钓体简" panose="02010800040101010101" pitchFamily="2" charset="-122"/>
                <a:ea typeface="田氏保钓体简" panose="02010800040101010101" pitchFamily="2" charset="-122"/>
              </a:rPr>
              <a:t>算法的时间复杂度较高。</a:t>
            </a:r>
            <a:endParaRPr lang="en-US" altLang="zh-CN" sz="2400" dirty="0">
              <a:latin typeface="田氏保钓体简" panose="02010800040101010101" pitchFamily="2" charset="-122"/>
              <a:ea typeface="田氏保钓体简" panose="02010800040101010101" pitchFamily="2" charset="-122"/>
            </a:endParaRPr>
          </a:p>
          <a:p>
            <a:pPr>
              <a:lnSpc>
                <a:spcPct val="150000"/>
              </a:lnSpc>
            </a:pPr>
            <a:r>
              <a:rPr lang="en-US" altLang="zh-CN" sz="2400" dirty="0">
                <a:latin typeface="田氏保钓体简" panose="02010800040101010101" pitchFamily="2" charset="-122"/>
                <a:ea typeface="田氏保钓体简" panose="02010800040101010101" pitchFamily="2" charset="-122"/>
              </a:rPr>
              <a:t>3</a:t>
            </a:r>
            <a:r>
              <a:rPr lang="zh-CN" altLang="en-US" sz="2400" dirty="0">
                <a:latin typeface="田氏保钓体简" panose="02010800040101010101" pitchFamily="2" charset="-122"/>
                <a:ea typeface="田氏保钓体简" panose="02010800040101010101" pitchFamily="2" charset="-122"/>
              </a:rPr>
              <a:t>）聚类的好坏受到参考度和阻尼系数的影响。</a:t>
            </a:r>
            <a:endParaRPr lang="en-US" altLang="zh-CN" sz="2400" dirty="0">
              <a:latin typeface="田氏保钓体简" panose="02010800040101010101" pitchFamily="2" charset="-122"/>
              <a:ea typeface="田氏保钓体简" panose="02010800040101010101" pitchFamily="2" charset="-122"/>
            </a:endParaRPr>
          </a:p>
        </p:txBody>
      </p:sp>
    </p:spTree>
    <p:extLst>
      <p:ext uri="{BB962C8B-B14F-4D97-AF65-F5344CB8AC3E}">
        <p14:creationId xmlns:p14="http://schemas.microsoft.com/office/powerpoint/2010/main" val="17837048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实验结果</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57</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2" descr="http://www.dataivy.cn/wp-content/uploads/2015/05/ap_clustering1111.png?wt_tb=2%7C1508247014096"/>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5" name="图片 1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2564904"/>
            <a:ext cx="6487431" cy="3000794"/>
          </a:xfrm>
          <a:prstGeom prst="rect">
            <a:avLst/>
          </a:prstGeom>
        </p:spPr>
      </p:pic>
    </p:spTree>
    <p:extLst>
      <p:ext uri="{BB962C8B-B14F-4D97-AF65-F5344CB8AC3E}">
        <p14:creationId xmlns:p14="http://schemas.microsoft.com/office/powerpoint/2010/main" val="9213121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实验结果</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58</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2" descr="http://www.dataivy.cn/wp-content/uploads/2015/05/ap_clustering1111.png?wt_tb=2%7C1508247014096"/>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605" y="2276872"/>
            <a:ext cx="6420747" cy="3400900"/>
          </a:xfrm>
          <a:prstGeom prst="rect">
            <a:avLst/>
          </a:prstGeom>
        </p:spPr>
      </p:pic>
    </p:spTree>
    <p:extLst>
      <p:ext uri="{BB962C8B-B14F-4D97-AF65-F5344CB8AC3E}">
        <p14:creationId xmlns:p14="http://schemas.microsoft.com/office/powerpoint/2010/main" val="8545324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a:solidFill>
                  <a:srgbClr val="000000"/>
                </a:solidFill>
                <a:latin typeface="田氏保钓体简" panose="02010800040101010101" pitchFamily="2" charset="-122"/>
                <a:ea typeface="田氏保钓体简" panose="02010800040101010101" pitchFamily="2" charset="-122"/>
                <a:cs typeface="+mn-cs"/>
              </a:rPr>
              <a:t>AP</a:t>
            </a:r>
            <a:r>
              <a:rPr lang="zh-CN" altLang="en-US" sz="3600" kern="1200" dirty="0">
                <a:solidFill>
                  <a:srgbClr val="000000"/>
                </a:solidFill>
                <a:latin typeface="Tahoma" pitchFamily="34" charset="0"/>
                <a:ea typeface="方正启体简体" pitchFamily="65" charset="-122"/>
                <a:cs typeface="+mn-cs"/>
              </a:rPr>
              <a:t>算法调参</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59</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8" name="组合 27"/>
          <p:cNvGrpSpPr/>
          <p:nvPr/>
        </p:nvGrpSpPr>
        <p:grpSpPr>
          <a:xfrm>
            <a:off x="260548" y="2094395"/>
            <a:ext cx="8343900" cy="4503254"/>
            <a:chOff x="34925" y="1700276"/>
            <a:chExt cx="9074150" cy="4897374"/>
          </a:xfrm>
        </p:grpSpPr>
        <p:sp>
          <p:nvSpPr>
            <p:cNvPr id="16" name="object 5"/>
            <p:cNvSpPr/>
            <p:nvPr/>
          </p:nvSpPr>
          <p:spPr>
            <a:xfrm>
              <a:off x="34925" y="1700276"/>
              <a:ext cx="3011551" cy="2376424"/>
            </a:xfrm>
            <a:prstGeom prst="rect">
              <a:avLst/>
            </a:prstGeom>
            <a:blipFill>
              <a:blip r:embed="rId3" cstate="print"/>
              <a:stretch>
                <a:fillRect/>
              </a:stretch>
            </a:blipFill>
          </p:spPr>
          <p:txBody>
            <a:bodyPr wrap="square" lIns="0" tIns="0" rIns="0" bIns="0" rtlCol="0"/>
            <a:lstStyle/>
            <a:p>
              <a:endParaRPr/>
            </a:p>
          </p:txBody>
        </p:sp>
        <p:sp>
          <p:nvSpPr>
            <p:cNvPr id="17" name="object 6"/>
            <p:cNvSpPr/>
            <p:nvPr/>
          </p:nvSpPr>
          <p:spPr>
            <a:xfrm>
              <a:off x="3067050" y="1700276"/>
              <a:ext cx="3009900" cy="2376424"/>
            </a:xfrm>
            <a:prstGeom prst="rect">
              <a:avLst/>
            </a:prstGeom>
            <a:blipFill>
              <a:blip r:embed="rId4" cstate="print"/>
              <a:stretch>
                <a:fillRect/>
              </a:stretch>
            </a:blipFill>
          </p:spPr>
          <p:txBody>
            <a:bodyPr wrap="square" lIns="0" tIns="0" rIns="0" bIns="0" rtlCol="0"/>
            <a:lstStyle/>
            <a:p>
              <a:endParaRPr/>
            </a:p>
          </p:txBody>
        </p:sp>
        <p:sp>
          <p:nvSpPr>
            <p:cNvPr id="18" name="object 7"/>
            <p:cNvSpPr/>
            <p:nvPr/>
          </p:nvSpPr>
          <p:spPr>
            <a:xfrm>
              <a:off x="6097651" y="1700276"/>
              <a:ext cx="3011424" cy="2376424"/>
            </a:xfrm>
            <a:prstGeom prst="rect">
              <a:avLst/>
            </a:prstGeom>
            <a:blipFill>
              <a:blip r:embed="rId5" cstate="print"/>
              <a:stretch>
                <a:fillRect/>
              </a:stretch>
            </a:blipFill>
          </p:spPr>
          <p:txBody>
            <a:bodyPr wrap="square" lIns="0" tIns="0" rIns="0" bIns="0" rtlCol="0"/>
            <a:lstStyle/>
            <a:p>
              <a:endParaRPr/>
            </a:p>
          </p:txBody>
        </p:sp>
        <p:sp>
          <p:nvSpPr>
            <p:cNvPr id="19" name="object 8"/>
            <p:cNvSpPr/>
            <p:nvPr/>
          </p:nvSpPr>
          <p:spPr>
            <a:xfrm>
              <a:off x="34925" y="4221226"/>
              <a:ext cx="3011551" cy="2376424"/>
            </a:xfrm>
            <a:prstGeom prst="rect">
              <a:avLst/>
            </a:prstGeom>
            <a:blipFill>
              <a:blip r:embed="rId6" cstate="print"/>
              <a:stretch>
                <a:fillRect/>
              </a:stretch>
            </a:blipFill>
          </p:spPr>
          <p:txBody>
            <a:bodyPr wrap="square" lIns="0" tIns="0" rIns="0" bIns="0" rtlCol="0"/>
            <a:lstStyle/>
            <a:p>
              <a:endParaRPr/>
            </a:p>
          </p:txBody>
        </p:sp>
        <p:sp>
          <p:nvSpPr>
            <p:cNvPr id="20" name="object 9"/>
            <p:cNvSpPr/>
            <p:nvPr/>
          </p:nvSpPr>
          <p:spPr>
            <a:xfrm>
              <a:off x="3067050" y="4221226"/>
              <a:ext cx="3009900" cy="2376424"/>
            </a:xfrm>
            <a:prstGeom prst="rect">
              <a:avLst/>
            </a:prstGeom>
            <a:blipFill>
              <a:blip r:embed="rId7" cstate="print"/>
              <a:stretch>
                <a:fillRect/>
              </a:stretch>
            </a:blipFill>
          </p:spPr>
          <p:txBody>
            <a:bodyPr wrap="square" lIns="0" tIns="0" rIns="0" bIns="0" rtlCol="0"/>
            <a:lstStyle/>
            <a:p>
              <a:endParaRPr/>
            </a:p>
          </p:txBody>
        </p:sp>
        <p:sp>
          <p:nvSpPr>
            <p:cNvPr id="21" name="object 10"/>
            <p:cNvSpPr/>
            <p:nvPr/>
          </p:nvSpPr>
          <p:spPr>
            <a:xfrm>
              <a:off x="6097651" y="4221226"/>
              <a:ext cx="3011424" cy="2376424"/>
            </a:xfrm>
            <a:prstGeom prst="rect">
              <a:avLst/>
            </a:prstGeom>
            <a:blipFill>
              <a:blip r:embed="rId8"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519290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2843808" y="6145412"/>
            <a:ext cx="1074515" cy="523948"/>
            <a:chOff x="4073549" y="6272662"/>
            <a:chExt cx="1074515" cy="523948"/>
          </a:xfrm>
        </p:grpSpPr>
        <p:pic>
          <p:nvPicPr>
            <p:cNvPr id="30" name="图片 29" descr="屏幕剪辑"/>
            <p:cNvPicPr>
              <a:picLocks noChangeAspect="1"/>
            </p:cNvPicPr>
            <p:nvPr/>
          </p:nvPicPr>
          <p:blipFill rotWithShape="1">
            <a:blip r:embed="rId2">
              <a:extLst>
                <a:ext uri="{28A0092B-C50C-407E-A947-70E740481C1C}">
                  <a14:useLocalDpi xmlns:a14="http://schemas.microsoft.com/office/drawing/2010/main" val="0"/>
                </a:ext>
              </a:extLst>
            </a:blip>
            <a:srcRect l="56797"/>
            <a:stretch/>
          </p:blipFill>
          <p:spPr>
            <a:xfrm>
              <a:off x="4711801" y="6272662"/>
              <a:ext cx="436263" cy="523948"/>
            </a:xfrm>
            <a:prstGeom prst="rect">
              <a:avLst/>
            </a:prstGeom>
          </p:spPr>
        </p:pic>
        <p:pic>
          <p:nvPicPr>
            <p:cNvPr id="31" name="图片 30"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549" y="6272662"/>
              <a:ext cx="714475" cy="523948"/>
            </a:xfrm>
            <a:prstGeom prst="rect">
              <a:avLst/>
            </a:prstGeom>
          </p:spPr>
        </p:pic>
      </p:grpSp>
      <p:pic>
        <p:nvPicPr>
          <p:cNvPr id="17" name="图片 16" descr="屏幕剪辑"/>
          <p:cNvPicPr>
            <a:picLocks noChangeAspect="1"/>
          </p:cNvPicPr>
          <p:nvPr/>
        </p:nvPicPr>
        <p:blipFill rotWithShape="1">
          <a:blip r:embed="rId4">
            <a:extLst>
              <a:ext uri="{28A0092B-C50C-407E-A947-70E740481C1C}">
                <a14:useLocalDpi xmlns:a14="http://schemas.microsoft.com/office/drawing/2010/main" val="0"/>
              </a:ext>
            </a:extLst>
          </a:blip>
          <a:srcRect b="23572"/>
          <a:stretch/>
        </p:blipFill>
        <p:spPr>
          <a:xfrm>
            <a:off x="1979712" y="2887777"/>
            <a:ext cx="3252332" cy="1194519"/>
          </a:xfrm>
          <a:prstGeom prst="rect">
            <a:avLst/>
          </a:prstGeom>
        </p:spPr>
      </p:pic>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证明相对熵大于零</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6</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7704" y="1851368"/>
            <a:ext cx="1467055" cy="676369"/>
          </a:xfrm>
          <a:prstGeom prst="rect">
            <a:avLst/>
          </a:prstGeom>
        </p:spPr>
      </p:pic>
      <p:sp>
        <p:nvSpPr>
          <p:cNvPr id="18" name="矩形 17"/>
          <p:cNvSpPr/>
          <p:nvPr/>
        </p:nvSpPr>
        <p:spPr>
          <a:xfrm>
            <a:off x="1053207" y="1922056"/>
            <a:ext cx="4670921" cy="461665"/>
          </a:xfrm>
          <a:prstGeom prst="rect">
            <a:avLst/>
          </a:prstGeom>
        </p:spPr>
        <p:txBody>
          <a:bodyPr wrap="square">
            <a:spAutoFit/>
          </a:bodyPr>
          <a:lstStyle/>
          <a:p>
            <a:r>
              <a:rPr lang="en-US" altLang="zh-CN" sz="2400" dirty="0">
                <a:latin typeface="田氏保钓体简" panose="02010800040101010101" pitchFamily="2" charset="-122"/>
                <a:ea typeface="田氏保钓体简" panose="02010800040101010101" pitchFamily="2" charset="-122"/>
              </a:rPr>
              <a:t>Since</a:t>
            </a:r>
            <a:r>
              <a:rPr lang="zh-CN" altLang="en-US" sz="2400" dirty="0">
                <a:latin typeface="田氏保钓体简" panose="02010800040101010101" pitchFamily="2" charset="-122"/>
                <a:ea typeface="田氏保钓体简" panose="02010800040101010101" pitchFamily="2" charset="-122"/>
              </a:rPr>
              <a:t>                    </a:t>
            </a:r>
            <a:r>
              <a:rPr lang="en-US" altLang="zh-CN" sz="2400" dirty="0">
                <a:latin typeface="田氏保钓体简" panose="02010800040101010101" pitchFamily="2" charset="-122"/>
                <a:ea typeface="田氏保钓体简" panose="02010800040101010101" pitchFamily="2" charset="-122"/>
              </a:rPr>
              <a:t>and</a:t>
            </a:r>
            <a:endParaRPr lang="zh-CN" altLang="en-US" sz="2400" dirty="0">
              <a:latin typeface="田氏保钓体简" panose="02010800040101010101" pitchFamily="2" charset="-122"/>
              <a:ea typeface="田氏保钓体简" panose="02010800040101010101" pitchFamily="2" charset="-122"/>
            </a:endParaRPr>
          </a:p>
        </p:txBody>
      </p:sp>
      <p:pic>
        <p:nvPicPr>
          <p:cNvPr id="12" name="图片 11"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3928" y="2021720"/>
            <a:ext cx="1286055" cy="362001"/>
          </a:xfrm>
          <a:prstGeom prst="rect">
            <a:avLst/>
          </a:prstGeom>
        </p:spPr>
      </p:pic>
      <p:sp>
        <p:nvSpPr>
          <p:cNvPr id="20" name="矩形 19"/>
          <p:cNvSpPr/>
          <p:nvPr/>
        </p:nvSpPr>
        <p:spPr>
          <a:xfrm>
            <a:off x="1043608" y="2426112"/>
            <a:ext cx="7200800" cy="461665"/>
          </a:xfrm>
          <a:prstGeom prst="rect">
            <a:avLst/>
          </a:prstGeom>
        </p:spPr>
        <p:txBody>
          <a:bodyPr wrap="square">
            <a:spAutoFit/>
          </a:bodyPr>
          <a:lstStyle/>
          <a:p>
            <a:r>
              <a:rPr lang="en-US" altLang="zh-CN" sz="2400" dirty="0">
                <a:latin typeface="田氏保钓体简" panose="02010800040101010101" pitchFamily="2" charset="-122"/>
                <a:ea typeface="田氏保钓体简" panose="02010800040101010101" pitchFamily="2" charset="-122"/>
              </a:rPr>
              <a:t>Let </a:t>
            </a:r>
            <a:r>
              <a:rPr lang="en-US" altLang="zh-CN" sz="2400" i="1" dirty="0">
                <a:latin typeface="田氏保钓体简" panose="02010800040101010101" pitchFamily="2" charset="-122"/>
                <a:ea typeface="田氏保钓体简" panose="02010800040101010101" pitchFamily="2" charset="-122"/>
              </a:rPr>
              <a:t>I</a:t>
            </a:r>
            <a:r>
              <a:rPr lang="en-US" altLang="zh-CN" sz="2400" dirty="0">
                <a:latin typeface="田氏保钓体简" panose="02010800040101010101" pitchFamily="2" charset="-122"/>
                <a:ea typeface="田氏保钓体简" panose="02010800040101010101" pitchFamily="2" charset="-122"/>
              </a:rPr>
              <a:t> denote the set of all </a:t>
            </a:r>
            <a:r>
              <a:rPr lang="en-US" altLang="zh-CN" sz="2400" i="1" dirty="0" err="1">
                <a:latin typeface="田氏保钓体简" panose="02010800040101010101" pitchFamily="2" charset="-122"/>
                <a:ea typeface="田氏保钓体简" panose="02010800040101010101" pitchFamily="2" charset="-122"/>
              </a:rPr>
              <a:t>i</a:t>
            </a:r>
            <a:r>
              <a:rPr lang="en-US" altLang="zh-CN" sz="2400" dirty="0">
                <a:latin typeface="田氏保钓体简" panose="02010800040101010101" pitchFamily="2" charset="-122"/>
                <a:ea typeface="田氏保钓体简" panose="02010800040101010101" pitchFamily="2" charset="-122"/>
              </a:rPr>
              <a:t> for which p</a:t>
            </a:r>
            <a:r>
              <a:rPr lang="en-US" altLang="zh-CN" sz="2400" baseline="-25000" dirty="0">
                <a:latin typeface="田氏保钓体简" panose="02010800040101010101" pitchFamily="2" charset="-122"/>
                <a:ea typeface="田氏保钓体简" panose="02010800040101010101" pitchFamily="2" charset="-122"/>
              </a:rPr>
              <a:t>i</a:t>
            </a:r>
            <a:r>
              <a:rPr lang="en-US" altLang="zh-CN" sz="2400" dirty="0">
                <a:latin typeface="田氏保钓体简" panose="02010800040101010101" pitchFamily="2" charset="-122"/>
                <a:ea typeface="田氏保钓体简" panose="02010800040101010101" pitchFamily="2" charset="-122"/>
              </a:rPr>
              <a:t> is non-zero.</a:t>
            </a:r>
            <a:endParaRPr lang="zh-CN" altLang="en-US" sz="2400" dirty="0">
              <a:latin typeface="田氏保钓体简" panose="02010800040101010101" pitchFamily="2" charset="-122"/>
              <a:ea typeface="田氏保钓体简" panose="02010800040101010101" pitchFamily="2" charset="-122"/>
            </a:endParaRPr>
          </a:p>
        </p:txBody>
      </p:sp>
      <p:sp>
        <p:nvSpPr>
          <p:cNvPr id="22" name="矩形 21"/>
          <p:cNvSpPr/>
          <p:nvPr/>
        </p:nvSpPr>
        <p:spPr>
          <a:xfrm>
            <a:off x="1043608" y="4226312"/>
            <a:ext cx="7488832" cy="2308324"/>
          </a:xfrm>
          <a:prstGeom prst="rect">
            <a:avLst/>
          </a:prstGeom>
        </p:spPr>
        <p:txBody>
          <a:bodyPr wrap="square">
            <a:spAutoFit/>
          </a:bodyPr>
          <a:lstStyle/>
          <a:p>
            <a:r>
              <a:rPr lang="en-US" altLang="zh-CN" sz="2400" dirty="0">
                <a:latin typeface="田氏保钓体简" panose="02010800040101010101" pitchFamily="2" charset="-122"/>
                <a:ea typeface="田氏保钓体简" panose="02010800040101010101" pitchFamily="2" charset="-122"/>
              </a:rPr>
              <a:t>So</a:t>
            </a:r>
          </a:p>
          <a:p>
            <a:endParaRPr lang="en-US" altLang="zh-CN" sz="2400" dirty="0">
              <a:latin typeface="田氏保钓体简" panose="02010800040101010101" pitchFamily="2" charset="-122"/>
              <a:ea typeface="田氏保钓体简" panose="02010800040101010101" pitchFamily="2" charset="-122"/>
            </a:endParaRPr>
          </a:p>
          <a:p>
            <a:r>
              <a:rPr lang="en-US" altLang="zh-CN" sz="2400" dirty="0">
                <a:latin typeface="田氏保钓体简" panose="02010800040101010101" pitchFamily="2" charset="-122"/>
                <a:ea typeface="田氏保钓体简" panose="02010800040101010101" pitchFamily="2" charset="-122"/>
              </a:rPr>
              <a:t>and then</a:t>
            </a:r>
          </a:p>
          <a:p>
            <a:endParaRPr lang="en-US" altLang="zh-CN" sz="2400" dirty="0">
              <a:latin typeface="田氏保钓体简" panose="02010800040101010101" pitchFamily="2" charset="-122"/>
              <a:ea typeface="田氏保钓体简" panose="02010800040101010101" pitchFamily="2" charset="-122"/>
            </a:endParaRPr>
          </a:p>
          <a:p>
            <a:r>
              <a:rPr lang="en-US" altLang="zh-CN" sz="2400" dirty="0">
                <a:latin typeface="田氏保钓体简" panose="02010800040101010101" pitchFamily="2" charset="-122"/>
                <a:ea typeface="田氏保钓体简" panose="02010800040101010101" pitchFamily="2" charset="-122"/>
              </a:rPr>
              <a:t>For equality to hold if and only if            for </a:t>
            </a:r>
            <a:r>
              <a:rPr lang="en-US" altLang="zh-CN" sz="2400" i="1" dirty="0" err="1">
                <a:latin typeface="田氏保钓体简" panose="02010800040101010101" pitchFamily="2" charset="-122"/>
                <a:ea typeface="田氏保钓体简" panose="02010800040101010101" pitchFamily="2" charset="-122"/>
              </a:rPr>
              <a:t>i</a:t>
            </a:r>
            <a:r>
              <a:rPr lang="en-US" altLang="zh-CN" sz="2400" i="1" dirty="0">
                <a:latin typeface="田氏保钓体简" panose="02010800040101010101" pitchFamily="2" charset="-122"/>
                <a:ea typeface="田氏保钓体简" panose="02010800040101010101" pitchFamily="2" charset="-122"/>
              </a:rPr>
              <a:t>=1,…,n</a:t>
            </a:r>
            <a:r>
              <a:rPr lang="en-US" altLang="zh-CN" sz="2400" dirty="0">
                <a:latin typeface="田氏保钓体简" panose="02010800040101010101" pitchFamily="2" charset="-122"/>
                <a:ea typeface="田氏保钓体简" panose="02010800040101010101" pitchFamily="2" charset="-122"/>
              </a:rPr>
              <a:t> </a:t>
            </a:r>
          </a:p>
          <a:p>
            <a:r>
              <a:rPr lang="en-US" altLang="zh-CN" sz="2400" dirty="0">
                <a:latin typeface="田氏保钓体简" panose="02010800040101010101" pitchFamily="2" charset="-122"/>
                <a:ea typeface="田氏保钓体简" panose="02010800040101010101" pitchFamily="2" charset="-122"/>
              </a:rPr>
              <a:t>and              ,                .</a:t>
            </a:r>
            <a:endParaRPr lang="zh-CN" altLang="en-US" sz="2400" dirty="0">
              <a:latin typeface="田氏保钓体简" panose="02010800040101010101" pitchFamily="2" charset="-122"/>
              <a:ea typeface="田氏保钓体简" panose="02010800040101010101" pitchFamily="2" charset="-122"/>
            </a:endParaRPr>
          </a:p>
        </p:txBody>
      </p:sp>
      <p:pic>
        <p:nvPicPr>
          <p:cNvPr id="23" name="图片 22"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9672" y="4255929"/>
            <a:ext cx="2753109" cy="619211"/>
          </a:xfrm>
          <a:prstGeom prst="rect">
            <a:avLst/>
          </a:prstGeom>
        </p:spPr>
      </p:pic>
      <mc:AlternateContent xmlns:mc="http://schemas.openxmlformats.org/markup-compatibility/2006" xmlns:a14="http://schemas.microsoft.com/office/drawing/2010/main">
        <mc:Choice Requires="a14">
          <p:sp>
            <p:nvSpPr>
              <p:cNvPr id="24" name="TextBox 23"/>
              <p:cNvSpPr txBox="1"/>
              <p:nvPr/>
            </p:nvSpPr>
            <p:spPr>
              <a:xfrm>
                <a:off x="3733690" y="3535849"/>
                <a:ext cx="6222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rPr>
                        <m:t>=</m:t>
                      </m:r>
                      <m:r>
                        <a:rPr lang="en-US" altLang="zh-CN" b="0" i="1" smtClean="0">
                          <a:latin typeface="Cambria Math"/>
                        </a:rPr>
                        <m:t>0</m:t>
                      </m:r>
                    </m:oMath>
                  </m:oMathPara>
                </a14:m>
                <a:endParaRPr lang="zh-CN" alt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3733690" y="3535849"/>
                <a:ext cx="622286" cy="369332"/>
              </a:xfrm>
              <a:prstGeom prst="rect">
                <a:avLst/>
              </a:prstGeom>
              <a:blipFill rotWithShape="1">
                <a:blip r:embed="rId8"/>
                <a:stretch>
                  <a:fillRect/>
                </a:stretch>
              </a:blipFill>
            </p:spPr>
            <p:txBody>
              <a:bodyPr/>
              <a:lstStyle/>
              <a:p>
                <a:r>
                  <a:rPr lang="zh-CN" altLang="en-US">
                    <a:noFill/>
                  </a:rPr>
                  <a:t> </a:t>
                </a:r>
              </a:p>
            </p:txBody>
          </p:sp>
        </mc:Fallback>
      </mc:AlternateContent>
      <p:sp>
        <p:nvSpPr>
          <p:cNvPr id="25" name="下箭头 24"/>
          <p:cNvSpPr/>
          <p:nvPr/>
        </p:nvSpPr>
        <p:spPr>
          <a:xfrm rot="10800000">
            <a:off x="3828809" y="3852084"/>
            <a:ext cx="239135" cy="254933"/>
          </a:xfrm>
          <a:prstGeom prst="downArrow">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27" name="图片 26" descr="屏幕剪辑"/>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85595" y="4928659"/>
            <a:ext cx="2686425" cy="695422"/>
          </a:xfrm>
          <a:prstGeom prst="rect">
            <a:avLst/>
          </a:prstGeom>
        </p:spPr>
      </p:pic>
      <p:pic>
        <p:nvPicPr>
          <p:cNvPr id="28" name="图片 27" descr="屏幕剪辑"/>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08104" y="5877272"/>
            <a:ext cx="771633" cy="276264"/>
          </a:xfrm>
          <a:prstGeom prst="rect">
            <a:avLst/>
          </a:prstGeom>
        </p:spPr>
      </p:pic>
      <p:pic>
        <p:nvPicPr>
          <p:cNvPr id="29" name="图片 28"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298" y="6167253"/>
            <a:ext cx="1009791" cy="523948"/>
          </a:xfrm>
          <a:prstGeom prst="rect">
            <a:avLst/>
          </a:prstGeom>
        </p:spPr>
      </p:pic>
    </p:spTree>
    <p:extLst>
      <p:ext uri="{BB962C8B-B14F-4D97-AF65-F5344CB8AC3E}">
        <p14:creationId xmlns:p14="http://schemas.microsoft.com/office/powerpoint/2010/main" val="23653392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043608" y="1412776"/>
            <a:ext cx="7436172" cy="1981200"/>
          </a:xfrm>
        </p:spPr>
        <p:txBody>
          <a:bodyPr/>
          <a:lstStyle/>
          <a:p>
            <a:pPr algn="ctr" eaLnBrk="1" hangingPunct="1"/>
            <a:r>
              <a:rPr lang="en-US" altLang="zh-CN" sz="4800" kern="1200" dirty="0">
                <a:solidFill>
                  <a:srgbClr val="000000"/>
                </a:solidFill>
                <a:latin typeface="田氏保钓体简" panose="02010800040101010101" pitchFamily="2" charset="-122"/>
                <a:ea typeface="田氏保钓体简" panose="02010800040101010101" pitchFamily="2" charset="-122"/>
              </a:rPr>
              <a:t>Python Time</a:t>
            </a:r>
            <a:endParaRPr lang="en-US" altLang="zh-CN" sz="2800" dirty="0">
              <a:solidFill>
                <a:srgbClr val="000000"/>
              </a:solidFill>
              <a:latin typeface="Monotype Corsiva" pitchFamily="66" charset="0"/>
              <a:ea typeface="方正启体简体" pitchFamily="65" charset="-122"/>
            </a:endParaRPr>
          </a:p>
        </p:txBody>
      </p:sp>
    </p:spTree>
    <p:extLst>
      <p:ext uri="{BB962C8B-B14F-4D97-AF65-F5344CB8AC3E}">
        <p14:creationId xmlns:p14="http://schemas.microsoft.com/office/powerpoint/2010/main" val="17519986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作业</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61</a:t>
            </a:fld>
            <a:endParaRPr lang="en-US" altLang="zh-CN" dirty="0">
              <a:solidFill>
                <a:srgbClr val="000000"/>
              </a:solidFill>
            </a:endParaRPr>
          </a:p>
        </p:txBody>
      </p:sp>
      <p:sp>
        <p:nvSpPr>
          <p:cNvPr id="5" name="矩形 4"/>
          <p:cNvSpPr/>
          <p:nvPr/>
        </p:nvSpPr>
        <p:spPr>
          <a:xfrm>
            <a:off x="755576" y="2132856"/>
            <a:ext cx="7776864" cy="2308324"/>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dirty="0">
                <a:latin typeface="田氏保钓体简" panose="02010800040101010101" pitchFamily="2" charset="-122"/>
                <a:ea typeface="田氏保钓体简" panose="02010800040101010101" pitchFamily="2" charset="-122"/>
              </a:rPr>
              <a:t>用</a:t>
            </a:r>
            <a:r>
              <a:rPr lang="en-US" altLang="zh-CN" sz="2400" dirty="0">
                <a:latin typeface="田氏保钓体简" panose="02010800040101010101" pitchFamily="2" charset="-122"/>
                <a:ea typeface="田氏保钓体简" panose="02010800040101010101" pitchFamily="2" charset="-122"/>
              </a:rPr>
              <a:t>Python</a:t>
            </a:r>
            <a:r>
              <a:rPr lang="zh-CN" altLang="en-US" sz="2400" dirty="0" smtClean="0">
                <a:latin typeface="田氏保钓体简" panose="02010800040101010101" pitchFamily="2" charset="-122"/>
                <a:ea typeface="田氏保钓体简" panose="02010800040101010101" pitchFamily="2" charset="-122"/>
              </a:rPr>
              <a:t>实现密度最小值聚类</a:t>
            </a:r>
            <a:r>
              <a:rPr lang="zh-CN" altLang="en-US" sz="2400" dirty="0">
                <a:latin typeface="田氏保钓体简" panose="02010800040101010101" pitchFamily="2" charset="-122"/>
                <a:ea typeface="田氏保钓体简" panose="02010800040101010101" pitchFamily="2" charset="-122"/>
              </a:rPr>
              <a:t>算法</a:t>
            </a:r>
            <a:endParaRPr lang="en-US" altLang="zh-CN" sz="2400" dirty="0">
              <a:latin typeface="田氏保钓体简" panose="02010800040101010101" pitchFamily="2" charset="-122"/>
              <a:ea typeface="田氏保钓体简" panose="02010800040101010101" pitchFamily="2" charset="-122"/>
            </a:endParaRPr>
          </a:p>
          <a:p>
            <a:pPr marL="342900" indent="-342900">
              <a:lnSpc>
                <a:spcPct val="150000"/>
              </a:lnSpc>
              <a:buFont typeface="Arial" panose="020B0604020202020204" pitchFamily="34" charset="0"/>
              <a:buChar char="•"/>
            </a:pPr>
            <a:r>
              <a:rPr lang="zh-CN" altLang="en-US" sz="2400" dirty="0" smtClean="0">
                <a:latin typeface="田氏保钓体简" panose="02010800040101010101" pitchFamily="2" charset="-122"/>
                <a:ea typeface="田氏保钓体简" panose="02010800040101010101" pitchFamily="2" charset="-122"/>
              </a:rPr>
              <a:t>将算法加入提供的代码中</a:t>
            </a:r>
            <a:endParaRPr lang="en-US" altLang="zh-CN" sz="2400" dirty="0" smtClean="0">
              <a:latin typeface="田氏保钓体简" panose="02010800040101010101" pitchFamily="2" charset="-122"/>
              <a:ea typeface="田氏保钓体简" panose="02010800040101010101" pitchFamily="2" charset="-122"/>
            </a:endParaRPr>
          </a:p>
          <a:p>
            <a:pPr marL="342900" indent="-342900">
              <a:lnSpc>
                <a:spcPct val="150000"/>
              </a:lnSpc>
              <a:buFont typeface="Arial" panose="020B0604020202020204" pitchFamily="34" charset="0"/>
              <a:buChar char="•"/>
            </a:pPr>
            <a:r>
              <a:rPr lang="zh-CN" altLang="en-US" sz="2400" dirty="0" smtClean="0">
                <a:latin typeface="田氏保钓体简" panose="02010800040101010101" pitchFamily="2" charset="-122"/>
                <a:ea typeface="田氏保钓体简" panose="02010800040101010101" pitchFamily="2" charset="-122"/>
              </a:rPr>
              <a:t>优化代码（特别是调参）</a:t>
            </a:r>
            <a:endParaRPr lang="en-US" altLang="zh-CN" sz="2400" dirty="0" smtClean="0">
              <a:latin typeface="田氏保钓体简" panose="02010800040101010101" pitchFamily="2" charset="-122"/>
              <a:ea typeface="田氏保钓体简" panose="02010800040101010101" pitchFamily="2" charset="-122"/>
            </a:endParaRPr>
          </a:p>
          <a:p>
            <a:pPr marL="342900" indent="-342900">
              <a:lnSpc>
                <a:spcPct val="150000"/>
              </a:lnSpc>
              <a:buFont typeface="Arial" panose="020B0604020202020204" pitchFamily="34" charset="0"/>
              <a:buChar char="•"/>
            </a:pPr>
            <a:r>
              <a:rPr lang="zh-CN" altLang="en-US" sz="2400" dirty="0" smtClean="0">
                <a:latin typeface="田氏保钓体简" panose="02010800040101010101" pitchFamily="2" charset="-122"/>
                <a:ea typeface="田氏保钓体简" panose="02010800040101010101" pitchFamily="2" charset="-122"/>
              </a:rPr>
              <a:t>生成多种样本进行实验</a:t>
            </a:r>
            <a:endParaRPr lang="en-US" altLang="zh-CN" sz="2400" dirty="0">
              <a:latin typeface="田氏保钓体简" panose="02010800040101010101" pitchFamily="2" charset="-122"/>
              <a:ea typeface="田氏保钓体简" panose="02010800040101010101" pitchFamily="2" charset="-122"/>
            </a:endParaRP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4653136"/>
            <a:ext cx="6220694" cy="1486108"/>
          </a:xfrm>
          <a:prstGeom prst="rect">
            <a:avLst/>
          </a:prstGeom>
        </p:spPr>
      </p:pic>
    </p:spTree>
    <p:extLst>
      <p:ext uri="{BB962C8B-B14F-4D97-AF65-F5344CB8AC3E}">
        <p14:creationId xmlns:p14="http://schemas.microsoft.com/office/powerpoint/2010/main" val="31549105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384300" y="1808163"/>
            <a:ext cx="5851525" cy="1981200"/>
          </a:xfrm>
        </p:spPr>
        <p:txBody>
          <a:bodyPr/>
          <a:lstStyle/>
          <a:p>
            <a:pPr algn="ctr"/>
            <a:r>
              <a:rPr lang="zh-CN" altLang="en-US" sz="4800" dirty="0">
                <a:solidFill>
                  <a:srgbClr val="C00000"/>
                </a:solidFill>
                <a:ea typeface="方正启体简体" pitchFamily="65" charset="-122"/>
              </a:rPr>
              <a:t>谱聚类</a:t>
            </a:r>
            <a:r>
              <a:rPr lang="en-US" altLang="zh-CN" sz="4800" dirty="0">
                <a:solidFill>
                  <a:srgbClr val="000000"/>
                </a:solidFill>
                <a:ea typeface="方正启体简体" pitchFamily="65" charset="-122"/>
              </a:rPr>
              <a:t/>
            </a:r>
            <a:br>
              <a:rPr lang="en-US" altLang="zh-CN" sz="4800" dirty="0">
                <a:solidFill>
                  <a:srgbClr val="000000"/>
                </a:solidFill>
                <a:ea typeface="方正启体简体" pitchFamily="65" charset="-122"/>
              </a:rPr>
            </a:br>
            <a:r>
              <a:rPr lang="en-US" altLang="zh-CN" sz="2800" dirty="0">
                <a:solidFill>
                  <a:srgbClr val="C00000"/>
                </a:solidFill>
                <a:latin typeface="Monotype Corsiva" pitchFamily="66" charset="0"/>
                <a:ea typeface="方正启体简体" pitchFamily="65" charset="-122"/>
              </a:rPr>
              <a:t>Spectral Clustering</a:t>
            </a:r>
          </a:p>
        </p:txBody>
      </p:sp>
    </p:spTree>
    <p:extLst>
      <p:ext uri="{BB962C8B-B14F-4D97-AF65-F5344CB8AC3E}">
        <p14:creationId xmlns:p14="http://schemas.microsoft.com/office/powerpoint/2010/main" val="37496506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介绍</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63</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2" descr="http://www.dataivy.cn/wp-content/uploads/2015/05/ap_clustering1111.png?wt_tb=2%7C1508247014096"/>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矩形 12"/>
          <p:cNvSpPr/>
          <p:nvPr/>
        </p:nvSpPr>
        <p:spPr>
          <a:xfrm>
            <a:off x="765175" y="2420888"/>
            <a:ext cx="7581976" cy="1815882"/>
          </a:xfrm>
          <a:prstGeom prst="rect">
            <a:avLst/>
          </a:prstGeom>
        </p:spPr>
        <p:txBody>
          <a:bodyPr wrap="square">
            <a:spAutoFit/>
          </a:bodyPr>
          <a:lstStyle/>
          <a:p>
            <a:r>
              <a:rPr lang="zh-CN" altLang="en-US" sz="2800" dirty="0">
                <a:latin typeface="田氏保钓体简" panose="02010800040101010101" pitchFamily="2" charset="-122"/>
                <a:ea typeface="田氏保钓体简" panose="02010800040101010101" pitchFamily="2" charset="-122"/>
              </a:rPr>
              <a:t>比起传统的</a:t>
            </a:r>
            <a:r>
              <a:rPr lang="en-US" altLang="zh-CN" sz="2800" dirty="0">
                <a:latin typeface="田氏保钓体简" panose="02010800040101010101" pitchFamily="2" charset="-122"/>
                <a:ea typeface="田氏保钓体简" panose="02010800040101010101" pitchFamily="2" charset="-122"/>
              </a:rPr>
              <a:t>K-Means</a:t>
            </a:r>
            <a:r>
              <a:rPr lang="zh-CN" altLang="en-US" sz="2800" dirty="0">
                <a:latin typeface="田氏保钓体简" panose="02010800040101010101" pitchFamily="2" charset="-122"/>
                <a:ea typeface="田氏保钓体简" panose="02010800040101010101" pitchFamily="2" charset="-122"/>
              </a:rPr>
              <a:t>算法，谱聚类对数据分布的适应性更强，聚类效果也很优秀，同时聚类的计算量也小很多，更加难能可贵的是实现起来也不复杂。</a:t>
            </a:r>
          </a:p>
        </p:txBody>
      </p:sp>
      <p:sp>
        <p:nvSpPr>
          <p:cNvPr id="15" name="矩形 14"/>
          <p:cNvSpPr/>
          <p:nvPr/>
        </p:nvSpPr>
        <p:spPr>
          <a:xfrm>
            <a:off x="1679575" y="4869160"/>
            <a:ext cx="3741140" cy="707886"/>
          </a:xfrm>
          <a:prstGeom prst="rect">
            <a:avLst/>
          </a:prstGeom>
        </p:spPr>
        <p:txBody>
          <a:bodyPr wrap="square">
            <a:spAutoFit/>
          </a:bodyPr>
          <a:lstStyle/>
          <a:p>
            <a:r>
              <a:rPr lang="zh-CN" altLang="en-US" sz="4000" dirty="0">
                <a:latin typeface="田氏保钓体简" panose="02010800040101010101" pitchFamily="2" charset="-122"/>
                <a:ea typeface="田氏保钓体简" panose="02010800040101010101" pitchFamily="2" charset="-122"/>
              </a:rPr>
              <a:t>易用，不易懂！</a:t>
            </a:r>
          </a:p>
        </p:txBody>
      </p:sp>
      <p:pic>
        <p:nvPicPr>
          <p:cNvPr id="16" name="图片 15"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14741" y="4365104"/>
            <a:ext cx="2165571" cy="1538515"/>
          </a:xfrm>
          <a:prstGeom prst="rect">
            <a:avLst/>
          </a:prstGeom>
        </p:spPr>
      </p:pic>
    </p:spTree>
    <p:extLst>
      <p:ext uri="{BB962C8B-B14F-4D97-AF65-F5344CB8AC3E}">
        <p14:creationId xmlns:p14="http://schemas.microsoft.com/office/powerpoint/2010/main" val="21096732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怎么用</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64</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2" descr="http://www.dataivy.cn/wp-content/uploads/2015/05/ap_clustering1111.png?wt_tb=2%7C1508247014096"/>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7" name="图片 1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988840"/>
            <a:ext cx="7488832" cy="4777465"/>
          </a:xfrm>
          <a:prstGeom prst="rect">
            <a:avLst/>
          </a:prstGeom>
        </p:spPr>
      </p:pic>
    </p:spTree>
    <p:extLst>
      <p:ext uri="{BB962C8B-B14F-4D97-AF65-F5344CB8AC3E}">
        <p14:creationId xmlns:p14="http://schemas.microsoft.com/office/powerpoint/2010/main" val="2430168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怎么用</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65</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2" descr="http://www.dataivy.cn/wp-content/uploads/2015/05/ap_clustering1111.png?wt_tb=2%7C1508247014096"/>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2060848"/>
            <a:ext cx="7630730" cy="4752528"/>
          </a:xfrm>
          <a:prstGeom prst="rect">
            <a:avLst/>
          </a:prstGeom>
        </p:spPr>
      </p:pic>
    </p:spTree>
    <p:extLst>
      <p:ext uri="{BB962C8B-B14F-4D97-AF65-F5344CB8AC3E}">
        <p14:creationId xmlns:p14="http://schemas.microsoft.com/office/powerpoint/2010/main" val="24330334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主要思想</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66</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2" descr="http://www.dataivy.cn/wp-content/uploads/2015/05/ap_clustering1111.png?wt_tb=2%7C1508247014096"/>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矩形 14"/>
          <p:cNvSpPr/>
          <p:nvPr/>
        </p:nvSpPr>
        <p:spPr>
          <a:xfrm>
            <a:off x="765175" y="2479536"/>
            <a:ext cx="7767265" cy="2677656"/>
          </a:xfrm>
          <a:prstGeom prst="rect">
            <a:avLst/>
          </a:prstGeom>
        </p:spPr>
        <p:txBody>
          <a:bodyPr wrap="square">
            <a:spAutoFit/>
          </a:bodyPr>
          <a:lstStyle/>
          <a:p>
            <a:r>
              <a:rPr lang="zh-CN" altLang="en-US" sz="2800" dirty="0">
                <a:latin typeface="田氏保钓体简" panose="02010800040101010101" pitchFamily="2" charset="-122"/>
                <a:ea typeface="田氏保钓体简" panose="02010800040101010101" pitchFamily="2" charset="-122"/>
              </a:rPr>
              <a:t>所有的数据看做空间中的点，这些点之间可以用边连接起来。距离较远的两个点之间的边权重值较低，而距离较近的两个点之间的边权重值较高，通过对所有数据点组成的图进行切图，让切图后不同的子图间边权重和尽可能的低，而子图内的边权重和尽可能的高，从而达到聚类的目的。</a:t>
            </a:r>
          </a:p>
        </p:txBody>
      </p:sp>
    </p:spTree>
    <p:extLst>
      <p:ext uri="{BB962C8B-B14F-4D97-AF65-F5344CB8AC3E}">
        <p14:creationId xmlns:p14="http://schemas.microsoft.com/office/powerpoint/2010/main" val="31107403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无向权重图</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67</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2" descr="http://www.dataivy.cn/wp-content/uploads/2015/05/ap_clustering1111.png?wt_tb=2%7C1508247014096"/>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矩形 12"/>
          <p:cNvSpPr/>
          <p:nvPr/>
        </p:nvSpPr>
        <p:spPr>
          <a:xfrm>
            <a:off x="917575" y="2104403"/>
            <a:ext cx="7182817" cy="2677656"/>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谱聚类是基于图论的。</a:t>
            </a:r>
            <a:endParaRPr lang="en-US" altLang="zh-CN" sz="2400" dirty="0">
              <a:latin typeface="田氏保钓体简" panose="02010800040101010101" pitchFamily="2" charset="-122"/>
              <a:ea typeface="田氏保钓体简" panose="02010800040101010101" pitchFamily="2" charset="-122"/>
            </a:endParaRPr>
          </a:p>
          <a:p>
            <a:endParaRPr lang="en-US" altLang="zh-CN" sz="2400" dirty="0">
              <a:latin typeface="田氏保钓体简" panose="02010800040101010101" pitchFamily="2" charset="-122"/>
              <a:ea typeface="田氏保钓体简" panose="02010800040101010101" pitchFamily="2" charset="-122"/>
            </a:endParaRPr>
          </a:p>
          <a:p>
            <a:r>
              <a:rPr lang="zh-CN" altLang="en-US" sz="2400" dirty="0">
                <a:latin typeface="田氏保钓体简" panose="02010800040101010101" pitchFamily="2" charset="-122"/>
                <a:ea typeface="田氏保钓体简" panose="02010800040101010101" pitchFamily="2" charset="-122"/>
              </a:rPr>
              <a:t>对于一个图</a:t>
            </a:r>
            <a:r>
              <a:rPr lang="en-US" altLang="zh-CN" sz="2400" dirty="0">
                <a:latin typeface="田氏保钓体简" panose="02010800040101010101" pitchFamily="2" charset="-122"/>
                <a:ea typeface="田氏保钓体简" panose="02010800040101010101" pitchFamily="2" charset="-122"/>
              </a:rPr>
              <a:t>G</a:t>
            </a:r>
            <a:r>
              <a:rPr lang="zh-CN" altLang="en-US" sz="2400" dirty="0">
                <a:latin typeface="田氏保钓体简" panose="02010800040101010101" pitchFamily="2" charset="-122"/>
                <a:ea typeface="田氏保钓体简" panose="02010800040101010101" pitchFamily="2" charset="-122"/>
              </a:rPr>
              <a:t>，我们一般用点的集合</a:t>
            </a:r>
            <a:r>
              <a:rPr lang="en-US" altLang="zh-CN" sz="2400" dirty="0">
                <a:latin typeface="田氏保钓体简" panose="02010800040101010101" pitchFamily="2" charset="-122"/>
                <a:ea typeface="田氏保钓体简" panose="02010800040101010101" pitchFamily="2" charset="-122"/>
              </a:rPr>
              <a:t>V</a:t>
            </a:r>
            <a:r>
              <a:rPr lang="zh-CN" altLang="en-US" sz="2400" dirty="0">
                <a:latin typeface="田氏保钓体简" panose="02010800040101010101" pitchFamily="2" charset="-122"/>
                <a:ea typeface="田氏保钓体简" panose="02010800040101010101" pitchFamily="2" charset="-122"/>
              </a:rPr>
              <a:t>和边的集合</a:t>
            </a:r>
            <a:r>
              <a:rPr lang="en-US" altLang="zh-CN" sz="2400" dirty="0">
                <a:latin typeface="田氏保钓体简" panose="02010800040101010101" pitchFamily="2" charset="-122"/>
                <a:ea typeface="田氏保钓体简" panose="02010800040101010101" pitchFamily="2" charset="-122"/>
              </a:rPr>
              <a:t>E</a:t>
            </a:r>
            <a:r>
              <a:rPr lang="zh-CN" altLang="en-US" sz="2400" dirty="0">
                <a:latin typeface="田氏保钓体简" panose="02010800040101010101" pitchFamily="2" charset="-122"/>
                <a:ea typeface="田氏保钓体简" panose="02010800040101010101" pitchFamily="2" charset="-122"/>
              </a:rPr>
              <a:t>来描述。即为</a:t>
            </a:r>
            <a:r>
              <a:rPr lang="en-US" altLang="zh-CN" sz="2400" dirty="0">
                <a:latin typeface="田氏保钓体简" panose="02010800040101010101" pitchFamily="2" charset="-122"/>
                <a:ea typeface="田氏保钓体简" panose="02010800040101010101" pitchFamily="2" charset="-122"/>
              </a:rPr>
              <a:t>G(V,E)</a:t>
            </a:r>
            <a:r>
              <a:rPr lang="zh-CN" altLang="en-US" sz="2400" dirty="0">
                <a:latin typeface="田氏保钓体简" panose="02010800040101010101" pitchFamily="2" charset="-122"/>
                <a:ea typeface="田氏保钓体简" panose="02010800040101010101" pitchFamily="2" charset="-122"/>
              </a:rPr>
              <a:t>。其中</a:t>
            </a:r>
            <a:r>
              <a:rPr lang="en-US" altLang="zh-CN" sz="2400" dirty="0">
                <a:latin typeface="田氏保钓体简" panose="02010800040101010101" pitchFamily="2" charset="-122"/>
                <a:ea typeface="田氏保钓体简" panose="02010800040101010101" pitchFamily="2" charset="-122"/>
              </a:rPr>
              <a:t>V</a:t>
            </a:r>
            <a:r>
              <a:rPr lang="zh-CN" altLang="en-US" sz="2400" dirty="0">
                <a:latin typeface="田氏保钓体简" panose="02010800040101010101" pitchFamily="2" charset="-122"/>
                <a:ea typeface="田氏保钓体简" panose="02010800040101010101" pitchFamily="2" charset="-122"/>
              </a:rPr>
              <a:t>即为我们数据集里面所有的点</a:t>
            </a:r>
            <a:r>
              <a:rPr lang="en-US" altLang="zh-CN" sz="2400" dirty="0">
                <a:latin typeface="田氏保钓体简" panose="02010800040101010101" pitchFamily="2" charset="-122"/>
                <a:ea typeface="田氏保钓体简" panose="02010800040101010101" pitchFamily="2" charset="-122"/>
              </a:rPr>
              <a:t>(v</a:t>
            </a:r>
            <a:r>
              <a:rPr lang="en-US" altLang="zh-CN" sz="2400" baseline="-25000" dirty="0">
                <a:latin typeface="田氏保钓体简" panose="02010800040101010101" pitchFamily="2" charset="-122"/>
                <a:ea typeface="田氏保钓体简" panose="02010800040101010101" pitchFamily="2" charset="-122"/>
              </a:rPr>
              <a:t>1</a:t>
            </a:r>
            <a:r>
              <a:rPr lang="en-US" altLang="zh-CN" sz="2400" dirty="0">
                <a:latin typeface="田氏保钓体简" panose="02010800040101010101" pitchFamily="2" charset="-122"/>
                <a:ea typeface="田氏保钓体简" panose="02010800040101010101" pitchFamily="2" charset="-122"/>
              </a:rPr>
              <a:t>,v</a:t>
            </a:r>
            <a:r>
              <a:rPr lang="en-US" altLang="zh-CN" sz="2400" baseline="-25000" dirty="0">
                <a:latin typeface="田氏保钓体简" panose="02010800040101010101" pitchFamily="2" charset="-122"/>
                <a:ea typeface="田氏保钓体简" panose="02010800040101010101" pitchFamily="2" charset="-122"/>
              </a:rPr>
              <a:t>2</a:t>
            </a:r>
            <a:r>
              <a:rPr lang="en-US" altLang="zh-CN" sz="2400" dirty="0">
                <a:latin typeface="田氏保钓体简" panose="02010800040101010101" pitchFamily="2" charset="-122"/>
                <a:ea typeface="田氏保钓体简" panose="02010800040101010101" pitchFamily="2" charset="-122"/>
              </a:rPr>
              <a:t>,...</a:t>
            </a:r>
            <a:r>
              <a:rPr lang="en-US" altLang="zh-CN" sz="2400" dirty="0" err="1">
                <a:latin typeface="田氏保钓体简" panose="02010800040101010101" pitchFamily="2" charset="-122"/>
                <a:ea typeface="田氏保钓体简" panose="02010800040101010101" pitchFamily="2" charset="-122"/>
              </a:rPr>
              <a:t>v</a:t>
            </a:r>
            <a:r>
              <a:rPr lang="en-US" altLang="zh-CN" sz="2400" baseline="-25000" dirty="0" err="1">
                <a:latin typeface="田氏保钓体简" panose="02010800040101010101" pitchFamily="2" charset="-122"/>
                <a:ea typeface="田氏保钓体简" panose="02010800040101010101" pitchFamily="2" charset="-122"/>
              </a:rPr>
              <a:t>n</a:t>
            </a:r>
            <a:r>
              <a:rPr lang="en-US" altLang="zh-CN" sz="2400" dirty="0">
                <a:latin typeface="田氏保钓体简" panose="02010800040101010101" pitchFamily="2" charset="-122"/>
                <a:ea typeface="田氏保钓体简" panose="02010800040101010101" pitchFamily="2" charset="-122"/>
              </a:rPr>
              <a:t>)</a:t>
            </a:r>
            <a:r>
              <a:rPr lang="zh-CN" altLang="en-US" sz="2400" dirty="0">
                <a:latin typeface="田氏保钓体简" panose="02010800040101010101" pitchFamily="2" charset="-122"/>
                <a:ea typeface="田氏保钓体简" panose="02010800040101010101" pitchFamily="2" charset="-122"/>
              </a:rPr>
              <a:t>。对于</a:t>
            </a:r>
            <a:r>
              <a:rPr lang="en-US" altLang="zh-CN" sz="2400" dirty="0">
                <a:latin typeface="田氏保钓体简" panose="02010800040101010101" pitchFamily="2" charset="-122"/>
                <a:ea typeface="田氏保钓体简" panose="02010800040101010101" pitchFamily="2" charset="-122"/>
              </a:rPr>
              <a:t>V</a:t>
            </a:r>
            <a:r>
              <a:rPr lang="zh-CN" altLang="en-US" sz="2400" dirty="0">
                <a:latin typeface="田氏保钓体简" panose="02010800040101010101" pitchFamily="2" charset="-122"/>
                <a:ea typeface="田氏保钓体简" panose="02010800040101010101" pitchFamily="2" charset="-122"/>
              </a:rPr>
              <a:t>中的任意两个点，可以有边连接，也可以没有边连接。我们定义权重</a:t>
            </a:r>
            <a:r>
              <a:rPr lang="en-US" altLang="zh-CN" sz="2400" dirty="0" err="1">
                <a:latin typeface="田氏保钓体简" panose="02010800040101010101" pitchFamily="2" charset="-122"/>
                <a:ea typeface="田氏保钓体简" panose="02010800040101010101" pitchFamily="2" charset="-122"/>
              </a:rPr>
              <a:t>w</a:t>
            </a:r>
            <a:r>
              <a:rPr lang="en-US" altLang="zh-CN" sz="2400" baseline="-25000" dirty="0" err="1">
                <a:latin typeface="田氏保钓体简" panose="02010800040101010101" pitchFamily="2" charset="-122"/>
                <a:ea typeface="田氏保钓体简" panose="02010800040101010101" pitchFamily="2" charset="-122"/>
              </a:rPr>
              <a:t>ij</a:t>
            </a:r>
            <a:r>
              <a:rPr lang="zh-CN" altLang="en-US" sz="2400" dirty="0">
                <a:latin typeface="田氏保钓体简" panose="02010800040101010101" pitchFamily="2" charset="-122"/>
                <a:ea typeface="田氏保钓体简" panose="02010800040101010101" pitchFamily="2" charset="-122"/>
              </a:rPr>
              <a:t>为点</a:t>
            </a:r>
            <a:r>
              <a:rPr lang="en-US" altLang="zh-CN" sz="2400" dirty="0">
                <a:latin typeface="田氏保钓体简" panose="02010800040101010101" pitchFamily="2" charset="-122"/>
                <a:ea typeface="田氏保钓体简" panose="02010800040101010101" pitchFamily="2" charset="-122"/>
              </a:rPr>
              <a:t>v</a:t>
            </a:r>
            <a:r>
              <a:rPr lang="en-US" altLang="zh-CN" sz="2400" baseline="-25000" dirty="0">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和点</a:t>
            </a:r>
            <a:r>
              <a:rPr lang="en-US" altLang="zh-CN" sz="2400" dirty="0" err="1">
                <a:latin typeface="田氏保钓体简" panose="02010800040101010101" pitchFamily="2" charset="-122"/>
                <a:ea typeface="田氏保钓体简" panose="02010800040101010101" pitchFamily="2" charset="-122"/>
              </a:rPr>
              <a:t>v</a:t>
            </a:r>
            <a:r>
              <a:rPr lang="en-US" altLang="zh-CN" sz="2400" baseline="-25000" dirty="0" err="1">
                <a:latin typeface="田氏保钓体简" panose="02010800040101010101" pitchFamily="2" charset="-122"/>
                <a:ea typeface="田氏保钓体简" panose="02010800040101010101" pitchFamily="2" charset="-122"/>
              </a:rPr>
              <a:t>j</a:t>
            </a:r>
            <a:r>
              <a:rPr lang="zh-CN" altLang="en-US" sz="2400" dirty="0">
                <a:latin typeface="田氏保钓体简" panose="02010800040101010101" pitchFamily="2" charset="-122"/>
                <a:ea typeface="田氏保钓体简" panose="02010800040101010101" pitchFamily="2" charset="-122"/>
              </a:rPr>
              <a:t>之间的权重。由于我们是无向图，所以</a:t>
            </a:r>
            <a:r>
              <a:rPr lang="en-US" altLang="zh-CN" sz="2400" dirty="0" err="1">
                <a:latin typeface="田氏保钓体简" panose="02010800040101010101" pitchFamily="2" charset="-122"/>
                <a:ea typeface="田氏保钓体简" panose="02010800040101010101" pitchFamily="2" charset="-122"/>
              </a:rPr>
              <a:t>w</a:t>
            </a:r>
            <a:r>
              <a:rPr lang="en-US" altLang="zh-CN" sz="2400" baseline="-25000" dirty="0" err="1">
                <a:latin typeface="田氏保钓体简" panose="02010800040101010101" pitchFamily="2" charset="-122"/>
                <a:ea typeface="田氏保钓体简" panose="02010800040101010101" pitchFamily="2" charset="-122"/>
              </a:rPr>
              <a:t>ij</a:t>
            </a:r>
            <a:r>
              <a:rPr lang="en-US" altLang="zh-CN" sz="2400" dirty="0">
                <a:latin typeface="田氏保钓体简" panose="02010800040101010101" pitchFamily="2" charset="-122"/>
                <a:ea typeface="田氏保钓体简" panose="02010800040101010101" pitchFamily="2" charset="-122"/>
              </a:rPr>
              <a:t>=</a:t>
            </a:r>
            <a:r>
              <a:rPr lang="en-US" altLang="zh-CN" sz="2400" dirty="0" err="1">
                <a:latin typeface="田氏保钓体简" panose="02010800040101010101" pitchFamily="2" charset="-122"/>
                <a:ea typeface="田氏保钓体简" panose="02010800040101010101" pitchFamily="2" charset="-122"/>
              </a:rPr>
              <a:t>w</a:t>
            </a:r>
            <a:r>
              <a:rPr lang="en-US" altLang="zh-CN" sz="2400" baseline="-25000" dirty="0" err="1">
                <a:latin typeface="田氏保钓体简" panose="02010800040101010101" pitchFamily="2" charset="-122"/>
                <a:ea typeface="田氏保钓体简" panose="02010800040101010101" pitchFamily="2" charset="-122"/>
              </a:rPr>
              <a:t>ji</a:t>
            </a:r>
            <a:r>
              <a:rPr lang="zh-CN" altLang="en-US" sz="2400" dirty="0">
                <a:latin typeface="田氏保钓体简" panose="02010800040101010101" pitchFamily="2" charset="-122"/>
                <a:ea typeface="田氏保钓体简" panose="02010800040101010101" pitchFamily="2" charset="-122"/>
              </a:rPr>
              <a:t>。</a:t>
            </a:r>
          </a:p>
        </p:txBody>
      </p:sp>
      <p:pic>
        <p:nvPicPr>
          <p:cNvPr id="16" name="图片 1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9826" y="4976536"/>
            <a:ext cx="5620344" cy="1368152"/>
          </a:xfrm>
          <a:prstGeom prst="rect">
            <a:avLst/>
          </a:prstGeom>
        </p:spPr>
      </p:pic>
      <p:sp>
        <p:nvSpPr>
          <p:cNvPr id="18" name="矩形 17"/>
          <p:cNvSpPr/>
          <p:nvPr/>
        </p:nvSpPr>
        <p:spPr>
          <a:xfrm>
            <a:off x="146246" y="5245113"/>
            <a:ext cx="1415772" cy="461665"/>
          </a:xfrm>
          <a:prstGeom prst="rect">
            <a:avLst/>
          </a:prstGeom>
        </p:spPr>
        <p:txBody>
          <a:bodyPr wrap="none">
            <a:spAutoFit/>
          </a:bodyPr>
          <a:lstStyle/>
          <a:p>
            <a:r>
              <a:rPr lang="zh-CN" altLang="en-US" sz="2400" dirty="0">
                <a:solidFill>
                  <a:srgbClr val="C00000"/>
                </a:solidFill>
                <a:latin typeface="田氏保钓体简" panose="02010800040101010101" pitchFamily="2" charset="-122"/>
                <a:ea typeface="田氏保钓体简" panose="02010800040101010101" pitchFamily="2" charset="-122"/>
              </a:rPr>
              <a:t>邻接矩阵</a:t>
            </a:r>
          </a:p>
        </p:txBody>
      </p:sp>
    </p:spTree>
    <p:extLst>
      <p:ext uri="{BB962C8B-B14F-4D97-AF65-F5344CB8AC3E}">
        <p14:creationId xmlns:p14="http://schemas.microsoft.com/office/powerpoint/2010/main" val="33440164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无向权重图</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68</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2" descr="http://www.dataivy.cn/wp-content/uploads/2015/05/ap_clustering1111.png?wt_tb=2%7C1508247014096"/>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矩形 12"/>
          <p:cNvSpPr/>
          <p:nvPr/>
        </p:nvSpPr>
        <p:spPr>
          <a:xfrm>
            <a:off x="917575" y="2104403"/>
            <a:ext cx="7182817" cy="1200329"/>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对于有边连接的两个点</a:t>
            </a:r>
            <a:r>
              <a:rPr lang="en-US" altLang="zh-CN" sz="2400" dirty="0">
                <a:latin typeface="田氏保钓体简" panose="02010800040101010101" pitchFamily="2" charset="-122"/>
                <a:ea typeface="田氏保钓体简" panose="02010800040101010101" pitchFamily="2" charset="-122"/>
              </a:rPr>
              <a:t>v</a:t>
            </a:r>
            <a:r>
              <a:rPr lang="en-US" altLang="zh-CN" sz="2400" baseline="-25000" dirty="0">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和</a:t>
            </a:r>
            <a:r>
              <a:rPr lang="en-US" altLang="zh-CN" sz="2400" dirty="0" err="1">
                <a:latin typeface="田氏保钓体简" panose="02010800040101010101" pitchFamily="2" charset="-122"/>
                <a:ea typeface="田氏保钓体简" panose="02010800040101010101" pitchFamily="2" charset="-122"/>
              </a:rPr>
              <a:t>v</a:t>
            </a:r>
            <a:r>
              <a:rPr lang="en-US" altLang="zh-CN" sz="2400" baseline="-25000" dirty="0" err="1">
                <a:latin typeface="田氏保钓体简" panose="02010800040101010101" pitchFamily="2" charset="-122"/>
                <a:ea typeface="田氏保钓体简" panose="02010800040101010101" pitchFamily="2" charset="-122"/>
              </a:rPr>
              <a:t>j</a:t>
            </a:r>
            <a:r>
              <a:rPr lang="zh-CN" altLang="en-US" sz="2400" dirty="0">
                <a:latin typeface="田氏保钓体简" panose="02010800040101010101" pitchFamily="2" charset="-122"/>
                <a:ea typeface="田氏保钓体简" panose="02010800040101010101" pitchFamily="2" charset="-122"/>
              </a:rPr>
              <a:t>，</a:t>
            </a:r>
            <a:r>
              <a:rPr lang="en-US" altLang="zh-CN" sz="2400" dirty="0" err="1">
                <a:latin typeface="田氏保钓体简" panose="02010800040101010101" pitchFamily="2" charset="-122"/>
                <a:ea typeface="田氏保钓体简" panose="02010800040101010101" pitchFamily="2" charset="-122"/>
              </a:rPr>
              <a:t>w</a:t>
            </a:r>
            <a:r>
              <a:rPr lang="en-US" altLang="zh-CN" sz="2400" baseline="-25000" dirty="0" err="1">
                <a:latin typeface="田氏保钓体简" panose="02010800040101010101" pitchFamily="2" charset="-122"/>
                <a:ea typeface="田氏保钓体简" panose="02010800040101010101" pitchFamily="2" charset="-122"/>
              </a:rPr>
              <a:t>ij</a:t>
            </a:r>
            <a:r>
              <a:rPr lang="en-US" altLang="zh-CN" sz="2400" dirty="0">
                <a:latin typeface="田氏保钓体简" panose="02010800040101010101" pitchFamily="2" charset="-122"/>
                <a:ea typeface="田氏保钓体简" panose="02010800040101010101" pitchFamily="2" charset="-122"/>
              </a:rPr>
              <a:t>&gt;0,</a:t>
            </a:r>
            <a:r>
              <a:rPr lang="zh-CN" altLang="en-US" sz="2400" dirty="0">
                <a:latin typeface="田氏保钓体简" panose="02010800040101010101" pitchFamily="2" charset="-122"/>
                <a:ea typeface="田氏保钓体简" panose="02010800040101010101" pitchFamily="2" charset="-122"/>
              </a:rPr>
              <a:t>对于没有边连接的两个点</a:t>
            </a:r>
            <a:r>
              <a:rPr lang="en-US" altLang="zh-CN" sz="2400" dirty="0">
                <a:latin typeface="田氏保钓体简" panose="02010800040101010101" pitchFamily="2" charset="-122"/>
                <a:ea typeface="田氏保钓体简" panose="02010800040101010101" pitchFamily="2" charset="-122"/>
              </a:rPr>
              <a:t>v</a:t>
            </a:r>
            <a:r>
              <a:rPr lang="en-US" altLang="zh-CN" sz="2400" baseline="-25000" dirty="0">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和</a:t>
            </a:r>
            <a:r>
              <a:rPr lang="en-US" altLang="zh-CN" sz="2400" dirty="0" err="1">
                <a:latin typeface="田氏保钓体简" panose="02010800040101010101" pitchFamily="2" charset="-122"/>
                <a:ea typeface="田氏保钓体简" panose="02010800040101010101" pitchFamily="2" charset="-122"/>
              </a:rPr>
              <a:t>v</a:t>
            </a:r>
            <a:r>
              <a:rPr lang="en-US" altLang="zh-CN" sz="2400" baseline="-25000" dirty="0" err="1">
                <a:latin typeface="田氏保钓体简" panose="02010800040101010101" pitchFamily="2" charset="-122"/>
                <a:ea typeface="田氏保钓体简" panose="02010800040101010101" pitchFamily="2" charset="-122"/>
              </a:rPr>
              <a:t>j</a:t>
            </a:r>
            <a:r>
              <a:rPr lang="zh-CN" altLang="en-US" sz="2400" dirty="0">
                <a:latin typeface="田氏保钓体简" panose="02010800040101010101" pitchFamily="2" charset="-122"/>
                <a:ea typeface="田氏保钓体简" panose="02010800040101010101" pitchFamily="2" charset="-122"/>
              </a:rPr>
              <a:t>，</a:t>
            </a:r>
            <a:r>
              <a:rPr lang="en-US" altLang="zh-CN" sz="2400" dirty="0" err="1">
                <a:latin typeface="田氏保钓体简" panose="02010800040101010101" pitchFamily="2" charset="-122"/>
                <a:ea typeface="田氏保钓体简" panose="02010800040101010101" pitchFamily="2" charset="-122"/>
              </a:rPr>
              <a:t>w</a:t>
            </a:r>
            <a:r>
              <a:rPr lang="en-US" altLang="zh-CN" sz="2400" baseline="-25000" dirty="0" err="1">
                <a:latin typeface="田氏保钓体简" panose="02010800040101010101" pitchFamily="2" charset="-122"/>
                <a:ea typeface="田氏保钓体简" panose="02010800040101010101" pitchFamily="2" charset="-122"/>
              </a:rPr>
              <a:t>ij</a:t>
            </a:r>
            <a:r>
              <a:rPr lang="en-US" altLang="zh-CN" sz="2400" dirty="0">
                <a:latin typeface="田氏保钓体简" panose="02010800040101010101" pitchFamily="2" charset="-122"/>
                <a:ea typeface="田氏保钓体简" panose="02010800040101010101" pitchFamily="2" charset="-122"/>
              </a:rPr>
              <a:t>=0</a:t>
            </a:r>
            <a:r>
              <a:rPr lang="zh-CN" altLang="en-US" sz="2400" dirty="0">
                <a:latin typeface="田氏保钓体简" panose="02010800040101010101" pitchFamily="2" charset="-122"/>
                <a:ea typeface="田氏保钓体简" panose="02010800040101010101" pitchFamily="2" charset="-122"/>
              </a:rPr>
              <a:t>。对于图中的任意一个点</a:t>
            </a:r>
            <a:r>
              <a:rPr lang="en-US" altLang="zh-CN" sz="2400" dirty="0">
                <a:latin typeface="田氏保钓体简" panose="02010800040101010101" pitchFamily="2" charset="-122"/>
                <a:ea typeface="田氏保钓体简" panose="02010800040101010101" pitchFamily="2" charset="-122"/>
              </a:rPr>
              <a:t>v</a:t>
            </a:r>
            <a:r>
              <a:rPr lang="en-US" altLang="zh-CN" sz="2400" baseline="-25000" dirty="0">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，它的度</a:t>
            </a:r>
            <a:r>
              <a:rPr lang="en-US" altLang="zh-CN" sz="2400" dirty="0">
                <a:latin typeface="田氏保钓体简" panose="02010800040101010101" pitchFamily="2" charset="-122"/>
                <a:ea typeface="田氏保钓体简" panose="02010800040101010101" pitchFamily="2" charset="-122"/>
              </a:rPr>
              <a:t>d</a:t>
            </a:r>
            <a:r>
              <a:rPr lang="en-US" altLang="zh-CN" sz="2400" baseline="-25000" dirty="0">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定义为和它相连的所有边的权重之和，即</a:t>
            </a:r>
          </a:p>
        </p:txBody>
      </p:sp>
      <p:sp>
        <p:nvSpPr>
          <p:cNvPr id="15" name="矩形 14"/>
          <p:cNvSpPr/>
          <p:nvPr/>
        </p:nvSpPr>
        <p:spPr>
          <a:xfrm>
            <a:off x="969157" y="4273937"/>
            <a:ext cx="7079652" cy="1200329"/>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这样，我们可以得到一个度矩阵</a:t>
            </a:r>
            <a:r>
              <a:rPr lang="en-US" altLang="zh-CN" sz="2400" dirty="0">
                <a:latin typeface="田氏保钓体简" panose="02010800040101010101" pitchFamily="2" charset="-122"/>
                <a:ea typeface="田氏保钓体简" panose="02010800040101010101" pitchFamily="2" charset="-122"/>
              </a:rPr>
              <a:t>D,</a:t>
            </a:r>
            <a:r>
              <a:rPr lang="zh-CN" altLang="en-US" sz="2400" dirty="0">
                <a:latin typeface="田氏保钓体简" panose="02010800040101010101" pitchFamily="2" charset="-122"/>
                <a:ea typeface="田氏保钓体简" panose="02010800040101010101" pitchFamily="2" charset="-122"/>
              </a:rPr>
              <a:t>它是一个对角矩阵，只有主对角线有值，对应第</a:t>
            </a:r>
            <a:r>
              <a:rPr lang="en-US" altLang="zh-CN" sz="2400" dirty="0" err="1">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行的第</a:t>
            </a:r>
            <a:r>
              <a:rPr lang="en-US" altLang="zh-CN" sz="2400" dirty="0" err="1">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个点的度数，定义如下：</a:t>
            </a:r>
          </a:p>
        </p:txBody>
      </p:sp>
      <p:pic>
        <p:nvPicPr>
          <p:cNvPr id="17" name="图片 1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1122" y="3415553"/>
            <a:ext cx="1428950" cy="733527"/>
          </a:xfrm>
          <a:prstGeom prst="rect">
            <a:avLst/>
          </a:prstGeom>
        </p:spPr>
      </p:pic>
      <p:pic>
        <p:nvPicPr>
          <p:cNvPr id="18" name="图片 1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4634" y="5126095"/>
            <a:ext cx="2705478" cy="1543265"/>
          </a:xfrm>
          <a:prstGeom prst="rect">
            <a:avLst/>
          </a:prstGeom>
        </p:spPr>
      </p:pic>
      <p:sp>
        <p:nvSpPr>
          <p:cNvPr id="19" name="矩形 18"/>
          <p:cNvSpPr/>
          <p:nvPr/>
        </p:nvSpPr>
        <p:spPr>
          <a:xfrm>
            <a:off x="1735812" y="5661248"/>
            <a:ext cx="1107996" cy="461665"/>
          </a:xfrm>
          <a:prstGeom prst="rect">
            <a:avLst/>
          </a:prstGeom>
        </p:spPr>
        <p:txBody>
          <a:bodyPr wrap="none">
            <a:spAutoFit/>
          </a:bodyPr>
          <a:lstStyle/>
          <a:p>
            <a:r>
              <a:rPr lang="zh-CN" altLang="en-US" sz="2400" dirty="0">
                <a:solidFill>
                  <a:srgbClr val="C00000"/>
                </a:solidFill>
                <a:latin typeface="田氏保钓体简" panose="02010800040101010101" pitchFamily="2" charset="-122"/>
                <a:ea typeface="田氏保钓体简" panose="02010800040101010101" pitchFamily="2" charset="-122"/>
              </a:rPr>
              <a:t>度矩阵</a:t>
            </a:r>
          </a:p>
        </p:txBody>
      </p:sp>
    </p:spTree>
    <p:extLst>
      <p:ext uri="{BB962C8B-B14F-4D97-AF65-F5344CB8AC3E}">
        <p14:creationId xmlns:p14="http://schemas.microsoft.com/office/powerpoint/2010/main" val="26967799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无向权重图</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69</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2" descr="http://www.dataivy.cn/wp-content/uploads/2015/05/ap_clustering1111.png?wt_tb=2%7C1508247014096"/>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矩形 15"/>
          <p:cNvSpPr/>
          <p:nvPr/>
        </p:nvSpPr>
        <p:spPr>
          <a:xfrm>
            <a:off x="1069974" y="2204864"/>
            <a:ext cx="6526361" cy="954107"/>
          </a:xfrm>
          <a:prstGeom prst="rect">
            <a:avLst/>
          </a:prstGeom>
        </p:spPr>
        <p:txBody>
          <a:bodyPr wrap="square">
            <a:spAutoFit/>
          </a:bodyPr>
          <a:lstStyle/>
          <a:p>
            <a:r>
              <a:rPr lang="zh-CN" altLang="en-US" sz="2800" dirty="0">
                <a:latin typeface="田氏保钓体简" panose="02010800040101010101" pitchFamily="2" charset="-122"/>
                <a:ea typeface="田氏保钓体简" panose="02010800040101010101" pitchFamily="2" charset="-122"/>
              </a:rPr>
              <a:t>除此之外，对于点集</a:t>
            </a:r>
            <a:r>
              <a:rPr lang="en-US" altLang="zh-CN" sz="2800" dirty="0">
                <a:latin typeface="田氏保钓体简" panose="02010800040101010101" pitchFamily="2" charset="-122"/>
                <a:ea typeface="田氏保钓体简" panose="02010800040101010101" pitchFamily="2" charset="-122"/>
              </a:rPr>
              <a:t>V</a:t>
            </a:r>
            <a:r>
              <a:rPr lang="zh-CN" altLang="en-US" sz="2800" dirty="0">
                <a:latin typeface="田氏保钓体简" panose="02010800040101010101" pitchFamily="2" charset="-122"/>
                <a:ea typeface="田氏保钓体简" panose="02010800040101010101" pitchFamily="2" charset="-122"/>
              </a:rPr>
              <a:t>的的一个子集</a:t>
            </a:r>
            <a:r>
              <a:rPr lang="en-US" altLang="zh-CN" sz="2800" dirty="0">
                <a:latin typeface="田氏保钓体简" panose="02010800040101010101" pitchFamily="2" charset="-122"/>
                <a:ea typeface="田氏保钓体简" panose="02010800040101010101" pitchFamily="2" charset="-122"/>
              </a:rPr>
              <a:t>A⊂V</a:t>
            </a:r>
            <a:r>
              <a:rPr lang="zh-CN" altLang="en-US" sz="2800" dirty="0">
                <a:latin typeface="田氏保钓体简" panose="02010800040101010101" pitchFamily="2" charset="-122"/>
                <a:ea typeface="田氏保钓体简" panose="02010800040101010101" pitchFamily="2" charset="-122"/>
              </a:rPr>
              <a:t>，我们定义：</a:t>
            </a:r>
          </a:p>
        </p:txBody>
      </p:sp>
      <p:pic>
        <p:nvPicPr>
          <p:cNvPr id="20" name="图片 1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974" y="3214660"/>
            <a:ext cx="2953162" cy="1438476"/>
          </a:xfrm>
          <a:prstGeom prst="rect">
            <a:avLst/>
          </a:prstGeom>
        </p:spPr>
      </p:pic>
    </p:spTree>
    <p:extLst>
      <p:ext uri="{BB962C8B-B14F-4D97-AF65-F5344CB8AC3E}">
        <p14:creationId xmlns:p14="http://schemas.microsoft.com/office/powerpoint/2010/main" val="1383124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a:solidFill>
                  <a:srgbClr val="000000"/>
                </a:solidFill>
                <a:latin typeface="田氏保钓体简" panose="02010800040101010101" pitchFamily="2" charset="-122"/>
                <a:ea typeface="田氏保钓体简" panose="02010800040101010101" pitchFamily="2" charset="-122"/>
                <a:cs typeface="+mn-cs"/>
              </a:rPr>
              <a:t>Gibbs' inequality</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7</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descr="https://upload.wikimedia.org/wikipedia/commons/thumb/c/c7/Josiah_Willard_Gibbs_-from_MMS-.jpg/200px-Josiah_Willard_Gibbs_-from_MM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2272552"/>
            <a:ext cx="2592288" cy="34607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p:cNvSpPr txBox="1"/>
              <p:nvPr/>
            </p:nvSpPr>
            <p:spPr>
              <a:xfrm>
                <a:off x="1221631" y="3501008"/>
                <a:ext cx="35283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rPr>
                        <m:t>𝐻</m:t>
                      </m:r>
                      <m:d>
                        <m:dPr>
                          <m:ctrlPr>
                            <a:rPr lang="en-US" altLang="zh-CN" i="1">
                              <a:latin typeface="Cambria Math"/>
                            </a:rPr>
                          </m:ctrlPr>
                        </m:dPr>
                        <m:e>
                          <m:r>
                            <a:rPr lang="en-US" altLang="zh-CN" i="1">
                              <a:latin typeface="Cambria Math"/>
                            </a:rPr>
                            <m:t>𝑝</m:t>
                          </m:r>
                          <m:r>
                            <a:rPr lang="en-US" altLang="zh-CN" i="1">
                              <a:latin typeface="Cambria Math"/>
                            </a:rPr>
                            <m:t>,</m:t>
                          </m:r>
                          <m:r>
                            <a:rPr lang="en-US" altLang="zh-CN" i="1">
                              <a:latin typeface="Cambria Math"/>
                            </a:rPr>
                            <m:t>𝑞</m:t>
                          </m:r>
                        </m:e>
                      </m:d>
                      <m:r>
                        <a:rPr lang="en-US" altLang="zh-CN" i="1">
                          <a:latin typeface="Cambria Math"/>
                          <a:ea typeface="Cambria Math"/>
                        </a:rPr>
                        <m:t>≥</m:t>
                      </m:r>
                      <m:r>
                        <a:rPr lang="en-US" altLang="zh-CN" b="0" i="1" smtClean="0">
                          <a:latin typeface="Cambria Math"/>
                        </a:rPr>
                        <m:t>𝐻</m:t>
                      </m:r>
                      <m:d>
                        <m:dPr>
                          <m:ctrlPr>
                            <a:rPr lang="en-US" altLang="zh-CN" b="0" i="1" smtClean="0">
                              <a:latin typeface="Cambria Math"/>
                            </a:rPr>
                          </m:ctrlPr>
                        </m:dPr>
                        <m:e>
                          <m:r>
                            <a:rPr lang="en-US" altLang="zh-CN" b="0" i="1" smtClean="0">
                              <a:latin typeface="Cambria Math"/>
                            </a:rPr>
                            <m:t>𝑝</m:t>
                          </m:r>
                        </m:e>
                      </m:d>
                    </m:oMath>
                  </m:oMathPara>
                </a14:m>
                <a:endParaRPr lang="zh-CN" alt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1221631" y="3501008"/>
                <a:ext cx="3528392" cy="369332"/>
              </a:xfrm>
              <a:prstGeom prst="rect">
                <a:avLst/>
              </a:prstGeom>
              <a:blipFill rotWithShape="1">
                <a:blip r:embed="rId3"/>
                <a:stretch>
                  <a:fillRect b="-81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30270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相似矩阵</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70</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2" descr="http://www.dataivy.cn/wp-content/uploads/2015/05/ap_clustering1111.png?wt_tb=2%7C1508247014096"/>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矩形 12"/>
          <p:cNvSpPr/>
          <p:nvPr/>
        </p:nvSpPr>
        <p:spPr>
          <a:xfrm>
            <a:off x="749428" y="2276872"/>
            <a:ext cx="7398841" cy="954107"/>
          </a:xfrm>
          <a:prstGeom prst="rect">
            <a:avLst/>
          </a:prstGeom>
        </p:spPr>
        <p:txBody>
          <a:bodyPr wrap="square">
            <a:spAutoFit/>
          </a:bodyPr>
          <a:lstStyle/>
          <a:p>
            <a:r>
              <a:rPr lang="zh-CN" altLang="en-US" sz="2800" dirty="0">
                <a:latin typeface="田氏保钓体简" panose="02010800040101010101" pitchFamily="2" charset="-122"/>
                <a:ea typeface="田氏保钓体简" panose="02010800040101010101" pitchFamily="2" charset="-122"/>
              </a:rPr>
              <a:t>构建邻接矩阵</a:t>
            </a:r>
            <a:r>
              <a:rPr lang="en-US" altLang="zh-CN" sz="2800" dirty="0">
                <a:latin typeface="田氏保钓体简" panose="02010800040101010101" pitchFamily="2" charset="-122"/>
                <a:ea typeface="田氏保钓体简" panose="02010800040101010101" pitchFamily="2" charset="-122"/>
              </a:rPr>
              <a:t>W</a:t>
            </a:r>
            <a:r>
              <a:rPr lang="zh-CN" altLang="en-US" sz="2800" dirty="0">
                <a:latin typeface="田氏保钓体简" panose="02010800040101010101" pitchFamily="2" charset="-122"/>
                <a:ea typeface="田氏保钓体简" panose="02010800040101010101" pitchFamily="2" charset="-122"/>
              </a:rPr>
              <a:t>的方法有三类。</a:t>
            </a:r>
            <a:r>
              <a:rPr lang="en-US" altLang="zh-CN" sz="2800" dirty="0">
                <a:latin typeface="田氏保钓体简" panose="02010800040101010101" pitchFamily="2" charset="-122"/>
                <a:ea typeface="田氏保钓体简" panose="02010800040101010101" pitchFamily="2" charset="-122"/>
              </a:rPr>
              <a:t>ϵ-</a:t>
            </a:r>
            <a:r>
              <a:rPr lang="zh-CN" altLang="en-US" sz="2800" dirty="0">
                <a:latin typeface="田氏保钓体简" panose="02010800040101010101" pitchFamily="2" charset="-122"/>
                <a:ea typeface="田氏保钓体简" panose="02010800040101010101" pitchFamily="2" charset="-122"/>
              </a:rPr>
              <a:t>邻近法，</a:t>
            </a:r>
            <a:r>
              <a:rPr lang="en-US" altLang="zh-CN" sz="2800" dirty="0">
                <a:latin typeface="田氏保钓体简" panose="02010800040101010101" pitchFamily="2" charset="-122"/>
                <a:ea typeface="田氏保钓体简" panose="02010800040101010101" pitchFamily="2" charset="-122"/>
              </a:rPr>
              <a:t>K</a:t>
            </a:r>
            <a:r>
              <a:rPr lang="zh-CN" altLang="en-US" sz="2800" dirty="0">
                <a:latin typeface="田氏保钓体简" panose="02010800040101010101" pitchFamily="2" charset="-122"/>
                <a:ea typeface="田氏保钓体简" panose="02010800040101010101" pitchFamily="2" charset="-122"/>
              </a:rPr>
              <a:t>邻近法和全连接法。</a:t>
            </a:r>
          </a:p>
        </p:txBody>
      </p:sp>
      <p:sp>
        <p:nvSpPr>
          <p:cNvPr id="15" name="矩形 14"/>
          <p:cNvSpPr/>
          <p:nvPr/>
        </p:nvSpPr>
        <p:spPr>
          <a:xfrm>
            <a:off x="773559" y="3501008"/>
            <a:ext cx="7326833" cy="1384995"/>
          </a:xfrm>
          <a:prstGeom prst="rect">
            <a:avLst/>
          </a:prstGeom>
        </p:spPr>
        <p:txBody>
          <a:bodyPr wrap="square">
            <a:spAutoFit/>
          </a:bodyPr>
          <a:lstStyle/>
          <a:p>
            <a:r>
              <a:rPr lang="zh-CN" altLang="en-US" sz="2800" dirty="0">
                <a:latin typeface="田氏保钓体简" panose="02010800040101010101" pitchFamily="2" charset="-122"/>
                <a:ea typeface="田氏保钓体简" panose="02010800040101010101" pitchFamily="2" charset="-122"/>
              </a:rPr>
              <a:t>在实际的应用中，使用全连接法来建立邻接矩阵是最普遍的，而在全连接法中使用高斯径向核</a:t>
            </a:r>
            <a:r>
              <a:rPr lang="en-US" altLang="zh-CN" sz="2800" dirty="0">
                <a:latin typeface="田氏保钓体简" panose="02010800040101010101" pitchFamily="2" charset="-122"/>
                <a:ea typeface="田氏保钓体简" panose="02010800040101010101" pitchFamily="2" charset="-122"/>
              </a:rPr>
              <a:t>RBF</a:t>
            </a:r>
            <a:r>
              <a:rPr lang="zh-CN" altLang="en-US" sz="2800" dirty="0">
                <a:latin typeface="田氏保钓体简" panose="02010800040101010101" pitchFamily="2" charset="-122"/>
                <a:ea typeface="田氏保钓体简" panose="02010800040101010101" pitchFamily="2" charset="-122"/>
              </a:rPr>
              <a:t>是最普遍的。</a:t>
            </a:r>
          </a:p>
        </p:txBody>
      </p:sp>
      <p:pic>
        <p:nvPicPr>
          <p:cNvPr id="17" name="图片 1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8166" y="4925255"/>
            <a:ext cx="4277322" cy="952633"/>
          </a:xfrm>
          <a:prstGeom prst="rect">
            <a:avLst/>
          </a:prstGeom>
        </p:spPr>
      </p:pic>
      <p:sp>
        <p:nvSpPr>
          <p:cNvPr id="19" name="矩形 18"/>
          <p:cNvSpPr/>
          <p:nvPr/>
        </p:nvSpPr>
        <p:spPr>
          <a:xfrm>
            <a:off x="3361164" y="5877888"/>
            <a:ext cx="2031325" cy="461665"/>
          </a:xfrm>
          <a:prstGeom prst="rect">
            <a:avLst/>
          </a:prstGeom>
        </p:spPr>
        <p:txBody>
          <a:bodyPr wrap="none">
            <a:spAutoFit/>
          </a:bodyPr>
          <a:lstStyle/>
          <a:p>
            <a:r>
              <a:rPr lang="zh-CN" altLang="en-US" sz="2400" dirty="0">
                <a:solidFill>
                  <a:srgbClr val="C00000"/>
                </a:solidFill>
                <a:latin typeface="田氏保钓体简" panose="02010800040101010101" pitchFamily="2" charset="-122"/>
                <a:ea typeface="田氏保钓体简" panose="02010800040101010101" pitchFamily="2" charset="-122"/>
              </a:rPr>
              <a:t>注意：对角线</a:t>
            </a:r>
          </a:p>
        </p:txBody>
      </p:sp>
    </p:spTree>
    <p:extLst>
      <p:ext uri="{BB962C8B-B14F-4D97-AF65-F5344CB8AC3E}">
        <p14:creationId xmlns:p14="http://schemas.microsoft.com/office/powerpoint/2010/main" val="1592470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拉普拉斯矩阵</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71</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2" descr="http://www.dataivy.cn/wp-content/uploads/2015/05/ap_clustering1111.png?wt_tb=2%7C1508247014096"/>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矩形 12"/>
          <p:cNvSpPr/>
          <p:nvPr/>
        </p:nvSpPr>
        <p:spPr>
          <a:xfrm>
            <a:off x="845567" y="2266994"/>
            <a:ext cx="7398841" cy="3970318"/>
          </a:xfrm>
          <a:prstGeom prst="rect">
            <a:avLst/>
          </a:prstGeom>
        </p:spPr>
        <p:txBody>
          <a:bodyPr wrap="square">
            <a:spAutoFit/>
          </a:bodyPr>
          <a:lstStyle/>
          <a:p>
            <a:r>
              <a:rPr lang="zh-CN" altLang="en-US" sz="2800" dirty="0">
                <a:latin typeface="田氏保钓体简" panose="02010800040101010101" pitchFamily="2" charset="-122"/>
                <a:ea typeface="田氏保钓体简" panose="02010800040101010101" pitchFamily="2" charset="-122"/>
              </a:rPr>
              <a:t>算法和这个矩阵的性质息息相关。</a:t>
            </a:r>
            <a:endParaRPr lang="en-US" altLang="zh-CN" sz="2800" dirty="0">
              <a:latin typeface="田氏保钓体简" panose="02010800040101010101" pitchFamily="2" charset="-122"/>
              <a:ea typeface="田氏保钓体简" panose="02010800040101010101" pitchFamily="2" charset="-122"/>
            </a:endParaRPr>
          </a:p>
          <a:p>
            <a:endParaRPr lang="en-US" altLang="zh-CN" sz="2800" dirty="0">
              <a:latin typeface="田氏保钓体简" panose="02010800040101010101" pitchFamily="2" charset="-122"/>
              <a:ea typeface="田氏保钓体简" panose="02010800040101010101" pitchFamily="2" charset="-122"/>
            </a:endParaRPr>
          </a:p>
          <a:p>
            <a:r>
              <a:rPr lang="zh-CN" altLang="en-US" sz="2800" dirty="0">
                <a:latin typeface="田氏保钓体简" panose="02010800040101010101" pitchFamily="2" charset="-122"/>
                <a:ea typeface="田氏保钓体简" panose="02010800040101010101" pitchFamily="2" charset="-122"/>
              </a:rPr>
              <a:t>拉普拉斯矩阵</a:t>
            </a:r>
            <a:endParaRPr lang="en-US" altLang="zh-CN" sz="2800" dirty="0">
              <a:latin typeface="田氏保钓体简" panose="02010800040101010101" pitchFamily="2" charset="-122"/>
              <a:ea typeface="田氏保钓体简" panose="02010800040101010101" pitchFamily="2" charset="-122"/>
            </a:endParaRPr>
          </a:p>
          <a:p>
            <a:endParaRPr lang="en-US" altLang="zh-CN" sz="2800" dirty="0">
              <a:latin typeface="田氏保钓体简" panose="02010800040101010101" pitchFamily="2" charset="-122"/>
              <a:ea typeface="田氏保钓体简" panose="02010800040101010101" pitchFamily="2" charset="-122"/>
            </a:endParaRPr>
          </a:p>
          <a:p>
            <a:r>
              <a:rPr lang="zh-CN" altLang="en-US" sz="2800" dirty="0">
                <a:latin typeface="田氏保钓体简" panose="02010800040101010101" pitchFamily="2" charset="-122"/>
                <a:ea typeface="田氏保钓体简" panose="02010800040101010101" pitchFamily="2" charset="-122"/>
              </a:rPr>
              <a:t>性质如下：</a:t>
            </a:r>
            <a:endParaRPr lang="en-US" altLang="zh-CN" sz="2800" dirty="0">
              <a:latin typeface="田氏保钓体简" panose="02010800040101010101" pitchFamily="2" charset="-122"/>
              <a:ea typeface="田氏保钓体简" panose="02010800040101010101" pitchFamily="2" charset="-122"/>
            </a:endParaRPr>
          </a:p>
          <a:p>
            <a:r>
              <a:rPr lang="en-US" altLang="zh-CN" sz="2400" dirty="0">
                <a:latin typeface="田氏保钓体简" panose="02010800040101010101" pitchFamily="2" charset="-122"/>
                <a:ea typeface="田氏保钓体简" panose="02010800040101010101" pitchFamily="2" charset="-122"/>
              </a:rPr>
              <a:t>1</a:t>
            </a:r>
            <a:r>
              <a:rPr lang="zh-CN" altLang="en-US" sz="2400" dirty="0">
                <a:latin typeface="田氏保钓体简" panose="02010800040101010101" pitchFamily="2" charset="-122"/>
                <a:ea typeface="田氏保钓体简" panose="02010800040101010101" pitchFamily="2" charset="-122"/>
              </a:rPr>
              <a:t>）</a:t>
            </a:r>
            <a:r>
              <a:rPr lang="zh-CN" altLang="en-US" sz="2800" dirty="0">
                <a:latin typeface="田氏保钓体简" panose="02010800040101010101" pitchFamily="2" charset="-122"/>
                <a:ea typeface="田氏保钓体简" panose="02010800040101010101" pitchFamily="2" charset="-122"/>
              </a:rPr>
              <a:t>拉普拉斯矩阵是对称矩阵，这可以由</a:t>
            </a:r>
            <a:r>
              <a:rPr lang="en-US" altLang="zh-CN" sz="2800" dirty="0">
                <a:latin typeface="田氏保钓体简" panose="02010800040101010101" pitchFamily="2" charset="-122"/>
                <a:ea typeface="田氏保钓体简" panose="02010800040101010101" pitchFamily="2" charset="-122"/>
              </a:rPr>
              <a:t>D</a:t>
            </a:r>
            <a:r>
              <a:rPr lang="zh-CN" altLang="en-US" sz="2800" dirty="0">
                <a:latin typeface="田氏保钓体简" panose="02010800040101010101" pitchFamily="2" charset="-122"/>
                <a:ea typeface="田氏保钓体简" panose="02010800040101010101" pitchFamily="2" charset="-122"/>
              </a:rPr>
              <a:t>和</a:t>
            </a:r>
            <a:r>
              <a:rPr lang="en-US" altLang="zh-CN" sz="2800" dirty="0">
                <a:latin typeface="田氏保钓体简" panose="02010800040101010101" pitchFamily="2" charset="-122"/>
                <a:ea typeface="田氏保钓体简" panose="02010800040101010101" pitchFamily="2" charset="-122"/>
              </a:rPr>
              <a:t>W</a:t>
            </a:r>
            <a:r>
              <a:rPr lang="zh-CN" altLang="en-US" sz="2800" dirty="0">
                <a:latin typeface="田氏保钓体简" panose="02010800040101010101" pitchFamily="2" charset="-122"/>
                <a:ea typeface="田氏保钓体简" panose="02010800040101010101" pitchFamily="2" charset="-122"/>
              </a:rPr>
              <a:t>都是对称矩阵而得。</a:t>
            </a:r>
          </a:p>
          <a:p>
            <a:r>
              <a:rPr lang="en-US" altLang="zh-CN" sz="2800" dirty="0">
                <a:latin typeface="田氏保钓体简" panose="02010800040101010101" pitchFamily="2" charset="-122"/>
                <a:ea typeface="田氏保钓体简" panose="02010800040101010101" pitchFamily="2" charset="-122"/>
              </a:rPr>
              <a:t>2</a:t>
            </a:r>
            <a:r>
              <a:rPr lang="zh-CN" altLang="en-US" sz="2800" dirty="0">
                <a:latin typeface="田氏保钓体简" panose="02010800040101010101" pitchFamily="2" charset="-122"/>
                <a:ea typeface="田氏保钓体简" panose="02010800040101010101" pitchFamily="2" charset="-122"/>
              </a:rPr>
              <a:t>）由于拉普拉斯矩阵是对称矩阵，则它的所有的特征值都是实数</a:t>
            </a:r>
          </a:p>
        </p:txBody>
      </p:sp>
      <p:pic>
        <p:nvPicPr>
          <p:cNvPr id="16" name="图片 1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5971" y="3258295"/>
            <a:ext cx="1438476" cy="304843"/>
          </a:xfrm>
          <a:prstGeom prst="rect">
            <a:avLst/>
          </a:prstGeom>
        </p:spPr>
      </p:pic>
    </p:spTree>
    <p:extLst>
      <p:ext uri="{BB962C8B-B14F-4D97-AF65-F5344CB8AC3E}">
        <p14:creationId xmlns:p14="http://schemas.microsoft.com/office/powerpoint/2010/main" val="7754306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4569365"/>
            <a:ext cx="8421276" cy="2172003"/>
          </a:xfrm>
          <a:prstGeom prst="rect">
            <a:avLst/>
          </a:prstGeom>
        </p:spPr>
      </p:pic>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拉普拉斯矩阵</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72</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2" descr="http://www.dataivy.cn/wp-content/uploads/2015/05/ap_clustering1111.png?wt_tb=2%7C1508247014096"/>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矩形 12"/>
          <p:cNvSpPr/>
          <p:nvPr/>
        </p:nvSpPr>
        <p:spPr>
          <a:xfrm>
            <a:off x="749428" y="2060848"/>
            <a:ext cx="7398841" cy="2677656"/>
          </a:xfrm>
          <a:prstGeom prst="rect">
            <a:avLst/>
          </a:prstGeom>
        </p:spPr>
        <p:txBody>
          <a:bodyPr wrap="square">
            <a:spAutoFit/>
          </a:bodyPr>
          <a:lstStyle/>
          <a:p>
            <a:r>
              <a:rPr lang="zh-CN" altLang="en-US" sz="2800" dirty="0">
                <a:latin typeface="田氏保钓体简" panose="02010800040101010101" pitchFamily="2" charset="-122"/>
                <a:ea typeface="田氏保钓体简" panose="02010800040101010101" pitchFamily="2" charset="-122"/>
              </a:rPr>
              <a:t>拉普拉斯矩阵性质：</a:t>
            </a:r>
            <a:endParaRPr lang="en-US" altLang="zh-CN" sz="2800" dirty="0">
              <a:latin typeface="田氏保钓体简" panose="02010800040101010101" pitchFamily="2" charset="-122"/>
              <a:ea typeface="田氏保钓体简" panose="02010800040101010101" pitchFamily="2" charset="-122"/>
            </a:endParaRPr>
          </a:p>
          <a:p>
            <a:endParaRPr lang="en-US" altLang="zh-CN" sz="2800" dirty="0">
              <a:latin typeface="田氏保钓体简" panose="02010800040101010101" pitchFamily="2" charset="-122"/>
              <a:ea typeface="田氏保钓体简" panose="02010800040101010101" pitchFamily="2" charset="-122"/>
            </a:endParaRPr>
          </a:p>
          <a:p>
            <a:r>
              <a:rPr lang="en-US" altLang="zh-CN" sz="2800" dirty="0">
                <a:latin typeface="田氏保钓体简" panose="02010800040101010101" pitchFamily="2" charset="-122"/>
                <a:ea typeface="田氏保钓体简" panose="02010800040101010101" pitchFamily="2" charset="-122"/>
              </a:rPr>
              <a:t>3</a:t>
            </a:r>
            <a:r>
              <a:rPr lang="zh-CN" altLang="en-US" sz="2800" dirty="0">
                <a:latin typeface="田氏保钓体简" panose="02010800040101010101" pitchFamily="2" charset="-122"/>
                <a:ea typeface="田氏保钓体简" panose="02010800040101010101" pitchFamily="2" charset="-122"/>
              </a:rPr>
              <a:t>）对于任意的向量</a:t>
            </a:r>
            <a:r>
              <a:rPr lang="en-US" altLang="zh-CN" sz="2800" dirty="0">
                <a:latin typeface="田氏保钓体简" panose="02010800040101010101" pitchFamily="2" charset="-122"/>
                <a:ea typeface="田氏保钓体简" panose="02010800040101010101" pitchFamily="2" charset="-122"/>
              </a:rPr>
              <a:t>f,</a:t>
            </a:r>
            <a:r>
              <a:rPr lang="zh-CN" altLang="en-US" sz="2800" dirty="0">
                <a:latin typeface="田氏保钓体简" panose="02010800040101010101" pitchFamily="2" charset="-122"/>
                <a:ea typeface="田氏保钓体简" panose="02010800040101010101" pitchFamily="2" charset="-122"/>
              </a:rPr>
              <a:t>我们有</a:t>
            </a:r>
            <a:endParaRPr lang="en-US" altLang="zh-CN" sz="2800" dirty="0">
              <a:latin typeface="田氏保钓体简" panose="02010800040101010101" pitchFamily="2" charset="-122"/>
              <a:ea typeface="田氏保钓体简" panose="02010800040101010101" pitchFamily="2" charset="-122"/>
            </a:endParaRPr>
          </a:p>
          <a:p>
            <a:endParaRPr lang="en-US" altLang="zh-CN" sz="2800" dirty="0">
              <a:latin typeface="田氏保钓体简" panose="02010800040101010101" pitchFamily="2" charset="-122"/>
              <a:ea typeface="田氏保钓体简" panose="02010800040101010101" pitchFamily="2" charset="-122"/>
            </a:endParaRPr>
          </a:p>
          <a:p>
            <a:endParaRPr lang="en-US" altLang="zh-CN" sz="2800" dirty="0">
              <a:latin typeface="田氏保钓体简" panose="02010800040101010101" pitchFamily="2" charset="-122"/>
              <a:ea typeface="田氏保钓体简" panose="02010800040101010101" pitchFamily="2" charset="-122"/>
            </a:endParaRPr>
          </a:p>
          <a:p>
            <a:endParaRPr lang="en-US" altLang="zh-CN" sz="2800" dirty="0">
              <a:latin typeface="田氏保钓体简" panose="02010800040101010101" pitchFamily="2" charset="-122"/>
              <a:ea typeface="田氏保钓体简" panose="02010800040101010101" pitchFamily="2" charset="-122"/>
            </a:endParaRPr>
          </a:p>
        </p:txBody>
      </p:sp>
      <p:pic>
        <p:nvPicPr>
          <p:cNvPr id="18" name="图片 1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8886" y="3501008"/>
            <a:ext cx="3915322" cy="971686"/>
          </a:xfrm>
          <a:prstGeom prst="rect">
            <a:avLst/>
          </a:prstGeom>
        </p:spPr>
      </p:pic>
      <p:sp>
        <p:nvSpPr>
          <p:cNvPr id="17" name="矩形 16"/>
          <p:cNvSpPr/>
          <p:nvPr/>
        </p:nvSpPr>
        <p:spPr>
          <a:xfrm>
            <a:off x="155575" y="4653136"/>
            <a:ext cx="1261884" cy="523220"/>
          </a:xfrm>
          <a:prstGeom prst="rect">
            <a:avLst/>
          </a:prstGeom>
        </p:spPr>
        <p:txBody>
          <a:bodyPr wrap="none">
            <a:spAutoFit/>
          </a:bodyPr>
          <a:lstStyle/>
          <a:p>
            <a:r>
              <a:rPr lang="zh-CN" altLang="en-US" sz="2800" dirty="0">
                <a:latin typeface="田氏保钓体简" panose="02010800040101010101" pitchFamily="2" charset="-122"/>
                <a:ea typeface="田氏保钓体简" panose="02010800040101010101" pitchFamily="2" charset="-122"/>
              </a:rPr>
              <a:t>证明：</a:t>
            </a:r>
          </a:p>
        </p:txBody>
      </p:sp>
      <mc:AlternateContent xmlns:mc="http://schemas.openxmlformats.org/markup-compatibility/2006" xmlns:a14="http://schemas.microsoft.com/office/drawing/2010/main">
        <mc:Choice Requires="a14">
          <p:sp>
            <p:nvSpPr>
              <p:cNvPr id="19" name="TextBox 18"/>
              <p:cNvSpPr txBox="1"/>
              <p:nvPr/>
            </p:nvSpPr>
            <p:spPr>
              <a:xfrm>
                <a:off x="6372200" y="3717032"/>
                <a:ext cx="76706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srgbClr val="C00000"/>
                          </a:solidFill>
                          <a:latin typeface="Cambria Math"/>
                          <a:ea typeface="Cambria Math"/>
                        </a:rPr>
                        <m:t>≥</m:t>
                      </m:r>
                      <m:r>
                        <a:rPr lang="en-US" altLang="zh-CN" sz="2400" b="0" i="1" smtClean="0">
                          <a:solidFill>
                            <a:srgbClr val="C00000"/>
                          </a:solidFill>
                          <a:latin typeface="Cambria Math"/>
                          <a:ea typeface="Cambria Math"/>
                        </a:rPr>
                        <m:t>0</m:t>
                      </m:r>
                    </m:oMath>
                  </m:oMathPara>
                </a14:m>
                <a:endParaRPr lang="zh-CN" altLang="en-US" sz="2400" dirty="0">
                  <a:solidFill>
                    <a:srgbClr val="C00000"/>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6372200" y="3717032"/>
                <a:ext cx="767069" cy="461665"/>
              </a:xfrm>
              <a:prstGeom prst="rect">
                <a:avLst/>
              </a:prstGeom>
              <a:blipFill rotWithShape="1">
                <a:blip r:embed="rId5"/>
                <a:stretch>
                  <a:fillRect b="-2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36141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拉普拉斯矩阵</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73</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2" descr="http://www.dataivy.cn/wp-content/uploads/2015/05/ap_clustering1111.png?wt_tb=2%7C1508247014096"/>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矩形 12"/>
          <p:cNvSpPr/>
          <p:nvPr/>
        </p:nvSpPr>
        <p:spPr>
          <a:xfrm>
            <a:off x="749428" y="2060848"/>
            <a:ext cx="7398841" cy="3108543"/>
          </a:xfrm>
          <a:prstGeom prst="rect">
            <a:avLst/>
          </a:prstGeom>
        </p:spPr>
        <p:txBody>
          <a:bodyPr wrap="square">
            <a:spAutoFit/>
          </a:bodyPr>
          <a:lstStyle/>
          <a:p>
            <a:r>
              <a:rPr lang="zh-CN" altLang="en-US" sz="2800" dirty="0">
                <a:latin typeface="田氏保钓体简" panose="02010800040101010101" pitchFamily="2" charset="-122"/>
                <a:ea typeface="田氏保钓体简" panose="02010800040101010101" pitchFamily="2" charset="-122"/>
              </a:rPr>
              <a:t>拉普拉斯矩阵性质：</a:t>
            </a:r>
            <a:endParaRPr lang="en-US" altLang="zh-CN" sz="2800" dirty="0">
              <a:latin typeface="田氏保钓体简" panose="02010800040101010101" pitchFamily="2" charset="-122"/>
              <a:ea typeface="田氏保钓体简" panose="02010800040101010101" pitchFamily="2" charset="-122"/>
            </a:endParaRPr>
          </a:p>
          <a:p>
            <a:endParaRPr lang="en-US" altLang="zh-CN" sz="2800" dirty="0">
              <a:latin typeface="田氏保钓体简" panose="02010800040101010101" pitchFamily="2" charset="-122"/>
              <a:ea typeface="田氏保钓体简" panose="02010800040101010101" pitchFamily="2" charset="-122"/>
            </a:endParaRPr>
          </a:p>
          <a:p>
            <a:r>
              <a:rPr lang="en-US" altLang="zh-CN" sz="2800" dirty="0">
                <a:latin typeface="田氏保钓体简" panose="02010800040101010101" pitchFamily="2" charset="-122"/>
                <a:ea typeface="田氏保钓体简" panose="02010800040101010101" pitchFamily="2" charset="-122"/>
              </a:rPr>
              <a:t>4) </a:t>
            </a:r>
            <a:r>
              <a:rPr lang="zh-CN" altLang="en-US" sz="2800" dirty="0">
                <a:latin typeface="田氏保钓体简" panose="02010800040101010101" pitchFamily="2" charset="-122"/>
                <a:ea typeface="田氏保钓体简" panose="02010800040101010101" pitchFamily="2" charset="-122"/>
              </a:rPr>
              <a:t>拉普拉斯矩阵是半正定的，且对应的</a:t>
            </a:r>
            <a:r>
              <a:rPr lang="en-US" altLang="zh-CN" sz="2800" dirty="0">
                <a:latin typeface="田氏保钓体简" panose="02010800040101010101" pitchFamily="2" charset="-122"/>
                <a:ea typeface="田氏保钓体简" panose="02010800040101010101" pitchFamily="2" charset="-122"/>
              </a:rPr>
              <a:t>n</a:t>
            </a:r>
            <a:r>
              <a:rPr lang="zh-CN" altLang="en-US" sz="2800" dirty="0">
                <a:latin typeface="田氏保钓体简" panose="02010800040101010101" pitchFamily="2" charset="-122"/>
                <a:ea typeface="田氏保钓体简" panose="02010800040101010101" pitchFamily="2" charset="-122"/>
              </a:rPr>
              <a:t>个实数特征值都大于等于</a:t>
            </a:r>
            <a:r>
              <a:rPr lang="en-US" altLang="zh-CN" sz="2800" dirty="0">
                <a:latin typeface="田氏保钓体简" panose="02010800040101010101" pitchFamily="2" charset="-122"/>
                <a:ea typeface="田氏保钓体简" panose="02010800040101010101" pitchFamily="2" charset="-122"/>
              </a:rPr>
              <a:t>0</a:t>
            </a:r>
            <a:r>
              <a:rPr lang="zh-CN" altLang="en-US" sz="2800" dirty="0">
                <a:latin typeface="田氏保钓体简" panose="02010800040101010101" pitchFamily="2" charset="-122"/>
                <a:ea typeface="田氏保钓体简" panose="02010800040101010101" pitchFamily="2" charset="-122"/>
              </a:rPr>
              <a:t>，即</a:t>
            </a:r>
            <a:endParaRPr lang="en-US" altLang="zh-CN" sz="2800" dirty="0">
              <a:latin typeface="田氏保钓体简" panose="02010800040101010101" pitchFamily="2" charset="-122"/>
              <a:ea typeface="田氏保钓体简" panose="02010800040101010101" pitchFamily="2" charset="-122"/>
            </a:endParaRPr>
          </a:p>
          <a:p>
            <a:endParaRPr lang="en-US" altLang="zh-CN" sz="2800" dirty="0">
              <a:latin typeface="田氏保钓体简" panose="02010800040101010101" pitchFamily="2" charset="-122"/>
              <a:ea typeface="田氏保钓体简" panose="02010800040101010101" pitchFamily="2" charset="-122"/>
            </a:endParaRPr>
          </a:p>
          <a:p>
            <a:endParaRPr lang="en-US" altLang="zh-CN" sz="2800" dirty="0">
              <a:latin typeface="田氏保钓体简" panose="02010800040101010101" pitchFamily="2" charset="-122"/>
              <a:ea typeface="田氏保钓体简" panose="02010800040101010101" pitchFamily="2" charset="-122"/>
            </a:endParaRPr>
          </a:p>
          <a:p>
            <a:r>
              <a:rPr lang="zh-CN" altLang="en-US" sz="2800" dirty="0">
                <a:latin typeface="田氏保钓体简" panose="02010800040101010101" pitchFamily="2" charset="-122"/>
                <a:ea typeface="田氏保钓体简" panose="02010800040101010101" pitchFamily="2" charset="-122"/>
              </a:rPr>
              <a:t>最小的特征值为</a:t>
            </a:r>
            <a:r>
              <a:rPr lang="en-US" altLang="zh-CN" sz="2800" dirty="0">
                <a:latin typeface="田氏保钓体简" panose="02010800040101010101" pitchFamily="2" charset="-122"/>
                <a:ea typeface="田氏保钓体简" panose="02010800040101010101" pitchFamily="2" charset="-122"/>
              </a:rPr>
              <a:t>0</a:t>
            </a:r>
            <a:r>
              <a:rPr lang="zh-CN" altLang="en-US" sz="2800" dirty="0">
                <a:latin typeface="田氏保钓体简" panose="02010800040101010101" pitchFamily="2" charset="-122"/>
                <a:ea typeface="田氏保钓体简" panose="02010800040101010101" pitchFamily="2" charset="-122"/>
              </a:rPr>
              <a:t>，相应的特征向量是全</a:t>
            </a:r>
            <a:r>
              <a:rPr lang="en-US" altLang="zh-CN" sz="2800" dirty="0">
                <a:latin typeface="田氏保钓体简" panose="02010800040101010101" pitchFamily="2" charset="-122"/>
                <a:ea typeface="田氏保钓体简" panose="02010800040101010101" pitchFamily="2" charset="-122"/>
              </a:rPr>
              <a:t>1</a:t>
            </a:r>
            <a:r>
              <a:rPr lang="zh-CN" altLang="en-US" sz="2800" dirty="0">
                <a:latin typeface="田氏保钓体简" panose="02010800040101010101" pitchFamily="2" charset="-122"/>
                <a:ea typeface="田氏保钓体简" panose="02010800040101010101" pitchFamily="2" charset="-122"/>
              </a:rPr>
              <a:t>向量。</a:t>
            </a:r>
            <a:endParaRPr lang="en-US" altLang="zh-CN" sz="2800" dirty="0">
              <a:latin typeface="田氏保钓体简" panose="02010800040101010101" pitchFamily="2" charset="-122"/>
              <a:ea typeface="田氏保钓体简" panose="02010800040101010101" pitchFamily="2" charset="-122"/>
            </a:endParaRPr>
          </a:p>
        </p:txBody>
      </p:sp>
      <p:pic>
        <p:nvPicPr>
          <p:cNvPr id="16" name="图片 1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7784" y="4012222"/>
            <a:ext cx="3751582" cy="496898"/>
          </a:xfrm>
          <a:prstGeom prst="rect">
            <a:avLst/>
          </a:prstGeom>
        </p:spPr>
      </p:pic>
    </p:spTree>
    <p:extLst>
      <p:ext uri="{BB962C8B-B14F-4D97-AF65-F5344CB8AC3E}">
        <p14:creationId xmlns:p14="http://schemas.microsoft.com/office/powerpoint/2010/main" val="1961259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无向图切图</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74</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2" descr="http://www.dataivy.cn/wp-content/uploads/2015/05/ap_clustering1111.png?wt_tb=2%7C1508247014096"/>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矩形 12"/>
          <p:cNvSpPr/>
          <p:nvPr/>
        </p:nvSpPr>
        <p:spPr>
          <a:xfrm>
            <a:off x="749428" y="2060848"/>
            <a:ext cx="7398841" cy="3108543"/>
          </a:xfrm>
          <a:prstGeom prst="rect">
            <a:avLst/>
          </a:prstGeom>
        </p:spPr>
        <p:txBody>
          <a:bodyPr wrap="square">
            <a:spAutoFit/>
          </a:bodyPr>
          <a:lstStyle/>
          <a:p>
            <a:r>
              <a:rPr lang="zh-CN" altLang="en-US" sz="2800" dirty="0">
                <a:latin typeface="田氏保钓体简" panose="02010800040101010101" pitchFamily="2" charset="-122"/>
                <a:ea typeface="田氏保钓体简" panose="02010800040101010101" pitchFamily="2" charset="-122"/>
              </a:rPr>
              <a:t>对于无向图</a:t>
            </a:r>
            <a:r>
              <a:rPr lang="en-US" altLang="zh-CN" sz="2800" dirty="0">
                <a:latin typeface="田氏保钓体简" panose="02010800040101010101" pitchFamily="2" charset="-122"/>
                <a:ea typeface="田氏保钓体简" panose="02010800040101010101" pitchFamily="2" charset="-122"/>
              </a:rPr>
              <a:t>G</a:t>
            </a:r>
            <a:r>
              <a:rPr lang="zh-CN" altLang="en-US" sz="2800" dirty="0">
                <a:latin typeface="田氏保钓体简" panose="02010800040101010101" pitchFamily="2" charset="-122"/>
                <a:ea typeface="田氏保钓体简" panose="02010800040101010101" pitchFamily="2" charset="-122"/>
              </a:rPr>
              <a:t>的切图，我们的目标是将图</a:t>
            </a:r>
            <a:r>
              <a:rPr lang="en-US" altLang="zh-CN" sz="2800" dirty="0">
                <a:latin typeface="田氏保钓体简" panose="02010800040101010101" pitchFamily="2" charset="-122"/>
                <a:ea typeface="田氏保钓体简" panose="02010800040101010101" pitchFamily="2" charset="-122"/>
              </a:rPr>
              <a:t>G(V,E)</a:t>
            </a:r>
            <a:r>
              <a:rPr lang="zh-CN" altLang="en-US" sz="2800" dirty="0">
                <a:latin typeface="田氏保钓体简" panose="02010800040101010101" pitchFamily="2" charset="-122"/>
                <a:ea typeface="田氏保钓体简" panose="02010800040101010101" pitchFamily="2" charset="-122"/>
              </a:rPr>
              <a:t>切成相互没有连接的</a:t>
            </a:r>
            <a:r>
              <a:rPr lang="en-US" altLang="zh-CN" sz="2800" dirty="0">
                <a:latin typeface="田氏保钓体简" panose="02010800040101010101" pitchFamily="2" charset="-122"/>
                <a:ea typeface="田氏保钓体简" panose="02010800040101010101" pitchFamily="2" charset="-122"/>
              </a:rPr>
              <a:t>k</a:t>
            </a:r>
            <a:r>
              <a:rPr lang="zh-CN" altLang="en-US" sz="2800" dirty="0">
                <a:latin typeface="田氏保钓体简" panose="02010800040101010101" pitchFamily="2" charset="-122"/>
                <a:ea typeface="田氏保钓体简" panose="02010800040101010101" pitchFamily="2" charset="-122"/>
              </a:rPr>
              <a:t>个子图，每个子图点的集合为：</a:t>
            </a:r>
            <a:endParaRPr lang="en-US" altLang="zh-CN" sz="2800" dirty="0">
              <a:latin typeface="田氏保钓体简" panose="02010800040101010101" pitchFamily="2" charset="-122"/>
              <a:ea typeface="田氏保钓体简" panose="02010800040101010101" pitchFamily="2" charset="-122"/>
            </a:endParaRPr>
          </a:p>
          <a:p>
            <a:endParaRPr lang="en-US" altLang="zh-CN" sz="2800" dirty="0">
              <a:latin typeface="田氏保钓体简" panose="02010800040101010101" pitchFamily="2" charset="-122"/>
              <a:ea typeface="田氏保钓体简" panose="02010800040101010101" pitchFamily="2" charset="-122"/>
            </a:endParaRPr>
          </a:p>
          <a:p>
            <a:r>
              <a:rPr lang="zh-CN" altLang="en-US" sz="2800" dirty="0">
                <a:latin typeface="田氏保钓体简" panose="02010800040101010101" pitchFamily="2" charset="-122"/>
                <a:ea typeface="田氏保钓体简" panose="02010800040101010101" pitchFamily="2" charset="-122"/>
              </a:rPr>
              <a:t>它们满足</a:t>
            </a:r>
            <a:endParaRPr lang="en-US" altLang="zh-CN" sz="2800" dirty="0">
              <a:latin typeface="田氏保钓体简" panose="02010800040101010101" pitchFamily="2" charset="-122"/>
              <a:ea typeface="田氏保钓体简" panose="02010800040101010101" pitchFamily="2" charset="-122"/>
            </a:endParaRPr>
          </a:p>
          <a:p>
            <a:endParaRPr lang="en-US" altLang="zh-CN" sz="2800" dirty="0">
              <a:latin typeface="田氏保钓体简" panose="02010800040101010101" pitchFamily="2" charset="-122"/>
              <a:ea typeface="田氏保钓体简" panose="02010800040101010101" pitchFamily="2" charset="-122"/>
            </a:endParaRPr>
          </a:p>
          <a:p>
            <a:r>
              <a:rPr lang="zh-CN" altLang="en-US" sz="2800" dirty="0">
                <a:latin typeface="田氏保钓体简" panose="02010800040101010101" pitchFamily="2" charset="-122"/>
                <a:ea typeface="田氏保钓体简" panose="02010800040101010101" pitchFamily="2" charset="-122"/>
              </a:rPr>
              <a:t>且</a:t>
            </a:r>
            <a:endParaRPr lang="en-US" altLang="zh-CN" sz="2800" dirty="0">
              <a:latin typeface="田氏保钓体简" panose="02010800040101010101" pitchFamily="2" charset="-122"/>
              <a:ea typeface="田氏保钓体简" panose="02010800040101010101" pitchFamily="2" charset="-122"/>
            </a:endParaRPr>
          </a:p>
        </p:txBody>
      </p:sp>
      <p:pic>
        <p:nvPicPr>
          <p:cNvPr id="17" name="图片 1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1579" y="3398460"/>
            <a:ext cx="1876687" cy="390580"/>
          </a:xfrm>
          <a:prstGeom prst="rect">
            <a:avLst/>
          </a:prstGeom>
        </p:spPr>
      </p:pic>
      <p:pic>
        <p:nvPicPr>
          <p:cNvPr id="18" name="图片 1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133" y="4291135"/>
            <a:ext cx="1657581" cy="362001"/>
          </a:xfrm>
          <a:prstGeom prst="rect">
            <a:avLst/>
          </a:prstGeom>
        </p:spPr>
      </p:pic>
      <p:pic>
        <p:nvPicPr>
          <p:cNvPr id="19" name="图片 18"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6603" y="5169391"/>
            <a:ext cx="3029373" cy="381053"/>
          </a:xfrm>
          <a:prstGeom prst="rect">
            <a:avLst/>
          </a:prstGeom>
        </p:spPr>
      </p:pic>
    </p:spTree>
    <p:extLst>
      <p:ext uri="{BB962C8B-B14F-4D97-AF65-F5344CB8AC3E}">
        <p14:creationId xmlns:p14="http://schemas.microsoft.com/office/powerpoint/2010/main" val="4823279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4509120"/>
            <a:ext cx="5430008" cy="1038370"/>
          </a:xfrm>
          <a:prstGeom prst="rect">
            <a:avLst/>
          </a:prstGeom>
        </p:spPr>
      </p:pic>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无向图切图</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75</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2" descr="http://www.dataivy.cn/wp-content/uploads/2015/05/ap_clustering1111.png?wt_tb=2%7C1508247014096"/>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矩形 12"/>
          <p:cNvSpPr/>
          <p:nvPr/>
        </p:nvSpPr>
        <p:spPr>
          <a:xfrm>
            <a:off x="749428" y="2060848"/>
            <a:ext cx="7398841" cy="4401205"/>
          </a:xfrm>
          <a:prstGeom prst="rect">
            <a:avLst/>
          </a:prstGeom>
        </p:spPr>
        <p:txBody>
          <a:bodyPr wrap="square">
            <a:spAutoFit/>
          </a:bodyPr>
          <a:lstStyle/>
          <a:p>
            <a:r>
              <a:rPr lang="zh-CN" altLang="en-US" sz="2800" dirty="0">
                <a:latin typeface="田氏保钓体简" panose="02010800040101010101" pitchFamily="2" charset="-122"/>
                <a:ea typeface="田氏保钓体简" panose="02010800040101010101" pitchFamily="2" charset="-122"/>
              </a:rPr>
              <a:t>对于任意两个子图点的集合</a:t>
            </a:r>
            <a:endParaRPr lang="en-US" altLang="zh-CN" sz="2800" dirty="0">
              <a:latin typeface="田氏保钓体简" panose="02010800040101010101" pitchFamily="2" charset="-122"/>
              <a:ea typeface="田氏保钓体简" panose="02010800040101010101" pitchFamily="2" charset="-122"/>
            </a:endParaRPr>
          </a:p>
          <a:p>
            <a:r>
              <a:rPr lang="zh-CN" altLang="en-US" sz="2800" dirty="0">
                <a:latin typeface="田氏保钓体简" panose="02010800040101010101" pitchFamily="2" charset="-122"/>
                <a:ea typeface="田氏保钓体简" panose="02010800040101010101" pitchFamily="2" charset="-122"/>
              </a:rPr>
              <a:t>我们定义</a:t>
            </a:r>
            <a:r>
              <a:rPr lang="en-US" altLang="zh-CN" sz="2800" dirty="0">
                <a:latin typeface="田氏保钓体简" panose="02010800040101010101" pitchFamily="2" charset="-122"/>
                <a:ea typeface="田氏保钓体简" panose="02010800040101010101" pitchFamily="2" charset="-122"/>
              </a:rPr>
              <a:t>A</a:t>
            </a:r>
            <a:r>
              <a:rPr lang="zh-CN" altLang="en-US" sz="2800" dirty="0">
                <a:latin typeface="田氏保钓体简" panose="02010800040101010101" pitchFamily="2" charset="-122"/>
                <a:ea typeface="田氏保钓体简" panose="02010800040101010101" pitchFamily="2" charset="-122"/>
              </a:rPr>
              <a:t>和</a:t>
            </a:r>
            <a:r>
              <a:rPr lang="en-US" altLang="zh-CN" sz="2800" dirty="0">
                <a:latin typeface="田氏保钓体简" panose="02010800040101010101" pitchFamily="2" charset="-122"/>
                <a:ea typeface="田氏保钓体简" panose="02010800040101010101" pitchFamily="2" charset="-122"/>
              </a:rPr>
              <a:t>B</a:t>
            </a:r>
            <a:r>
              <a:rPr lang="zh-CN" altLang="en-US" sz="2800" dirty="0">
                <a:latin typeface="田氏保钓体简" panose="02010800040101010101" pitchFamily="2" charset="-122"/>
                <a:ea typeface="田氏保钓体简" panose="02010800040101010101" pitchFamily="2" charset="-122"/>
              </a:rPr>
              <a:t>之间的切图权重为：</a:t>
            </a:r>
            <a:endParaRPr lang="en-US" altLang="zh-CN" sz="2800" dirty="0">
              <a:latin typeface="田氏保钓体简" panose="02010800040101010101" pitchFamily="2" charset="-122"/>
              <a:ea typeface="田氏保钓体简" panose="02010800040101010101" pitchFamily="2" charset="-122"/>
            </a:endParaRPr>
          </a:p>
          <a:p>
            <a:endParaRPr lang="en-US" altLang="zh-CN" sz="2800" dirty="0">
              <a:latin typeface="田氏保钓体简" panose="02010800040101010101" pitchFamily="2" charset="-122"/>
              <a:ea typeface="田氏保钓体简" panose="02010800040101010101" pitchFamily="2" charset="-122"/>
            </a:endParaRPr>
          </a:p>
          <a:p>
            <a:endParaRPr lang="en-US" altLang="zh-CN" sz="2800" dirty="0">
              <a:latin typeface="田氏保钓体简" panose="02010800040101010101" pitchFamily="2" charset="-122"/>
              <a:ea typeface="田氏保钓体简" panose="02010800040101010101" pitchFamily="2" charset="-122"/>
            </a:endParaRPr>
          </a:p>
          <a:p>
            <a:r>
              <a:rPr lang="zh-CN" altLang="en-US" sz="2800" dirty="0">
                <a:latin typeface="田氏保钓体简" panose="02010800040101010101" pitchFamily="2" charset="-122"/>
                <a:ea typeface="田氏保钓体简" panose="02010800040101010101" pitchFamily="2" charset="-122"/>
              </a:rPr>
              <a:t>那么对于我们</a:t>
            </a:r>
            <a:r>
              <a:rPr lang="en-US" altLang="zh-CN" sz="2800" dirty="0">
                <a:latin typeface="田氏保钓体简" panose="02010800040101010101" pitchFamily="2" charset="-122"/>
                <a:ea typeface="田氏保钓体简" panose="02010800040101010101" pitchFamily="2" charset="-122"/>
              </a:rPr>
              <a:t>k</a:t>
            </a:r>
            <a:r>
              <a:rPr lang="zh-CN" altLang="en-US" sz="2800" dirty="0">
                <a:latin typeface="田氏保钓体简" panose="02010800040101010101" pitchFamily="2" charset="-122"/>
                <a:ea typeface="田氏保钓体简" panose="02010800040101010101" pitchFamily="2" charset="-122"/>
              </a:rPr>
              <a:t>个子图点的集合：</a:t>
            </a:r>
            <a:endParaRPr lang="en-US" altLang="zh-CN" sz="2800" dirty="0">
              <a:latin typeface="田氏保钓体简" panose="02010800040101010101" pitchFamily="2" charset="-122"/>
              <a:ea typeface="田氏保钓体简" panose="02010800040101010101" pitchFamily="2" charset="-122"/>
            </a:endParaRPr>
          </a:p>
          <a:p>
            <a:r>
              <a:rPr lang="zh-CN" altLang="en-US" sz="2800" dirty="0">
                <a:latin typeface="田氏保钓体简" panose="02010800040101010101" pitchFamily="2" charset="-122"/>
                <a:ea typeface="田氏保钓体简" panose="02010800040101010101" pitchFamily="2" charset="-122"/>
              </a:rPr>
              <a:t>我们定义切图</a:t>
            </a:r>
            <a:r>
              <a:rPr lang="en-US" altLang="zh-CN" sz="2800" dirty="0">
                <a:latin typeface="田氏保钓体简" panose="02010800040101010101" pitchFamily="2" charset="-122"/>
                <a:ea typeface="田氏保钓体简" panose="02010800040101010101" pitchFamily="2" charset="-122"/>
              </a:rPr>
              <a:t>cut</a:t>
            </a:r>
            <a:r>
              <a:rPr lang="zh-CN" altLang="en-US" sz="2800" dirty="0">
                <a:latin typeface="田氏保钓体简" panose="02010800040101010101" pitchFamily="2" charset="-122"/>
                <a:ea typeface="田氏保钓体简" panose="02010800040101010101" pitchFamily="2" charset="-122"/>
              </a:rPr>
              <a:t>为：</a:t>
            </a:r>
            <a:endParaRPr lang="en-US" altLang="zh-CN" sz="2800" dirty="0">
              <a:latin typeface="田氏保钓体简" panose="02010800040101010101" pitchFamily="2" charset="-122"/>
              <a:ea typeface="田氏保钓体简" panose="02010800040101010101" pitchFamily="2" charset="-122"/>
            </a:endParaRPr>
          </a:p>
          <a:p>
            <a:endParaRPr lang="en-US" altLang="zh-CN" sz="2800" dirty="0">
              <a:latin typeface="田氏保钓体简" panose="02010800040101010101" pitchFamily="2" charset="-122"/>
              <a:ea typeface="田氏保钓体简" panose="02010800040101010101" pitchFamily="2" charset="-122"/>
            </a:endParaRPr>
          </a:p>
          <a:p>
            <a:endParaRPr lang="en-US" altLang="zh-CN" sz="2800" dirty="0">
              <a:latin typeface="田氏保钓体简" panose="02010800040101010101" pitchFamily="2" charset="-122"/>
              <a:ea typeface="田氏保钓体简" panose="02010800040101010101" pitchFamily="2" charset="-122"/>
            </a:endParaRPr>
          </a:p>
          <a:p>
            <a:r>
              <a:rPr lang="zh-CN" altLang="en-US" sz="2800" dirty="0">
                <a:latin typeface="田氏保钓体简" panose="02010800040101010101" pitchFamily="2" charset="-122"/>
                <a:ea typeface="田氏保钓体简" panose="02010800040101010101" pitchFamily="2" charset="-122"/>
              </a:rPr>
              <a:t>其中</a:t>
            </a:r>
            <a:r>
              <a:rPr lang="en-US" altLang="zh-CN" sz="2800" dirty="0">
                <a:latin typeface="田氏保钓体简" panose="02010800040101010101" pitchFamily="2" charset="-122"/>
                <a:ea typeface="田氏保钓体简" panose="02010800040101010101" pitchFamily="2" charset="-122"/>
              </a:rPr>
              <a:t>A</a:t>
            </a:r>
            <a:r>
              <a:rPr lang="en-US" altLang="zh-CN" sz="2800" baseline="-25000" dirty="0">
                <a:latin typeface="田氏保钓体简" panose="02010800040101010101" pitchFamily="2" charset="-122"/>
                <a:ea typeface="田氏保钓体简" panose="02010800040101010101" pitchFamily="2" charset="-122"/>
              </a:rPr>
              <a:t>i</a:t>
            </a:r>
            <a:r>
              <a:rPr lang="zh-CN" altLang="en-US" sz="2800" dirty="0">
                <a:latin typeface="田氏保钓体简" panose="02010800040101010101" pitchFamily="2" charset="-122"/>
                <a:ea typeface="田氏保钓体简" panose="02010800040101010101" pitchFamily="2" charset="-122"/>
              </a:rPr>
              <a:t>为</a:t>
            </a:r>
            <a:r>
              <a:rPr lang="en-US" altLang="zh-CN" sz="2800" dirty="0">
                <a:latin typeface="田氏保钓体简" panose="02010800040101010101" pitchFamily="2" charset="-122"/>
                <a:ea typeface="田氏保钓体简" panose="02010800040101010101" pitchFamily="2" charset="-122"/>
              </a:rPr>
              <a:t>A</a:t>
            </a:r>
            <a:r>
              <a:rPr lang="en-US" altLang="zh-CN" sz="2800" baseline="-25000" dirty="0">
                <a:latin typeface="田氏保钓体简" panose="02010800040101010101" pitchFamily="2" charset="-122"/>
                <a:ea typeface="田氏保钓体简" panose="02010800040101010101" pitchFamily="2" charset="-122"/>
              </a:rPr>
              <a:t>i</a:t>
            </a:r>
            <a:r>
              <a:rPr lang="zh-CN" altLang="en-US" sz="2800" dirty="0">
                <a:latin typeface="田氏保钓体简" panose="02010800040101010101" pitchFamily="2" charset="-122"/>
                <a:ea typeface="田氏保钓体简" panose="02010800040101010101" pitchFamily="2" charset="-122"/>
              </a:rPr>
              <a:t>的补集，意为除</a:t>
            </a:r>
            <a:r>
              <a:rPr lang="en-US" altLang="zh-CN" sz="2800" dirty="0">
                <a:latin typeface="田氏保钓体简" panose="02010800040101010101" pitchFamily="2" charset="-122"/>
                <a:ea typeface="田氏保钓体简" panose="02010800040101010101" pitchFamily="2" charset="-122"/>
              </a:rPr>
              <a:t>A</a:t>
            </a:r>
            <a:r>
              <a:rPr lang="en-US" altLang="zh-CN" sz="2800" baseline="-25000" dirty="0">
                <a:latin typeface="田氏保钓体简" panose="02010800040101010101" pitchFamily="2" charset="-122"/>
                <a:ea typeface="田氏保钓体简" panose="02010800040101010101" pitchFamily="2" charset="-122"/>
              </a:rPr>
              <a:t>i</a:t>
            </a:r>
            <a:r>
              <a:rPr lang="zh-CN" altLang="en-US" sz="2800" dirty="0">
                <a:latin typeface="田氏保钓体简" panose="02010800040101010101" pitchFamily="2" charset="-122"/>
                <a:ea typeface="田氏保钓体简" panose="02010800040101010101" pitchFamily="2" charset="-122"/>
              </a:rPr>
              <a:t>子集外其他</a:t>
            </a:r>
            <a:r>
              <a:rPr lang="en-US" altLang="zh-CN" sz="2800" dirty="0">
                <a:latin typeface="田氏保钓体简" panose="02010800040101010101" pitchFamily="2" charset="-122"/>
                <a:ea typeface="田氏保钓体简" panose="02010800040101010101" pitchFamily="2" charset="-122"/>
              </a:rPr>
              <a:t>V</a:t>
            </a:r>
            <a:r>
              <a:rPr lang="zh-CN" altLang="en-US" sz="2800" dirty="0">
                <a:latin typeface="田氏保钓体简" panose="02010800040101010101" pitchFamily="2" charset="-122"/>
                <a:ea typeface="田氏保钓体简" panose="02010800040101010101" pitchFamily="2" charset="-122"/>
              </a:rPr>
              <a:t>的子集的并集。</a:t>
            </a:r>
            <a:endParaRPr lang="en-US" altLang="zh-CN" sz="2800" dirty="0">
              <a:latin typeface="田氏保钓体简" panose="02010800040101010101" pitchFamily="2" charset="-122"/>
              <a:ea typeface="田氏保钓体简" panose="02010800040101010101" pitchFamily="2" charset="-122"/>
            </a:endParaRPr>
          </a:p>
        </p:txBody>
      </p:sp>
      <p:pic>
        <p:nvPicPr>
          <p:cNvPr id="15" name="图片 1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072" y="2204864"/>
            <a:ext cx="2810267" cy="333422"/>
          </a:xfrm>
          <a:prstGeom prst="rect">
            <a:avLst/>
          </a:prstGeom>
        </p:spPr>
      </p:pic>
      <p:pic>
        <p:nvPicPr>
          <p:cNvPr id="16" name="图片 1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77997" y="2996952"/>
            <a:ext cx="3134163" cy="819264"/>
          </a:xfrm>
          <a:prstGeom prst="rect">
            <a:avLst/>
          </a:prstGeom>
        </p:spPr>
      </p:pic>
      <p:pic>
        <p:nvPicPr>
          <p:cNvPr id="20" name="图片 19"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0152" y="3861048"/>
            <a:ext cx="1838582" cy="371527"/>
          </a:xfrm>
          <a:prstGeom prst="rect">
            <a:avLst/>
          </a:prstGeom>
        </p:spPr>
      </p:pic>
      <p:cxnSp>
        <p:nvCxnSpPr>
          <p:cNvPr id="23" name="直接连接符 22"/>
          <p:cNvCxnSpPr/>
          <p:nvPr/>
        </p:nvCxnSpPr>
        <p:spPr>
          <a:xfrm>
            <a:off x="1547664" y="5589240"/>
            <a:ext cx="236513"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23704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descr="屏幕剪辑"/>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1547664" y="2708920"/>
            <a:ext cx="2715004" cy="1038370"/>
          </a:xfrm>
          <a:prstGeom prst="rect">
            <a:avLst/>
          </a:prstGeom>
        </p:spPr>
      </p:pic>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无向图切图</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76</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2" descr="http://www.dataivy.cn/wp-content/uploads/2015/05/ap_clustering1111.png?wt_tb=2%7C1508247014096"/>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矩形 12"/>
          <p:cNvSpPr/>
          <p:nvPr/>
        </p:nvSpPr>
        <p:spPr>
          <a:xfrm>
            <a:off x="749428" y="2060848"/>
            <a:ext cx="7398841" cy="2246769"/>
          </a:xfrm>
          <a:prstGeom prst="rect">
            <a:avLst/>
          </a:prstGeom>
        </p:spPr>
        <p:txBody>
          <a:bodyPr wrap="square">
            <a:spAutoFit/>
          </a:bodyPr>
          <a:lstStyle/>
          <a:p>
            <a:r>
              <a:rPr lang="zh-CN" altLang="en-US" sz="2800" dirty="0">
                <a:latin typeface="田氏保钓体简" panose="02010800040101010101" pitchFamily="2" charset="-122"/>
                <a:ea typeface="田氏保钓体简" panose="02010800040101010101" pitchFamily="2" charset="-122"/>
              </a:rPr>
              <a:t>那么如何切图可以让子图内的点权重和高，子图间的点权重和低呢？一个自然的想法就是最小化                              ，但是可以发现，这种极小化的切图存在问题，如下图：</a:t>
            </a:r>
            <a:endParaRPr lang="en-US" altLang="zh-CN" sz="2800" dirty="0">
              <a:latin typeface="田氏保钓体简" panose="02010800040101010101" pitchFamily="2" charset="-122"/>
              <a:ea typeface="田氏保钓体简" panose="02010800040101010101" pitchFamily="2" charset="-122"/>
            </a:endParaRPr>
          </a:p>
          <a:p>
            <a:endParaRPr lang="en-US" altLang="zh-CN" sz="2800" dirty="0">
              <a:latin typeface="田氏保钓体简" panose="02010800040101010101" pitchFamily="2" charset="-122"/>
              <a:ea typeface="田氏保钓体简" panose="02010800040101010101" pitchFamily="2" charset="-122"/>
            </a:endParaRPr>
          </a:p>
        </p:txBody>
      </p:sp>
      <p:sp>
        <p:nvSpPr>
          <p:cNvPr id="17" name="AutoShape 2"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6"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2" name="图片 21"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5736" y="3933056"/>
            <a:ext cx="4534533" cy="2562583"/>
          </a:xfrm>
          <a:prstGeom prst="rect">
            <a:avLst/>
          </a:prstGeom>
        </p:spPr>
      </p:pic>
    </p:spTree>
    <p:extLst>
      <p:ext uri="{BB962C8B-B14F-4D97-AF65-F5344CB8AC3E}">
        <p14:creationId xmlns:p14="http://schemas.microsoft.com/office/powerpoint/2010/main" val="6227227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谱聚类之切图聚类</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77</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AutoShape 2" descr="http://www.dataivy.cn/wp-content/uploads/2015/05/ap_clustering1111.png?wt_tb=2%7C1508247014096"/>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矩形 12"/>
          <p:cNvSpPr/>
          <p:nvPr/>
        </p:nvSpPr>
        <p:spPr>
          <a:xfrm>
            <a:off x="759883" y="2132856"/>
            <a:ext cx="7398841" cy="4401205"/>
          </a:xfrm>
          <a:prstGeom prst="rect">
            <a:avLst/>
          </a:prstGeom>
        </p:spPr>
        <p:txBody>
          <a:bodyPr wrap="square">
            <a:spAutoFit/>
          </a:bodyPr>
          <a:lstStyle/>
          <a:p>
            <a:r>
              <a:rPr lang="zh-CN" altLang="en-US" sz="2800" dirty="0">
                <a:latin typeface="田氏保钓体简" panose="02010800040101010101" pitchFamily="2" charset="-122"/>
                <a:ea typeface="田氏保钓体简" panose="02010800040101010101" pitchFamily="2" charset="-122"/>
              </a:rPr>
              <a:t>为了避免最小切图导致的切图效果不佳，我们需要对每个子图的规模做出限定，一般来说，有三种切图方式</a:t>
            </a:r>
            <a:endParaRPr lang="en-US" altLang="zh-CN" sz="2800" dirty="0">
              <a:latin typeface="田氏保钓体简" panose="02010800040101010101" pitchFamily="2" charset="-122"/>
              <a:ea typeface="田氏保钓体简" panose="02010800040101010101" pitchFamily="2" charset="-122"/>
            </a:endParaRPr>
          </a:p>
          <a:p>
            <a:endParaRPr lang="en-US" altLang="zh-CN" sz="2800" dirty="0">
              <a:latin typeface="田氏保钓体简" panose="02010800040101010101" pitchFamily="2" charset="-122"/>
              <a:ea typeface="田氏保钓体简" panose="02010800040101010101" pitchFamily="2" charset="-122"/>
            </a:endParaRPr>
          </a:p>
          <a:p>
            <a:r>
              <a:rPr lang="zh-CN" altLang="en-US" sz="2800" dirty="0">
                <a:latin typeface="田氏保钓体简" panose="02010800040101010101" pitchFamily="2" charset="-122"/>
                <a:ea typeface="田氏保钓体简" panose="02010800040101010101" pitchFamily="2" charset="-122"/>
              </a:rPr>
              <a:t>第一种：</a:t>
            </a:r>
            <a:r>
              <a:rPr lang="en-US" altLang="zh-CN" sz="2800" dirty="0" err="1">
                <a:latin typeface="田氏保钓体简" panose="02010800040101010101" pitchFamily="2" charset="-122"/>
                <a:ea typeface="田氏保钓体简" panose="02010800040101010101" pitchFamily="2" charset="-122"/>
              </a:rPr>
              <a:t>RatioCut</a:t>
            </a:r>
            <a:endParaRPr lang="en-US" altLang="zh-CN" sz="2800" dirty="0">
              <a:latin typeface="田氏保钓体简" panose="02010800040101010101" pitchFamily="2" charset="-122"/>
              <a:ea typeface="田氏保钓体简" panose="02010800040101010101" pitchFamily="2" charset="-122"/>
            </a:endParaRPr>
          </a:p>
          <a:p>
            <a:endParaRPr lang="en-US" altLang="zh-CN" sz="2800" dirty="0">
              <a:latin typeface="田氏保钓体简" panose="02010800040101010101" pitchFamily="2" charset="-122"/>
              <a:ea typeface="田氏保钓体简" panose="02010800040101010101" pitchFamily="2" charset="-122"/>
            </a:endParaRPr>
          </a:p>
          <a:p>
            <a:r>
              <a:rPr lang="zh-CN" altLang="en-US" sz="2800" dirty="0">
                <a:latin typeface="田氏保钓体简" panose="02010800040101010101" pitchFamily="2" charset="-122"/>
                <a:ea typeface="田氏保钓体简" panose="02010800040101010101" pitchFamily="2" charset="-122"/>
              </a:rPr>
              <a:t>第二种：</a:t>
            </a:r>
            <a:r>
              <a:rPr lang="en-US" altLang="zh-CN" sz="2800" dirty="0" err="1">
                <a:latin typeface="田氏保钓体简" panose="02010800040101010101" pitchFamily="2" charset="-122"/>
                <a:ea typeface="田氏保钓体简" panose="02010800040101010101" pitchFamily="2" charset="-122"/>
              </a:rPr>
              <a:t>Ncut</a:t>
            </a:r>
            <a:endParaRPr lang="en-US" altLang="zh-CN" sz="2800" dirty="0">
              <a:latin typeface="田氏保钓体简" panose="02010800040101010101" pitchFamily="2" charset="-122"/>
              <a:ea typeface="田氏保钓体简" panose="02010800040101010101" pitchFamily="2" charset="-122"/>
            </a:endParaRPr>
          </a:p>
          <a:p>
            <a:endParaRPr lang="en-US" altLang="zh-CN" sz="2800" dirty="0">
              <a:latin typeface="田氏保钓体简" panose="02010800040101010101" pitchFamily="2" charset="-122"/>
              <a:ea typeface="田氏保钓体简" panose="02010800040101010101" pitchFamily="2" charset="-122"/>
            </a:endParaRPr>
          </a:p>
          <a:p>
            <a:r>
              <a:rPr lang="zh-CN" altLang="en-US" sz="2800" dirty="0">
                <a:latin typeface="田氏保钓体简" panose="02010800040101010101" pitchFamily="2" charset="-122"/>
                <a:ea typeface="田氏保钓体简" panose="02010800040101010101" pitchFamily="2" charset="-122"/>
              </a:rPr>
              <a:t>第三种：随机游走</a:t>
            </a:r>
            <a:endParaRPr lang="en-US" altLang="zh-CN" sz="2800" dirty="0">
              <a:latin typeface="田氏保钓体简" panose="02010800040101010101" pitchFamily="2" charset="-122"/>
              <a:ea typeface="田氏保钓体简" panose="02010800040101010101" pitchFamily="2" charset="-122"/>
            </a:endParaRPr>
          </a:p>
          <a:p>
            <a:endParaRPr lang="en-US" altLang="zh-CN" sz="2800" dirty="0">
              <a:latin typeface="田氏保钓体简" panose="02010800040101010101" pitchFamily="2" charset="-122"/>
              <a:ea typeface="田氏保钓体简" panose="02010800040101010101" pitchFamily="2" charset="-122"/>
            </a:endParaRPr>
          </a:p>
        </p:txBody>
      </p:sp>
      <p:sp>
        <p:nvSpPr>
          <p:cNvPr id="17" name="AutoShape 2"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6"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2441361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err="1">
                <a:solidFill>
                  <a:srgbClr val="000000"/>
                </a:solidFill>
                <a:latin typeface="田氏保钓体简" panose="02010800040101010101" pitchFamily="2" charset="-122"/>
                <a:ea typeface="田氏保钓体简" panose="02010800040101010101" pitchFamily="2" charset="-122"/>
                <a:cs typeface="+mn-cs"/>
              </a:rPr>
              <a:t>RatioCut</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78</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矩形 12"/>
          <p:cNvSpPr/>
          <p:nvPr/>
        </p:nvSpPr>
        <p:spPr>
          <a:xfrm>
            <a:off x="759883" y="2132856"/>
            <a:ext cx="7398841" cy="1384995"/>
          </a:xfrm>
          <a:prstGeom prst="rect">
            <a:avLst/>
          </a:prstGeom>
        </p:spPr>
        <p:txBody>
          <a:bodyPr wrap="square">
            <a:spAutoFit/>
          </a:bodyPr>
          <a:lstStyle/>
          <a:p>
            <a:r>
              <a:rPr lang="zh-CN" altLang="en-US" sz="2800" dirty="0">
                <a:latin typeface="田氏保钓体简" panose="02010800040101010101" pitchFamily="2" charset="-122"/>
                <a:ea typeface="田氏保钓体简" panose="02010800040101010101" pitchFamily="2" charset="-122"/>
              </a:rPr>
              <a:t>为了避免最小切图，对每个切图，不光考虑最小化</a:t>
            </a:r>
            <a:r>
              <a:rPr lang="en-US" altLang="zh-CN" sz="2800" dirty="0">
                <a:latin typeface="田氏保钓体简" panose="02010800040101010101" pitchFamily="2" charset="-122"/>
                <a:ea typeface="田氏保钓体简" panose="02010800040101010101" pitchFamily="2" charset="-122"/>
              </a:rPr>
              <a:t>cut(A</a:t>
            </a:r>
            <a:r>
              <a:rPr lang="en-US" altLang="zh-CN" sz="2800" baseline="-25000" dirty="0">
                <a:latin typeface="田氏保钓体简" panose="02010800040101010101" pitchFamily="2" charset="-122"/>
                <a:ea typeface="田氏保钓体简" panose="02010800040101010101" pitchFamily="2" charset="-122"/>
              </a:rPr>
              <a:t>1</a:t>
            </a:r>
            <a:r>
              <a:rPr lang="en-US" altLang="zh-CN" sz="2800" dirty="0">
                <a:latin typeface="田氏保钓体简" panose="02010800040101010101" pitchFamily="2" charset="-122"/>
                <a:ea typeface="田氏保钓体简" panose="02010800040101010101" pitchFamily="2" charset="-122"/>
              </a:rPr>
              <a:t>,A</a:t>
            </a:r>
            <a:r>
              <a:rPr lang="en-US" altLang="zh-CN" sz="2800" baseline="-25000" dirty="0">
                <a:latin typeface="田氏保钓体简" panose="02010800040101010101" pitchFamily="2" charset="-122"/>
                <a:ea typeface="田氏保钓体简" panose="02010800040101010101" pitchFamily="2" charset="-122"/>
              </a:rPr>
              <a:t>2</a:t>
            </a:r>
            <a:r>
              <a:rPr lang="en-US" altLang="zh-CN" sz="2800" dirty="0">
                <a:latin typeface="田氏保钓体简" panose="02010800040101010101" pitchFamily="2" charset="-122"/>
                <a:ea typeface="田氏保钓体简" panose="02010800040101010101" pitchFamily="2" charset="-122"/>
              </a:rPr>
              <a:t>,...</a:t>
            </a:r>
            <a:r>
              <a:rPr lang="en-US" altLang="zh-CN" sz="2800" dirty="0" err="1">
                <a:latin typeface="田氏保钓体简" panose="02010800040101010101" pitchFamily="2" charset="-122"/>
                <a:ea typeface="田氏保钓体简" panose="02010800040101010101" pitchFamily="2" charset="-122"/>
              </a:rPr>
              <a:t>A</a:t>
            </a:r>
            <a:r>
              <a:rPr lang="en-US" altLang="zh-CN" sz="2800" baseline="-25000" dirty="0" err="1">
                <a:latin typeface="田氏保钓体简" panose="02010800040101010101" pitchFamily="2" charset="-122"/>
                <a:ea typeface="田氏保钓体简" panose="02010800040101010101" pitchFamily="2" charset="-122"/>
              </a:rPr>
              <a:t>k</a:t>
            </a:r>
            <a:r>
              <a:rPr lang="en-US" altLang="zh-CN" sz="2800" dirty="0">
                <a:latin typeface="田氏保钓体简" panose="02010800040101010101" pitchFamily="2" charset="-122"/>
                <a:ea typeface="田氏保钓体简" panose="02010800040101010101" pitchFamily="2" charset="-122"/>
              </a:rPr>
              <a:t>)</a:t>
            </a:r>
            <a:r>
              <a:rPr lang="zh-CN" altLang="en-US" sz="2800" dirty="0">
                <a:latin typeface="田氏保钓体简" panose="02010800040101010101" pitchFamily="2" charset="-122"/>
                <a:ea typeface="田氏保钓体简" panose="02010800040101010101" pitchFamily="2" charset="-122"/>
              </a:rPr>
              <a:t>，它还同时考虑最大化每个子图点的个数，即：</a:t>
            </a:r>
            <a:endParaRPr lang="en-US" altLang="zh-CN" sz="2800" dirty="0">
              <a:latin typeface="田氏保钓体简" panose="02010800040101010101" pitchFamily="2" charset="-122"/>
              <a:ea typeface="田氏保钓体简" panose="02010800040101010101" pitchFamily="2" charset="-122"/>
            </a:endParaRPr>
          </a:p>
        </p:txBody>
      </p:sp>
      <p:sp>
        <p:nvSpPr>
          <p:cNvPr id="17" name="AutoShape 2"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6"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6" name="图片 1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2206" y="3792685"/>
            <a:ext cx="5830114" cy="1076475"/>
          </a:xfrm>
          <a:prstGeom prst="rect">
            <a:avLst/>
          </a:prstGeom>
        </p:spPr>
      </p:pic>
      <p:sp>
        <p:nvSpPr>
          <p:cNvPr id="11" name="矩形 10"/>
          <p:cNvSpPr/>
          <p:nvPr/>
        </p:nvSpPr>
        <p:spPr>
          <a:xfrm>
            <a:off x="899592" y="5066020"/>
            <a:ext cx="6958956" cy="523220"/>
          </a:xfrm>
          <a:prstGeom prst="rect">
            <a:avLst/>
          </a:prstGeom>
        </p:spPr>
        <p:txBody>
          <a:bodyPr wrap="none">
            <a:spAutoFit/>
          </a:bodyPr>
          <a:lstStyle/>
          <a:p>
            <a:r>
              <a:rPr lang="zh-CN" altLang="en-US" sz="2800" dirty="0">
                <a:latin typeface="田氏保钓体简" panose="02010800040101010101" pitchFamily="2" charset="-122"/>
                <a:ea typeface="田氏保钓体简" panose="02010800040101010101" pitchFamily="2" charset="-122"/>
              </a:rPr>
              <a:t>那么怎么最小化这个</a:t>
            </a:r>
            <a:r>
              <a:rPr lang="en-US" altLang="zh-CN" sz="2800" dirty="0" err="1">
                <a:latin typeface="田氏保钓体简" panose="02010800040101010101" pitchFamily="2" charset="-122"/>
                <a:ea typeface="田氏保钓体简" panose="02010800040101010101" pitchFamily="2" charset="-122"/>
              </a:rPr>
              <a:t>RatioCut</a:t>
            </a:r>
            <a:r>
              <a:rPr lang="zh-CN" altLang="en-US" sz="2800" dirty="0">
                <a:latin typeface="田氏保钓体简" panose="02010800040101010101" pitchFamily="2" charset="-122"/>
                <a:ea typeface="田氏保钓体简" panose="02010800040101010101" pitchFamily="2" charset="-122"/>
              </a:rPr>
              <a:t>函数呢？</a:t>
            </a:r>
            <a:r>
              <a:rPr lang="zh-CN" altLang="en-US" sz="2800" dirty="0">
                <a:solidFill>
                  <a:srgbClr val="C00000"/>
                </a:solidFill>
                <a:latin typeface="田氏保钓体简" panose="02010800040101010101" pitchFamily="2" charset="-122"/>
                <a:ea typeface="田氏保钓体简" panose="02010800040101010101" pitchFamily="2" charset="-122"/>
              </a:rPr>
              <a:t>牛人</a:t>
            </a:r>
          </a:p>
        </p:txBody>
      </p:sp>
    </p:spTree>
    <p:extLst>
      <p:ext uri="{BB962C8B-B14F-4D97-AF65-F5344CB8AC3E}">
        <p14:creationId xmlns:p14="http://schemas.microsoft.com/office/powerpoint/2010/main" val="29890232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err="1">
                <a:solidFill>
                  <a:srgbClr val="000000"/>
                </a:solidFill>
                <a:latin typeface="田氏保钓体简" panose="02010800040101010101" pitchFamily="2" charset="-122"/>
                <a:ea typeface="田氏保钓体简" panose="02010800040101010101" pitchFamily="2" charset="-122"/>
                <a:cs typeface="+mn-cs"/>
              </a:rPr>
              <a:t>RatioCut</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79</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矩形 12"/>
          <p:cNvSpPr/>
          <p:nvPr/>
        </p:nvSpPr>
        <p:spPr>
          <a:xfrm>
            <a:off x="759883" y="2132856"/>
            <a:ext cx="7556533" cy="1384995"/>
          </a:xfrm>
          <a:prstGeom prst="rect">
            <a:avLst/>
          </a:prstGeom>
        </p:spPr>
        <p:txBody>
          <a:bodyPr wrap="square">
            <a:spAutoFit/>
          </a:bodyPr>
          <a:lstStyle/>
          <a:p>
            <a:r>
              <a:rPr lang="zh-CN" altLang="en-US" sz="2800" dirty="0">
                <a:latin typeface="田氏保钓体简" panose="02010800040101010101" pitchFamily="2" charset="-122"/>
                <a:ea typeface="田氏保钓体简" panose="02010800040101010101" pitchFamily="2" charset="-122"/>
              </a:rPr>
              <a:t>引入指示向量</a:t>
            </a:r>
            <a:r>
              <a:rPr lang="en-US" altLang="zh-CN" sz="2800" dirty="0">
                <a:latin typeface="田氏保钓体简" panose="02010800040101010101" pitchFamily="2" charset="-122"/>
                <a:ea typeface="田氏保钓体简" panose="02010800040101010101" pitchFamily="2" charset="-122"/>
              </a:rPr>
              <a:t>H={h</a:t>
            </a:r>
            <a:r>
              <a:rPr lang="en-US" altLang="zh-CN" sz="2800" baseline="-25000" dirty="0">
                <a:latin typeface="田氏保钓体简" panose="02010800040101010101" pitchFamily="2" charset="-122"/>
                <a:ea typeface="田氏保钓体简" panose="02010800040101010101" pitchFamily="2" charset="-122"/>
              </a:rPr>
              <a:t>1</a:t>
            </a:r>
            <a:r>
              <a:rPr lang="en-US" altLang="zh-CN" sz="2800" dirty="0">
                <a:latin typeface="田氏保钓体简" panose="02010800040101010101" pitchFamily="2" charset="-122"/>
                <a:ea typeface="田氏保钓体简" panose="02010800040101010101" pitchFamily="2" charset="-122"/>
              </a:rPr>
              <a:t>,h</a:t>
            </a:r>
            <a:r>
              <a:rPr lang="en-US" altLang="zh-CN" sz="2800" baseline="-25000" dirty="0">
                <a:latin typeface="田氏保钓体简" panose="02010800040101010101" pitchFamily="2" charset="-122"/>
                <a:ea typeface="田氏保钓体简" panose="02010800040101010101" pitchFamily="2" charset="-122"/>
              </a:rPr>
              <a:t>2</a:t>
            </a:r>
            <a:r>
              <a:rPr lang="en-US" altLang="zh-CN" sz="2800" dirty="0">
                <a:latin typeface="田氏保钓体简" panose="02010800040101010101" pitchFamily="2" charset="-122"/>
                <a:ea typeface="田氏保钓体简" panose="02010800040101010101" pitchFamily="2" charset="-122"/>
              </a:rPr>
              <a:t>,..h</a:t>
            </a:r>
            <a:r>
              <a:rPr lang="en-US" altLang="zh-CN" sz="2800" baseline="-25000" dirty="0">
                <a:latin typeface="田氏保钓体简" panose="02010800040101010101" pitchFamily="2" charset="-122"/>
                <a:ea typeface="田氏保钓体简" panose="02010800040101010101" pitchFamily="2" charset="-122"/>
              </a:rPr>
              <a:t>k</a:t>
            </a:r>
            <a:r>
              <a:rPr lang="en-US" altLang="zh-CN" sz="2800" dirty="0">
                <a:latin typeface="田氏保钓体简" panose="02010800040101010101" pitchFamily="2" charset="-122"/>
                <a:ea typeface="田氏保钓体简" panose="02010800040101010101" pitchFamily="2" charset="-122"/>
              </a:rPr>
              <a:t>}  </a:t>
            </a:r>
            <a:r>
              <a:rPr lang="en-US" altLang="zh-CN" sz="2800" dirty="0" err="1">
                <a:latin typeface="田氏保钓体简" panose="02010800040101010101" pitchFamily="2" charset="-122"/>
                <a:ea typeface="田氏保钓体简" panose="02010800040101010101" pitchFamily="2" charset="-122"/>
              </a:rPr>
              <a:t>i</a:t>
            </a:r>
            <a:r>
              <a:rPr lang="en-US" altLang="zh-CN" sz="2800" dirty="0">
                <a:latin typeface="田氏保钓体简" panose="02010800040101010101" pitchFamily="2" charset="-122"/>
                <a:ea typeface="田氏保钓体简" panose="02010800040101010101" pitchFamily="2" charset="-122"/>
              </a:rPr>
              <a:t>=1,2,...k, </a:t>
            </a:r>
            <a:r>
              <a:rPr lang="zh-CN" altLang="en-US" sz="2800" dirty="0">
                <a:latin typeface="田氏保钓体简" panose="02010800040101010101" pitchFamily="2" charset="-122"/>
                <a:ea typeface="田氏保钓体简" panose="02010800040101010101" pitchFamily="2" charset="-122"/>
              </a:rPr>
              <a:t>对于任意一个向量</a:t>
            </a:r>
            <a:r>
              <a:rPr lang="en-US" altLang="zh-CN" sz="2800" dirty="0">
                <a:latin typeface="田氏保钓体简" panose="02010800040101010101" pitchFamily="2" charset="-122"/>
                <a:ea typeface="田氏保钓体简" panose="02010800040101010101" pitchFamily="2" charset="-122"/>
              </a:rPr>
              <a:t>h</a:t>
            </a:r>
            <a:r>
              <a:rPr lang="en-US" altLang="zh-CN" sz="2800" baseline="-25000" dirty="0">
                <a:latin typeface="田氏保钓体简" panose="02010800040101010101" pitchFamily="2" charset="-122"/>
                <a:ea typeface="田氏保钓体简" panose="02010800040101010101" pitchFamily="2" charset="-122"/>
              </a:rPr>
              <a:t>i</a:t>
            </a:r>
            <a:r>
              <a:rPr lang="en-US" altLang="zh-CN" sz="2800" dirty="0">
                <a:latin typeface="田氏保钓体简" panose="02010800040101010101" pitchFamily="2" charset="-122"/>
                <a:ea typeface="田氏保钓体简" panose="02010800040101010101" pitchFamily="2" charset="-122"/>
              </a:rPr>
              <a:t>, </a:t>
            </a:r>
            <a:r>
              <a:rPr lang="zh-CN" altLang="en-US" sz="2800" dirty="0">
                <a:latin typeface="田氏保钓体简" panose="02010800040101010101" pitchFamily="2" charset="-122"/>
                <a:ea typeface="田氏保钓体简" panose="02010800040101010101" pitchFamily="2" charset="-122"/>
              </a:rPr>
              <a:t>它是一个</a:t>
            </a:r>
            <a:r>
              <a:rPr lang="en-US" altLang="zh-CN" sz="2800" dirty="0">
                <a:latin typeface="田氏保钓体简" panose="02010800040101010101" pitchFamily="2" charset="-122"/>
                <a:ea typeface="田氏保钓体简" panose="02010800040101010101" pitchFamily="2" charset="-122"/>
              </a:rPr>
              <a:t>n</a:t>
            </a:r>
            <a:r>
              <a:rPr lang="zh-CN" altLang="en-US" sz="2800" dirty="0">
                <a:latin typeface="田氏保钓体简" panose="02010800040101010101" pitchFamily="2" charset="-122"/>
                <a:ea typeface="田氏保钓体简" panose="02010800040101010101" pitchFamily="2" charset="-122"/>
              </a:rPr>
              <a:t>维向量（</a:t>
            </a:r>
            <a:r>
              <a:rPr lang="en-US" altLang="zh-CN" sz="2800" dirty="0">
                <a:latin typeface="田氏保钓体简" panose="02010800040101010101" pitchFamily="2" charset="-122"/>
                <a:ea typeface="田氏保钓体简" panose="02010800040101010101" pitchFamily="2" charset="-122"/>
              </a:rPr>
              <a:t>n</a:t>
            </a:r>
            <a:r>
              <a:rPr lang="zh-CN" altLang="en-US" sz="2800" dirty="0">
                <a:latin typeface="田氏保钓体简" panose="02010800040101010101" pitchFamily="2" charset="-122"/>
                <a:ea typeface="田氏保钓体简" panose="02010800040101010101" pitchFamily="2" charset="-122"/>
              </a:rPr>
              <a:t>为样本数）</a:t>
            </a:r>
            <a:endParaRPr lang="en-US" altLang="zh-CN" sz="2800" dirty="0">
              <a:latin typeface="田氏保钓体简" panose="02010800040101010101" pitchFamily="2" charset="-122"/>
              <a:ea typeface="田氏保钓体简" panose="02010800040101010101" pitchFamily="2" charset="-122"/>
            </a:endParaRPr>
          </a:p>
          <a:p>
            <a:r>
              <a:rPr lang="zh-CN" altLang="en-US" sz="2800" dirty="0">
                <a:latin typeface="田氏保钓体简" panose="02010800040101010101" pitchFamily="2" charset="-122"/>
                <a:ea typeface="田氏保钓体简" panose="02010800040101010101" pitchFamily="2" charset="-122"/>
              </a:rPr>
              <a:t>定义：</a:t>
            </a:r>
            <a:endParaRPr lang="en-US" altLang="zh-CN" sz="2800" dirty="0">
              <a:latin typeface="田氏保钓体简" panose="02010800040101010101" pitchFamily="2" charset="-122"/>
              <a:ea typeface="田氏保钓体简" panose="02010800040101010101" pitchFamily="2" charset="-122"/>
            </a:endParaRPr>
          </a:p>
        </p:txBody>
      </p:sp>
      <p:sp>
        <p:nvSpPr>
          <p:cNvPr id="17" name="AutoShape 2"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6"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917575" y="5066020"/>
            <a:ext cx="5211683" cy="523220"/>
          </a:xfrm>
          <a:prstGeom prst="rect">
            <a:avLst/>
          </a:prstGeom>
        </p:spPr>
        <p:txBody>
          <a:bodyPr wrap="none">
            <a:spAutoFit/>
          </a:bodyPr>
          <a:lstStyle/>
          <a:p>
            <a:r>
              <a:rPr lang="zh-CN" altLang="en-US" sz="2800" dirty="0">
                <a:latin typeface="田氏保钓体简" panose="02010800040101010101" pitchFamily="2" charset="-122"/>
                <a:ea typeface="田氏保钓体简" panose="02010800040101010101" pitchFamily="2" charset="-122"/>
              </a:rPr>
              <a:t>带着问题：为什么要这么定义？</a:t>
            </a:r>
            <a:endParaRPr lang="zh-CN" altLang="en-US" sz="2800" dirty="0">
              <a:solidFill>
                <a:srgbClr val="C00000"/>
              </a:solidFill>
              <a:latin typeface="田氏保钓体简" panose="02010800040101010101" pitchFamily="2" charset="-122"/>
              <a:ea typeface="田氏保钓体简" panose="02010800040101010101" pitchFamily="2" charset="-122"/>
            </a:endParaRPr>
          </a:p>
        </p:txBody>
      </p:sp>
      <p:grpSp>
        <p:nvGrpSpPr>
          <p:cNvPr id="24" name="组合 23"/>
          <p:cNvGrpSpPr/>
          <p:nvPr/>
        </p:nvGrpSpPr>
        <p:grpSpPr>
          <a:xfrm>
            <a:off x="2407970" y="3506028"/>
            <a:ext cx="3834383" cy="1237326"/>
            <a:chOff x="3497245" y="3861048"/>
            <a:chExt cx="2663086" cy="745083"/>
          </a:xfrm>
        </p:grpSpPr>
        <mc:AlternateContent xmlns:mc="http://schemas.openxmlformats.org/markup-compatibility/2006" xmlns:a14="http://schemas.microsoft.com/office/drawing/2010/main">
          <mc:Choice Requires="a14">
            <p:sp>
              <p:nvSpPr>
                <p:cNvPr id="20" name="TextBox 19"/>
                <p:cNvSpPr txBox="1"/>
                <p:nvPr/>
              </p:nvSpPr>
              <p:spPr>
                <a:xfrm>
                  <a:off x="3497245" y="3861048"/>
                  <a:ext cx="2663086" cy="7450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a:rPr>
                            </m:ctrlPr>
                          </m:sSubPr>
                          <m:e>
                            <m:r>
                              <a:rPr lang="en-US" altLang="zh-CN" sz="2800" b="0" i="1" smtClean="0">
                                <a:latin typeface="Cambria Math"/>
                              </a:rPr>
                              <m:t>h</m:t>
                            </m:r>
                          </m:e>
                          <m:sub>
                            <m:r>
                              <a:rPr lang="en-US" altLang="zh-CN" sz="2800" b="0" i="1" smtClean="0">
                                <a:latin typeface="Cambria Math"/>
                              </a:rPr>
                              <m:t>𝑖𝑗</m:t>
                            </m:r>
                          </m:sub>
                        </m:sSub>
                        <m:r>
                          <a:rPr lang="en-US" altLang="zh-CN" sz="2800" i="1" smtClean="0">
                            <a:latin typeface="Cambria Math"/>
                          </a:rPr>
                          <m:t>=</m:t>
                        </m:r>
                        <m:d>
                          <m:dPr>
                            <m:begChr m:val="{"/>
                            <m:endChr m:val=""/>
                            <m:ctrlPr>
                              <a:rPr lang="en-US" altLang="zh-CN" sz="2800" i="1" smtClean="0">
                                <a:latin typeface="Cambria Math"/>
                              </a:rPr>
                            </m:ctrlPr>
                          </m:dPr>
                          <m:e>
                            <m:eqArr>
                              <m:eqArrPr>
                                <m:ctrlPr>
                                  <a:rPr lang="en-US" altLang="zh-CN" sz="2800" i="1" smtClean="0">
                                    <a:latin typeface="Cambria Math"/>
                                  </a:rPr>
                                </m:ctrlPr>
                              </m:eqArrPr>
                              <m:e>
                                <m:r>
                                  <a:rPr lang="en-US" altLang="zh-CN" sz="2800" b="0" i="1" smtClean="0">
                                    <a:latin typeface="Cambria Math"/>
                                  </a:rPr>
                                  <m:t>0</m:t>
                                </m:r>
                                <m:r>
                                  <a:rPr lang="en-US" altLang="zh-CN" sz="2800" i="1" smtClean="0">
                                    <a:latin typeface="Cambria Math"/>
                                  </a:rPr>
                                  <m:t>,  </m:t>
                                </m:r>
                                <m:sSub>
                                  <m:sSubPr>
                                    <m:ctrlPr>
                                      <a:rPr lang="en-US" altLang="zh-CN" sz="2800" i="1" smtClean="0">
                                        <a:latin typeface="Cambria Math"/>
                                      </a:rPr>
                                    </m:ctrlPr>
                                  </m:sSubPr>
                                  <m:e>
                                    <m:r>
                                      <a:rPr lang="en-US" altLang="zh-CN" sz="2800" b="0" i="1" smtClean="0">
                                        <a:latin typeface="Cambria Math"/>
                                      </a:rPr>
                                      <m:t>𝑣</m:t>
                                    </m:r>
                                  </m:e>
                                  <m:sub>
                                    <m:r>
                                      <a:rPr lang="en-US" altLang="zh-CN" sz="2800" b="0" i="1" smtClean="0">
                                        <a:latin typeface="Cambria Math"/>
                                      </a:rPr>
                                      <m:t>𝑗</m:t>
                                    </m:r>
                                  </m:sub>
                                </m:sSub>
                                <m:r>
                                  <a:rPr lang="en-US" altLang="zh-CN" sz="2800" i="1">
                                    <a:latin typeface="Cambria Math"/>
                                    <a:ea typeface="Cambria Math"/>
                                  </a:rPr>
                                  <m:t>∈</m:t>
                                </m:r>
                                <m:sSub>
                                  <m:sSubPr>
                                    <m:ctrlPr>
                                      <a:rPr lang="en-US" altLang="zh-CN" sz="2800" i="1" smtClean="0">
                                        <a:latin typeface="Cambria Math"/>
                                      </a:rPr>
                                    </m:ctrlPr>
                                  </m:sSubPr>
                                  <m:e>
                                    <m:r>
                                      <a:rPr lang="en-US" altLang="zh-CN" sz="2800" b="0" i="1" smtClean="0">
                                        <a:latin typeface="Cambria Math"/>
                                      </a:rPr>
                                      <m:t>𝐴</m:t>
                                    </m:r>
                                  </m:e>
                                  <m:sub>
                                    <m:r>
                                      <a:rPr lang="en-US" altLang="zh-CN" sz="2800" b="0" i="1" smtClean="0">
                                        <a:latin typeface="Cambria Math"/>
                                      </a:rPr>
                                      <m:t>𝑖</m:t>
                                    </m:r>
                                  </m:sub>
                                </m:sSub>
                              </m:e>
                              <m:e>
                                <m:r>
                                  <a:rPr lang="en-US" altLang="zh-CN" sz="2800" i="1" smtClean="0">
                                    <a:latin typeface="Cambria Math"/>
                                  </a:rPr>
                                  <m:t>&amp;</m:t>
                                </m:r>
                                <m:box>
                                  <m:boxPr>
                                    <m:ctrlPr>
                                      <a:rPr lang="en-US" altLang="zh-CN" sz="2800" i="1" smtClean="0">
                                        <a:latin typeface="Cambria Math"/>
                                      </a:rPr>
                                    </m:ctrlPr>
                                  </m:boxPr>
                                  <m:e>
                                    <m:argPr>
                                      <m:argSz m:val="-1"/>
                                    </m:argPr>
                                    <m:f>
                                      <m:fPr>
                                        <m:ctrlPr>
                                          <a:rPr lang="en-US" altLang="zh-CN" sz="2800" i="1" smtClean="0">
                                            <a:latin typeface="Cambria Math"/>
                                          </a:rPr>
                                        </m:ctrlPr>
                                      </m:fPr>
                                      <m:num>
                                        <m:r>
                                          <a:rPr lang="en-US" altLang="zh-CN" sz="2800" b="0" i="1" smtClean="0">
                                            <a:latin typeface="Cambria Math"/>
                                          </a:rPr>
                                          <m:t>1</m:t>
                                        </m:r>
                                      </m:num>
                                      <m:den>
                                        <m:rad>
                                          <m:radPr>
                                            <m:degHide m:val="on"/>
                                            <m:ctrlPr>
                                              <a:rPr lang="en-US" altLang="zh-CN" sz="2800" i="1" smtClean="0">
                                                <a:latin typeface="Cambria Math"/>
                                              </a:rPr>
                                            </m:ctrlPr>
                                          </m:radPr>
                                          <m:deg/>
                                          <m:e>
                                            <m:d>
                                              <m:dPr>
                                                <m:begChr m:val="|"/>
                                                <m:endChr m:val="|"/>
                                                <m:ctrlPr>
                                                  <a:rPr lang="en-US" altLang="zh-CN" sz="2800" i="1" smtClean="0">
                                                    <a:latin typeface="Cambria Math"/>
                                                  </a:rPr>
                                                </m:ctrlPr>
                                              </m:dPr>
                                              <m:e>
                                                <m:sSub>
                                                  <m:sSubPr>
                                                    <m:ctrlPr>
                                                      <a:rPr lang="en-US" altLang="zh-CN" sz="2800" i="1" smtClean="0">
                                                        <a:latin typeface="Cambria Math"/>
                                                      </a:rPr>
                                                    </m:ctrlPr>
                                                  </m:sSubPr>
                                                  <m:e>
                                                    <m:r>
                                                      <a:rPr lang="en-US" altLang="zh-CN" sz="2800" b="0" i="1" smtClean="0">
                                                        <a:latin typeface="Cambria Math"/>
                                                      </a:rPr>
                                                      <m:t>𝐴</m:t>
                                                    </m:r>
                                                  </m:e>
                                                  <m:sub>
                                                    <m:r>
                                                      <a:rPr lang="en-US" altLang="zh-CN" sz="2800" b="0" i="1" smtClean="0">
                                                        <a:latin typeface="Cambria Math"/>
                                                      </a:rPr>
                                                      <m:t>𝑖</m:t>
                                                    </m:r>
                                                  </m:sub>
                                                </m:sSub>
                                              </m:e>
                                            </m:d>
                                          </m:e>
                                        </m:rad>
                                      </m:den>
                                    </m:f>
                                  </m:e>
                                </m:box>
                                <m:r>
                                  <a:rPr lang="en-US" altLang="zh-CN" sz="2800" i="1" smtClean="0">
                                    <a:latin typeface="Cambria Math"/>
                                  </a:rPr>
                                  <m:t>,  </m:t>
                                </m:r>
                                <m:sSub>
                                  <m:sSubPr>
                                    <m:ctrlPr>
                                      <a:rPr lang="en-US" altLang="zh-CN" sz="2800" i="1" smtClean="0">
                                        <a:latin typeface="Cambria Math"/>
                                      </a:rPr>
                                    </m:ctrlPr>
                                  </m:sSubPr>
                                  <m:e>
                                    <m:r>
                                      <a:rPr lang="en-US" altLang="zh-CN" sz="2800" b="0" i="1" smtClean="0">
                                        <a:latin typeface="Cambria Math"/>
                                      </a:rPr>
                                      <m:t>𝑣</m:t>
                                    </m:r>
                                  </m:e>
                                  <m:sub>
                                    <m:r>
                                      <a:rPr lang="en-US" altLang="zh-CN" sz="2800" b="0" i="1" smtClean="0">
                                        <a:latin typeface="Cambria Math"/>
                                      </a:rPr>
                                      <m:t>𝑗</m:t>
                                    </m:r>
                                  </m:sub>
                                </m:sSub>
                                <m:r>
                                  <a:rPr lang="en-US" altLang="zh-CN" sz="2800" i="1">
                                    <a:latin typeface="Cambria Math"/>
                                    <a:ea typeface="Cambria Math"/>
                                  </a:rPr>
                                  <m:t>∈</m:t>
                                </m:r>
                                <m:sSub>
                                  <m:sSubPr>
                                    <m:ctrlPr>
                                      <a:rPr lang="en-US" altLang="zh-CN" sz="2800" i="1" smtClean="0">
                                        <a:latin typeface="Cambria Math"/>
                                        <a:ea typeface="Cambria Math"/>
                                      </a:rPr>
                                    </m:ctrlPr>
                                  </m:sSubPr>
                                  <m:e>
                                    <m:r>
                                      <a:rPr lang="en-US" altLang="zh-CN" sz="2800" b="0" i="1" smtClean="0">
                                        <a:latin typeface="Cambria Math"/>
                                        <a:ea typeface="Cambria Math"/>
                                      </a:rPr>
                                      <m:t>𝐴</m:t>
                                    </m:r>
                                  </m:e>
                                  <m:sub>
                                    <m:r>
                                      <a:rPr lang="en-US" altLang="zh-CN" sz="2800" b="0" i="1" smtClean="0">
                                        <a:latin typeface="Cambria Math"/>
                                        <a:ea typeface="Cambria Math"/>
                                      </a:rPr>
                                      <m:t>𝑖</m:t>
                                    </m:r>
                                  </m:sub>
                                </m:sSub>
                              </m:e>
                            </m:eqArr>
                          </m:e>
                        </m:d>
                      </m:oMath>
                    </m:oMathPara>
                  </a14:m>
                  <a:endParaRPr lang="zh-CN" altLang="en-US" sz="2800" dirty="0"/>
                </a:p>
              </p:txBody>
            </p:sp>
          </mc:Choice>
          <mc:Fallback xmlns="">
            <p:sp>
              <p:nvSpPr>
                <p:cNvPr id="20" name="TextBox 19"/>
                <p:cNvSpPr txBox="1">
                  <a:spLocks noRot="1" noChangeAspect="1" noMove="1" noResize="1" noEditPoints="1" noAdjustHandles="1" noChangeArrowheads="1" noChangeShapeType="1" noTextEdit="1"/>
                </p:cNvSpPr>
                <p:nvPr/>
              </p:nvSpPr>
              <p:spPr>
                <a:xfrm>
                  <a:off x="3497245" y="3861048"/>
                  <a:ext cx="2663086" cy="745083"/>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22" name="直接连接符 21"/>
            <p:cNvCxnSpPr/>
            <p:nvPr/>
          </p:nvCxnSpPr>
          <p:spPr>
            <a:xfrm flipV="1">
              <a:off x="5514347" y="3930815"/>
              <a:ext cx="36004" cy="144016"/>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361804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相对熵联想</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8</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矩形 12"/>
          <p:cNvSpPr/>
          <p:nvPr/>
        </p:nvSpPr>
        <p:spPr>
          <a:xfrm>
            <a:off x="899592" y="2132856"/>
            <a:ext cx="7219429" cy="3970318"/>
          </a:xfrm>
          <a:prstGeom prst="rect">
            <a:avLst/>
          </a:prstGeom>
        </p:spPr>
        <p:txBody>
          <a:bodyPr wrap="square">
            <a:spAutoFit/>
          </a:bodyPr>
          <a:lstStyle/>
          <a:p>
            <a:r>
              <a:rPr lang="en-US" altLang="zh-CN" sz="2400" dirty="0">
                <a:latin typeface="田氏保钓体简" panose="02010800040101010101" pitchFamily="2" charset="-122"/>
                <a:ea typeface="田氏保钓体简" panose="02010800040101010101" pitchFamily="2" charset="-122"/>
              </a:rPr>
              <a:t>TD-IDF</a:t>
            </a:r>
            <a:r>
              <a:rPr lang="zh-CN" altLang="en-US" sz="2400" dirty="0">
                <a:latin typeface="田氏保钓体简" panose="02010800040101010101" pitchFamily="2" charset="-122"/>
                <a:ea typeface="田氏保钓体简" panose="02010800040101010101" pitchFamily="2" charset="-122"/>
              </a:rPr>
              <a:t>算法可以理解为相对熵的应用：</a:t>
            </a:r>
            <a:endParaRPr lang="en-US" altLang="zh-CN" sz="2400" dirty="0">
              <a:latin typeface="田氏保钓体简" panose="02010800040101010101" pitchFamily="2" charset="-122"/>
              <a:ea typeface="田氏保钓体简" panose="02010800040101010101" pitchFamily="2" charset="-122"/>
            </a:endParaRPr>
          </a:p>
          <a:p>
            <a:r>
              <a:rPr lang="zh-CN" altLang="en-US" sz="2400" dirty="0">
                <a:latin typeface="田氏保钓体简" panose="02010800040101010101" pitchFamily="2" charset="-122"/>
                <a:ea typeface="田氏保钓体简" panose="02010800040101010101" pitchFamily="2" charset="-122"/>
              </a:rPr>
              <a:t>词频在整个语料库的分布与词频在具体文档中分布之间的差异性。</a:t>
            </a:r>
            <a:endParaRPr lang="en-US" altLang="zh-CN" sz="2400" dirty="0">
              <a:latin typeface="田氏保钓体简" panose="02010800040101010101" pitchFamily="2" charset="-122"/>
              <a:ea typeface="田氏保钓体简" panose="02010800040101010101" pitchFamily="2" charset="-122"/>
            </a:endParaRPr>
          </a:p>
          <a:p>
            <a:endParaRPr lang="en-US" altLang="zh-CN" sz="2400" dirty="0">
              <a:latin typeface="田氏保钓体简" panose="02010800040101010101" pitchFamily="2" charset="-122"/>
              <a:ea typeface="田氏保钓体简" panose="02010800040101010101" pitchFamily="2" charset="-122"/>
            </a:endParaRPr>
          </a:p>
          <a:p>
            <a:r>
              <a:rPr lang="zh-CN" altLang="en-US" sz="2400" dirty="0">
                <a:latin typeface="田氏保钓体简" panose="02010800040101010101" pitchFamily="2" charset="-122"/>
                <a:ea typeface="田氏保钓体简" panose="02010800040101010101" pitchFamily="2" charset="-122"/>
              </a:rPr>
              <a:t>相对熵可在神经网络中作为损失函数。</a:t>
            </a:r>
            <a:endParaRPr lang="en-US" altLang="zh-CN" sz="2400" dirty="0">
              <a:latin typeface="田氏保钓体简" panose="02010800040101010101" pitchFamily="2" charset="-122"/>
              <a:ea typeface="田氏保钓体简" panose="02010800040101010101" pitchFamily="2" charset="-122"/>
            </a:endParaRPr>
          </a:p>
          <a:p>
            <a:r>
              <a:rPr lang="zh-CN" altLang="en-US" sz="2400" dirty="0">
                <a:latin typeface="田氏保钓体简" panose="02010800040101010101" pitchFamily="2" charset="-122"/>
                <a:ea typeface="田氏保钓体简" panose="02010800040101010101" pitchFamily="2" charset="-122"/>
              </a:rPr>
              <a:t>相对熵损失函数可以衡量</a:t>
            </a:r>
            <a:r>
              <a:rPr lang="en-US" altLang="zh-CN" sz="2400" dirty="0">
                <a:latin typeface="田氏保钓体简" panose="02010800040101010101" pitchFamily="2" charset="-122"/>
                <a:ea typeface="田氏保钓体简" panose="02010800040101010101" pitchFamily="2" charset="-122"/>
              </a:rPr>
              <a:t>p</a:t>
            </a:r>
            <a:r>
              <a:rPr lang="zh-CN" altLang="en-US" sz="2400" dirty="0">
                <a:latin typeface="田氏保钓体简" panose="02010800040101010101" pitchFamily="2" charset="-122"/>
                <a:ea typeface="田氏保钓体简" panose="02010800040101010101" pitchFamily="2" charset="-122"/>
              </a:rPr>
              <a:t>与</a:t>
            </a:r>
            <a:r>
              <a:rPr lang="en-US" altLang="zh-CN" sz="2400" dirty="0">
                <a:latin typeface="田氏保钓体简" panose="02010800040101010101" pitchFamily="2" charset="-122"/>
                <a:ea typeface="田氏保钓体简" panose="02010800040101010101" pitchFamily="2" charset="-122"/>
              </a:rPr>
              <a:t>q</a:t>
            </a:r>
            <a:r>
              <a:rPr lang="zh-CN" altLang="en-US" sz="2400" dirty="0">
                <a:latin typeface="田氏保钓体简" panose="02010800040101010101" pitchFamily="2" charset="-122"/>
                <a:ea typeface="田氏保钓体简" panose="02010800040101010101" pitchFamily="2" charset="-122"/>
              </a:rPr>
              <a:t>的相似性。</a:t>
            </a:r>
            <a:endParaRPr lang="en-US" altLang="zh-CN" sz="2400" dirty="0">
              <a:latin typeface="田氏保钓体简" panose="02010800040101010101" pitchFamily="2" charset="-122"/>
              <a:ea typeface="田氏保钓体简" panose="02010800040101010101" pitchFamily="2" charset="-122"/>
            </a:endParaRPr>
          </a:p>
          <a:p>
            <a:r>
              <a:rPr lang="zh-CN" altLang="en-US" sz="2400" dirty="0">
                <a:latin typeface="田氏保钓体简" panose="02010800040101010101" pitchFamily="2" charset="-122"/>
                <a:ea typeface="田氏保钓体简" panose="02010800040101010101" pitchFamily="2" charset="-122"/>
              </a:rPr>
              <a:t>还有一个好处是使用</a:t>
            </a:r>
            <a:r>
              <a:rPr lang="en-US" altLang="zh-CN" sz="2400" dirty="0">
                <a:latin typeface="田氏保钓体简" panose="02010800040101010101" pitchFamily="2" charset="-122"/>
                <a:ea typeface="田氏保钓体简" panose="02010800040101010101" pitchFamily="2" charset="-122"/>
              </a:rPr>
              <a:t>sigmoid</a:t>
            </a:r>
            <a:r>
              <a:rPr lang="zh-CN" altLang="en-US" sz="2400" dirty="0">
                <a:latin typeface="田氏保钓体简" panose="02010800040101010101" pitchFamily="2" charset="-122"/>
                <a:ea typeface="田氏保钓体简" panose="02010800040101010101" pitchFamily="2" charset="-122"/>
              </a:rPr>
              <a:t>激活函数在梯度下降时能避免均方误差损失函数学习速率降低的问题</a:t>
            </a:r>
            <a:r>
              <a:rPr lang="zh-CN" altLang="en-US" sz="2000" dirty="0">
                <a:latin typeface="田氏保钓体简" panose="02010800040101010101" pitchFamily="2" charset="-122"/>
                <a:ea typeface="田氏保钓体简" panose="02010800040101010101" pitchFamily="2" charset="-122"/>
              </a:rPr>
              <a:t>。</a:t>
            </a:r>
            <a:endParaRPr lang="en-US" altLang="zh-CN" sz="2000" dirty="0">
              <a:latin typeface="田氏保钓体简" panose="02010800040101010101" pitchFamily="2" charset="-122"/>
              <a:ea typeface="田氏保钓体简" panose="02010800040101010101" pitchFamily="2" charset="-122"/>
            </a:endParaRPr>
          </a:p>
          <a:p>
            <a:r>
              <a:rPr lang="zh-CN" altLang="en-US" sz="2000" dirty="0">
                <a:latin typeface="田氏保钓体简" panose="02010800040101010101" pitchFamily="2" charset="-122"/>
                <a:ea typeface="田氏保钓体简" panose="02010800040101010101" pitchFamily="2" charset="-122"/>
              </a:rPr>
              <a:t>因为学习速率可以被输出的误差所控制，使得在接近上边界的时候，其仍然可以保持在高梯度状态，因此模型的收敛速度不会受到影响。</a:t>
            </a:r>
            <a:endParaRPr lang="en-US" altLang="zh-CN" sz="2000" dirty="0">
              <a:latin typeface="田氏保钓体简" panose="02010800040101010101" pitchFamily="2" charset="-122"/>
              <a:ea typeface="田氏保钓体简" panose="02010800040101010101" pitchFamily="2" charset="-122"/>
            </a:endParaRPr>
          </a:p>
        </p:txBody>
      </p:sp>
    </p:spTree>
    <p:extLst>
      <p:ext uri="{BB962C8B-B14F-4D97-AF65-F5344CB8AC3E}">
        <p14:creationId xmlns:p14="http://schemas.microsoft.com/office/powerpoint/2010/main" val="974680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err="1">
                <a:solidFill>
                  <a:srgbClr val="000000"/>
                </a:solidFill>
                <a:latin typeface="田氏保钓体简" panose="02010800040101010101" pitchFamily="2" charset="-122"/>
                <a:ea typeface="田氏保钓体简" panose="02010800040101010101" pitchFamily="2" charset="-122"/>
                <a:cs typeface="+mn-cs"/>
              </a:rPr>
              <a:t>RatioCut</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80</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AutoShape 2"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6"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1301503" y="1844824"/>
            <a:ext cx="4206601" cy="523220"/>
          </a:xfrm>
          <a:prstGeom prst="rect">
            <a:avLst/>
          </a:prstGeom>
        </p:spPr>
        <p:txBody>
          <a:bodyPr wrap="none">
            <a:spAutoFit/>
          </a:bodyPr>
          <a:lstStyle/>
          <a:p>
            <a:r>
              <a:rPr lang="zh-CN" altLang="en-US" sz="2800" dirty="0">
                <a:latin typeface="田氏保钓体简" panose="02010800040101010101" pitchFamily="2" charset="-122"/>
                <a:ea typeface="田氏保钓体简" panose="02010800040101010101" pitchFamily="2" charset="-122"/>
              </a:rPr>
              <a:t>那么我们对于</a:t>
            </a:r>
            <a:r>
              <a:rPr lang="en-US" altLang="zh-CN" sz="2800" dirty="0" err="1">
                <a:latin typeface="田氏保钓体简" panose="02010800040101010101" pitchFamily="2" charset="-122"/>
                <a:ea typeface="田氏保钓体简" panose="02010800040101010101" pitchFamily="2" charset="-122"/>
              </a:rPr>
              <a:t>h</a:t>
            </a:r>
            <a:r>
              <a:rPr lang="en-US" altLang="zh-CN" sz="2800" baseline="-25000" dirty="0" err="1">
                <a:latin typeface="田氏保钓体简" panose="02010800040101010101" pitchFamily="2" charset="-122"/>
                <a:ea typeface="田氏保钓体简" panose="02010800040101010101" pitchFamily="2" charset="-122"/>
              </a:rPr>
              <a:t>i</a:t>
            </a:r>
            <a:r>
              <a:rPr lang="en-US" altLang="zh-CN" sz="2800" baseline="30000" dirty="0" err="1">
                <a:latin typeface="田氏保钓体简" panose="02010800040101010101" pitchFamily="2" charset="-122"/>
                <a:ea typeface="田氏保钓体简" panose="02010800040101010101" pitchFamily="2" charset="-122"/>
              </a:rPr>
              <a:t>T</a:t>
            </a:r>
            <a:r>
              <a:rPr lang="en-US" altLang="zh-CN" sz="2800" dirty="0" err="1">
                <a:latin typeface="田氏保钓体简" panose="02010800040101010101" pitchFamily="2" charset="-122"/>
                <a:ea typeface="田氏保钓体简" panose="02010800040101010101" pitchFamily="2" charset="-122"/>
              </a:rPr>
              <a:t>Lh</a:t>
            </a:r>
            <a:r>
              <a:rPr lang="en-US" altLang="zh-CN" sz="2800" baseline="-25000" dirty="0" err="1">
                <a:latin typeface="田氏保钓体简" panose="02010800040101010101" pitchFamily="2" charset="-122"/>
                <a:ea typeface="田氏保钓体简" panose="02010800040101010101" pitchFamily="2" charset="-122"/>
              </a:rPr>
              <a:t>i</a:t>
            </a:r>
            <a:r>
              <a:rPr lang="en-US" altLang="zh-CN" sz="2800" dirty="0">
                <a:latin typeface="田氏保钓体简" panose="02010800040101010101" pitchFamily="2" charset="-122"/>
                <a:ea typeface="田氏保钓体简" panose="02010800040101010101" pitchFamily="2" charset="-122"/>
              </a:rPr>
              <a:t>,</a:t>
            </a:r>
            <a:r>
              <a:rPr lang="zh-CN" altLang="en-US" sz="2800" dirty="0">
                <a:latin typeface="田氏保钓体简" panose="02010800040101010101" pitchFamily="2" charset="-122"/>
                <a:ea typeface="田氏保钓体简" panose="02010800040101010101" pitchFamily="2" charset="-122"/>
              </a:rPr>
              <a:t>有：</a:t>
            </a:r>
            <a:endParaRPr lang="zh-CN" altLang="en-US" sz="2800" dirty="0">
              <a:solidFill>
                <a:srgbClr val="C00000"/>
              </a:solidFill>
              <a:latin typeface="田氏保钓体简" panose="02010800040101010101" pitchFamily="2" charset="-122"/>
              <a:ea typeface="田氏保钓体简" panose="02010800040101010101" pitchFamily="2" charset="-122"/>
            </a:endParaRPr>
          </a:p>
        </p:txBody>
      </p:sp>
      <p:pic>
        <p:nvPicPr>
          <p:cNvPr id="16" name="图片 1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2420888"/>
            <a:ext cx="7920880" cy="4268334"/>
          </a:xfrm>
          <a:prstGeom prst="rect">
            <a:avLst/>
          </a:prstGeom>
        </p:spPr>
      </p:pic>
    </p:spTree>
    <p:extLst>
      <p:ext uri="{BB962C8B-B14F-4D97-AF65-F5344CB8AC3E}">
        <p14:creationId xmlns:p14="http://schemas.microsoft.com/office/powerpoint/2010/main" val="15128868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err="1">
                <a:solidFill>
                  <a:srgbClr val="000000"/>
                </a:solidFill>
                <a:latin typeface="田氏保钓体简" panose="02010800040101010101" pitchFamily="2" charset="-122"/>
                <a:ea typeface="田氏保钓体简" panose="02010800040101010101" pitchFamily="2" charset="-122"/>
                <a:cs typeface="+mn-cs"/>
              </a:rPr>
              <a:t>RatioCut</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81</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AutoShape 2"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6"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607926" y="2132855"/>
            <a:ext cx="7351693" cy="1384995"/>
          </a:xfrm>
          <a:prstGeom prst="rect">
            <a:avLst/>
          </a:prstGeom>
        </p:spPr>
        <p:txBody>
          <a:bodyPr wrap="none">
            <a:spAutoFit/>
          </a:bodyPr>
          <a:lstStyle/>
          <a:p>
            <a:r>
              <a:rPr lang="zh-CN" altLang="en-US" sz="2800" dirty="0">
                <a:latin typeface="田氏保钓体简" panose="02010800040101010101" pitchFamily="2" charset="-122"/>
                <a:ea typeface="田氏保钓体简" panose="02010800040101010101" pitchFamily="2" charset="-122"/>
              </a:rPr>
              <a:t>对于某一个子图</a:t>
            </a:r>
            <a:r>
              <a:rPr lang="en-US" altLang="zh-CN" sz="2800" dirty="0" err="1">
                <a:latin typeface="田氏保钓体简" panose="02010800040101010101" pitchFamily="2" charset="-122"/>
                <a:ea typeface="田氏保钓体简" panose="02010800040101010101" pitchFamily="2" charset="-122"/>
              </a:rPr>
              <a:t>i</a:t>
            </a:r>
            <a:r>
              <a:rPr lang="zh-CN" altLang="en-US" sz="2800" dirty="0">
                <a:latin typeface="田氏保钓体简" panose="02010800040101010101" pitchFamily="2" charset="-122"/>
                <a:ea typeface="田氏保钓体简" panose="02010800040101010101" pitchFamily="2" charset="-122"/>
              </a:rPr>
              <a:t>，它的</a:t>
            </a:r>
            <a:r>
              <a:rPr lang="en-US" altLang="zh-CN" sz="2800" dirty="0" err="1">
                <a:latin typeface="田氏保钓体简" panose="02010800040101010101" pitchFamily="2" charset="-122"/>
                <a:ea typeface="田氏保钓体简" panose="02010800040101010101" pitchFamily="2" charset="-122"/>
              </a:rPr>
              <a:t>RatioCut</a:t>
            </a:r>
            <a:r>
              <a:rPr lang="zh-CN" altLang="en-US" sz="2800" dirty="0">
                <a:latin typeface="田氏保钓体简" panose="02010800040101010101" pitchFamily="2" charset="-122"/>
                <a:ea typeface="田氏保钓体简" panose="02010800040101010101" pitchFamily="2" charset="-122"/>
              </a:rPr>
              <a:t>对应于</a:t>
            </a:r>
            <a:r>
              <a:rPr lang="en-US" altLang="zh-CN" sz="2800" dirty="0" err="1">
                <a:latin typeface="田氏保钓体简" panose="02010800040101010101" pitchFamily="2" charset="-122"/>
                <a:ea typeface="田氏保钓体简" panose="02010800040101010101" pitchFamily="2" charset="-122"/>
              </a:rPr>
              <a:t>h</a:t>
            </a:r>
            <a:r>
              <a:rPr lang="en-US" altLang="zh-CN" sz="2800" baseline="-25000" dirty="0" err="1">
                <a:latin typeface="田氏保钓体简" panose="02010800040101010101" pitchFamily="2" charset="-122"/>
                <a:ea typeface="田氏保钓体简" panose="02010800040101010101" pitchFamily="2" charset="-122"/>
              </a:rPr>
              <a:t>i</a:t>
            </a:r>
            <a:r>
              <a:rPr lang="en-US" altLang="zh-CN" sz="2800" baseline="30000" dirty="0" err="1">
                <a:latin typeface="田氏保钓体简" panose="02010800040101010101" pitchFamily="2" charset="-122"/>
                <a:ea typeface="田氏保钓体简" panose="02010800040101010101" pitchFamily="2" charset="-122"/>
              </a:rPr>
              <a:t>T</a:t>
            </a:r>
            <a:r>
              <a:rPr lang="en-US" altLang="zh-CN" sz="2800" dirty="0" err="1">
                <a:latin typeface="田氏保钓体简" panose="02010800040101010101" pitchFamily="2" charset="-122"/>
                <a:ea typeface="田氏保钓体简" panose="02010800040101010101" pitchFamily="2" charset="-122"/>
              </a:rPr>
              <a:t>Lh</a:t>
            </a:r>
            <a:r>
              <a:rPr lang="en-US" altLang="zh-CN" sz="2800" baseline="-25000" dirty="0" err="1">
                <a:latin typeface="田氏保钓体简" panose="02010800040101010101" pitchFamily="2" charset="-122"/>
                <a:ea typeface="田氏保钓体简" panose="02010800040101010101" pitchFamily="2" charset="-122"/>
              </a:rPr>
              <a:t>i</a:t>
            </a:r>
            <a:r>
              <a:rPr lang="en-US" altLang="zh-CN" sz="2800" dirty="0">
                <a:latin typeface="田氏保钓体简" panose="02010800040101010101" pitchFamily="2" charset="-122"/>
                <a:ea typeface="田氏保钓体简" panose="02010800040101010101" pitchFamily="2" charset="-122"/>
              </a:rPr>
              <a:t>,</a:t>
            </a:r>
          </a:p>
          <a:p>
            <a:r>
              <a:rPr lang="zh-CN" altLang="en-US" sz="2800" dirty="0">
                <a:latin typeface="田氏保钓体简" panose="02010800040101010101" pitchFamily="2" charset="-122"/>
                <a:ea typeface="田氏保钓体简" panose="02010800040101010101" pitchFamily="2" charset="-122"/>
              </a:rPr>
              <a:t>那么我们的</a:t>
            </a:r>
            <a:r>
              <a:rPr lang="en-US" altLang="zh-CN" sz="2800" dirty="0">
                <a:latin typeface="田氏保钓体简" panose="02010800040101010101" pitchFamily="2" charset="-122"/>
                <a:ea typeface="田氏保钓体简" panose="02010800040101010101" pitchFamily="2" charset="-122"/>
              </a:rPr>
              <a:t>k</a:t>
            </a:r>
            <a:r>
              <a:rPr lang="zh-CN" altLang="en-US" sz="2800" dirty="0">
                <a:latin typeface="田氏保钓体简" panose="02010800040101010101" pitchFamily="2" charset="-122"/>
                <a:ea typeface="田氏保钓体简" panose="02010800040101010101" pitchFamily="2" charset="-122"/>
              </a:rPr>
              <a:t>个子图呢？</a:t>
            </a:r>
            <a:endParaRPr lang="en-US" altLang="zh-CN" sz="2800" dirty="0">
              <a:latin typeface="田氏保钓体简" panose="02010800040101010101" pitchFamily="2" charset="-122"/>
              <a:ea typeface="田氏保钓体简" panose="02010800040101010101" pitchFamily="2" charset="-122"/>
            </a:endParaRPr>
          </a:p>
          <a:p>
            <a:r>
              <a:rPr lang="zh-CN" altLang="en-US" sz="2800" dirty="0">
                <a:latin typeface="田氏保钓体简" panose="02010800040101010101" pitchFamily="2" charset="-122"/>
                <a:ea typeface="田氏保钓体简" panose="02010800040101010101" pitchFamily="2" charset="-122"/>
              </a:rPr>
              <a:t>对应的</a:t>
            </a:r>
            <a:r>
              <a:rPr lang="en-US" altLang="zh-CN" sz="2800" dirty="0" err="1">
                <a:latin typeface="田氏保钓体简" panose="02010800040101010101" pitchFamily="2" charset="-122"/>
                <a:ea typeface="田氏保钓体简" panose="02010800040101010101" pitchFamily="2" charset="-122"/>
              </a:rPr>
              <a:t>RatioCut</a:t>
            </a:r>
            <a:r>
              <a:rPr lang="zh-CN" altLang="en-US" sz="2800" dirty="0">
                <a:latin typeface="田氏保钓体简" panose="02010800040101010101" pitchFamily="2" charset="-122"/>
                <a:ea typeface="田氏保钓体简" panose="02010800040101010101" pitchFamily="2" charset="-122"/>
              </a:rPr>
              <a:t>函数表达式为：</a:t>
            </a:r>
            <a:endParaRPr lang="zh-CN" altLang="en-US" sz="2800" dirty="0">
              <a:solidFill>
                <a:srgbClr val="C00000"/>
              </a:solidFill>
              <a:latin typeface="田氏保钓体简" panose="02010800040101010101" pitchFamily="2" charset="-122"/>
              <a:ea typeface="田氏保钓体简" panose="02010800040101010101" pitchFamily="2" charset="-122"/>
            </a:endParaRPr>
          </a:p>
        </p:txBody>
      </p:sp>
      <p:pic>
        <p:nvPicPr>
          <p:cNvPr id="13" name="图片 12" descr="屏幕剪辑"/>
          <p:cNvPicPr>
            <a:picLocks noChangeAspect="1"/>
          </p:cNvPicPr>
          <p:nvPr/>
        </p:nvPicPr>
        <p:blipFill rotWithShape="1">
          <a:blip r:embed="rId3">
            <a:extLst>
              <a:ext uri="{28A0092B-C50C-407E-A947-70E740481C1C}">
                <a14:useLocalDpi xmlns:a14="http://schemas.microsoft.com/office/drawing/2010/main" val="0"/>
              </a:ext>
            </a:extLst>
          </a:blip>
          <a:srcRect r="43657"/>
          <a:stretch/>
        </p:blipFill>
        <p:spPr>
          <a:xfrm>
            <a:off x="688691" y="3550486"/>
            <a:ext cx="4852166" cy="1009791"/>
          </a:xfrm>
          <a:prstGeom prst="rect">
            <a:avLst/>
          </a:prstGeom>
        </p:spPr>
      </p:pic>
      <p:sp>
        <p:nvSpPr>
          <p:cNvPr id="15" name="矩形 14"/>
          <p:cNvSpPr/>
          <p:nvPr/>
        </p:nvSpPr>
        <p:spPr>
          <a:xfrm>
            <a:off x="611560" y="5517232"/>
            <a:ext cx="4588115" cy="523220"/>
          </a:xfrm>
          <a:prstGeom prst="rect">
            <a:avLst/>
          </a:prstGeom>
        </p:spPr>
        <p:txBody>
          <a:bodyPr wrap="none">
            <a:spAutoFit/>
          </a:bodyPr>
          <a:lstStyle/>
          <a:p>
            <a:r>
              <a:rPr lang="zh-CN" altLang="en-US" sz="2800" dirty="0">
                <a:latin typeface="田氏保钓体简" panose="02010800040101010101" pitchFamily="2" charset="-122"/>
                <a:ea typeface="田氏保钓体简" panose="02010800040101010101" pitchFamily="2" charset="-122"/>
              </a:rPr>
              <a:t>其中，</a:t>
            </a:r>
            <a:r>
              <a:rPr lang="en-US" altLang="zh-CN" sz="2400" dirty="0" err="1">
                <a:latin typeface="田氏保钓体简" panose="02010800040101010101" pitchFamily="2" charset="-122"/>
                <a:ea typeface="田氏保钓体简" panose="02010800040101010101" pitchFamily="2" charset="-122"/>
              </a:rPr>
              <a:t>tr</a:t>
            </a:r>
            <a:r>
              <a:rPr lang="en-US" altLang="zh-CN" sz="2400" dirty="0">
                <a:latin typeface="田氏保钓体简" panose="02010800040101010101" pitchFamily="2" charset="-122"/>
                <a:ea typeface="田氏保钓体简" panose="02010800040101010101" pitchFamily="2" charset="-122"/>
              </a:rPr>
              <a:t>(H</a:t>
            </a:r>
            <a:r>
              <a:rPr lang="en-US" altLang="zh-CN" sz="2400" baseline="30000" dirty="0">
                <a:latin typeface="田氏保钓体简" panose="02010800040101010101" pitchFamily="2" charset="-122"/>
                <a:ea typeface="田氏保钓体简" panose="02010800040101010101" pitchFamily="2" charset="-122"/>
              </a:rPr>
              <a:t>T</a:t>
            </a:r>
            <a:r>
              <a:rPr lang="en-US" altLang="zh-CN" sz="2400" dirty="0">
                <a:latin typeface="田氏保钓体简" panose="02010800040101010101" pitchFamily="2" charset="-122"/>
                <a:ea typeface="田氏保钓体简" panose="02010800040101010101" pitchFamily="2" charset="-122"/>
              </a:rPr>
              <a:t>LH)</a:t>
            </a:r>
            <a:r>
              <a:rPr lang="zh-CN" altLang="en-US" sz="2800" dirty="0">
                <a:latin typeface="田氏保钓体简" panose="02010800040101010101" pitchFamily="2" charset="-122"/>
                <a:ea typeface="田氏保钓体简" panose="02010800040101010101" pitchFamily="2" charset="-122"/>
              </a:rPr>
              <a:t>为矩阵的迹。</a:t>
            </a:r>
          </a:p>
        </p:txBody>
      </p:sp>
      <p:pic>
        <p:nvPicPr>
          <p:cNvPr id="20" name="图片 19" descr="屏幕剪辑"/>
          <p:cNvPicPr>
            <a:picLocks noChangeAspect="1"/>
          </p:cNvPicPr>
          <p:nvPr/>
        </p:nvPicPr>
        <p:blipFill rotWithShape="1">
          <a:blip r:embed="rId3">
            <a:extLst>
              <a:ext uri="{28A0092B-C50C-407E-A947-70E740481C1C}">
                <a14:useLocalDpi xmlns:a14="http://schemas.microsoft.com/office/drawing/2010/main" val="0"/>
              </a:ext>
            </a:extLst>
          </a:blip>
          <a:srcRect l="55595"/>
          <a:stretch/>
        </p:blipFill>
        <p:spPr>
          <a:xfrm>
            <a:off x="3772259" y="4291417"/>
            <a:ext cx="3824077" cy="1009791"/>
          </a:xfrm>
          <a:prstGeom prst="rect">
            <a:avLst/>
          </a:prstGeom>
        </p:spPr>
      </p:pic>
    </p:spTree>
    <p:extLst>
      <p:ext uri="{BB962C8B-B14F-4D97-AF65-F5344CB8AC3E}">
        <p14:creationId xmlns:p14="http://schemas.microsoft.com/office/powerpoint/2010/main" val="20583668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err="1">
                <a:solidFill>
                  <a:srgbClr val="000000"/>
                </a:solidFill>
                <a:latin typeface="田氏保钓体简" panose="02010800040101010101" pitchFamily="2" charset="-122"/>
                <a:ea typeface="田氏保钓体简" panose="02010800040101010101" pitchFamily="2" charset="-122"/>
                <a:cs typeface="+mn-cs"/>
              </a:rPr>
              <a:t>RatioCut</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82</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AutoShape 2"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6"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607926" y="2257708"/>
            <a:ext cx="6522940" cy="523220"/>
          </a:xfrm>
          <a:prstGeom prst="rect">
            <a:avLst/>
          </a:prstGeom>
        </p:spPr>
        <p:txBody>
          <a:bodyPr wrap="none">
            <a:spAutoFit/>
          </a:bodyPr>
          <a:lstStyle/>
          <a:p>
            <a:r>
              <a:rPr lang="zh-CN" altLang="en-US" sz="2800" dirty="0">
                <a:latin typeface="田氏保钓体简" panose="02010800040101010101" pitchFamily="2" charset="-122"/>
                <a:ea typeface="田氏保钓体简" panose="02010800040101010101" pitchFamily="2" charset="-122"/>
              </a:rPr>
              <a:t>注意到</a:t>
            </a:r>
            <a:r>
              <a:rPr lang="en-US" altLang="zh-CN" sz="2800" dirty="0">
                <a:latin typeface="田氏保钓体简" panose="02010800040101010101" pitchFamily="2" charset="-122"/>
                <a:ea typeface="田氏保钓体简" panose="02010800040101010101" pitchFamily="2" charset="-122"/>
              </a:rPr>
              <a:t>H</a:t>
            </a:r>
            <a:r>
              <a:rPr lang="en-US" altLang="zh-CN" sz="2800" baseline="30000" dirty="0">
                <a:latin typeface="田氏保钓体简" panose="02010800040101010101" pitchFamily="2" charset="-122"/>
                <a:ea typeface="田氏保钓体简" panose="02010800040101010101" pitchFamily="2" charset="-122"/>
              </a:rPr>
              <a:t>T</a:t>
            </a:r>
            <a:r>
              <a:rPr lang="en-US" altLang="zh-CN" sz="2800" dirty="0">
                <a:latin typeface="田氏保钓体简" panose="02010800040101010101" pitchFamily="2" charset="-122"/>
                <a:ea typeface="田氏保钓体简" panose="02010800040101010101" pitchFamily="2" charset="-122"/>
              </a:rPr>
              <a:t>H=I,</a:t>
            </a:r>
            <a:r>
              <a:rPr lang="zh-CN" altLang="en-US" sz="2800" dirty="0">
                <a:latin typeface="田氏保钓体简" panose="02010800040101010101" pitchFamily="2" charset="-122"/>
                <a:ea typeface="田氏保钓体简" panose="02010800040101010101" pitchFamily="2" charset="-122"/>
              </a:rPr>
              <a:t>则我们的切图优化目标为</a:t>
            </a:r>
            <a:r>
              <a:rPr lang="en-US" altLang="zh-CN" sz="2800" dirty="0">
                <a:latin typeface="田氏保钓体简" panose="02010800040101010101" pitchFamily="2" charset="-122"/>
                <a:ea typeface="田氏保钓体简" panose="02010800040101010101" pitchFamily="2" charset="-122"/>
              </a:rPr>
              <a:t>:</a:t>
            </a:r>
            <a:endParaRPr lang="zh-CN" altLang="en-US" sz="2800" dirty="0">
              <a:solidFill>
                <a:srgbClr val="C00000"/>
              </a:solidFill>
              <a:latin typeface="田氏保钓体简" panose="02010800040101010101" pitchFamily="2" charset="-122"/>
              <a:ea typeface="田氏保钓体简" panose="02010800040101010101" pitchFamily="2" charset="-122"/>
            </a:endParaRPr>
          </a:p>
        </p:txBody>
      </p:sp>
      <p:sp>
        <p:nvSpPr>
          <p:cNvPr id="15" name="矩形 14"/>
          <p:cNvSpPr/>
          <p:nvPr/>
        </p:nvSpPr>
        <p:spPr>
          <a:xfrm>
            <a:off x="467544" y="4635133"/>
            <a:ext cx="8467383" cy="954107"/>
          </a:xfrm>
          <a:prstGeom prst="rect">
            <a:avLst/>
          </a:prstGeom>
        </p:spPr>
        <p:txBody>
          <a:bodyPr wrap="none">
            <a:spAutoFit/>
          </a:bodyPr>
          <a:lstStyle/>
          <a:p>
            <a:r>
              <a:rPr lang="zh-CN" altLang="en-US" sz="2800" dirty="0">
                <a:latin typeface="田氏保钓体简" panose="02010800040101010101" pitchFamily="2" charset="-122"/>
                <a:ea typeface="田氏保钓体简" panose="02010800040101010101" pitchFamily="2" charset="-122"/>
              </a:rPr>
              <a:t>有</a:t>
            </a:r>
            <a:r>
              <a:rPr lang="en-US" altLang="zh-CN" sz="2800" dirty="0">
                <a:latin typeface="田氏保钓体简" panose="02010800040101010101" pitchFamily="2" charset="-122"/>
                <a:ea typeface="田氏保钓体简" panose="02010800040101010101" pitchFamily="2" charset="-122"/>
              </a:rPr>
              <a:t>k</a:t>
            </a:r>
            <a:r>
              <a:rPr lang="zh-CN" altLang="en-US" sz="2800" dirty="0">
                <a:latin typeface="田氏保钓体简" panose="02010800040101010101" pitchFamily="2" charset="-122"/>
                <a:ea typeface="田氏保钓体简" panose="02010800040101010101" pitchFamily="2" charset="-122"/>
              </a:rPr>
              <a:t>个子图的话就有</a:t>
            </a:r>
            <a:r>
              <a:rPr lang="en-US" altLang="zh-CN" sz="2800" dirty="0">
                <a:latin typeface="田氏保钓体简" panose="02010800040101010101" pitchFamily="2" charset="-122"/>
                <a:ea typeface="田氏保钓体简" panose="02010800040101010101" pitchFamily="2" charset="-122"/>
              </a:rPr>
              <a:t>k</a:t>
            </a:r>
            <a:r>
              <a:rPr lang="zh-CN" altLang="en-US" sz="2800" dirty="0">
                <a:latin typeface="田氏保钓体简" panose="02010800040101010101" pitchFamily="2" charset="-122"/>
                <a:ea typeface="田氏保钓体简" panose="02010800040101010101" pitchFamily="2" charset="-122"/>
              </a:rPr>
              <a:t>个指示向量，共有</a:t>
            </a:r>
            <a:r>
              <a:rPr lang="en-US" altLang="zh-CN" sz="2800" dirty="0">
                <a:latin typeface="田氏保钓体简" panose="02010800040101010101" pitchFamily="2" charset="-122"/>
                <a:ea typeface="田氏保钓体简" panose="02010800040101010101" pitchFamily="2" charset="-122"/>
              </a:rPr>
              <a:t>k2</a:t>
            </a:r>
            <a:r>
              <a:rPr lang="en-US" altLang="zh-CN" sz="2800" baseline="30000" dirty="0">
                <a:latin typeface="田氏保钓体简" panose="02010800040101010101" pitchFamily="2" charset="-122"/>
                <a:ea typeface="田氏保钓体简" panose="02010800040101010101" pitchFamily="2" charset="-122"/>
              </a:rPr>
              <a:t>n</a:t>
            </a:r>
            <a:r>
              <a:rPr lang="zh-CN" altLang="en-US" sz="2800" dirty="0">
                <a:latin typeface="田氏保钓体简" panose="02010800040101010101" pitchFamily="2" charset="-122"/>
                <a:ea typeface="田氏保钓体简" panose="02010800040101010101" pitchFamily="2" charset="-122"/>
              </a:rPr>
              <a:t>种</a:t>
            </a:r>
            <a:r>
              <a:rPr lang="en-US" altLang="zh-CN" sz="2800" dirty="0">
                <a:latin typeface="田氏保钓体简" panose="02010800040101010101" pitchFamily="2" charset="-122"/>
                <a:ea typeface="田氏保钓体简" panose="02010800040101010101" pitchFamily="2" charset="-122"/>
              </a:rPr>
              <a:t>H</a:t>
            </a:r>
            <a:r>
              <a:rPr lang="zh-CN" altLang="en-US" sz="2800" dirty="0">
                <a:latin typeface="田氏保钓体简" panose="02010800040101010101" pitchFamily="2" charset="-122"/>
                <a:ea typeface="田氏保钓体简" panose="02010800040101010101" pitchFamily="2" charset="-122"/>
              </a:rPr>
              <a:t>，</a:t>
            </a:r>
            <a:endParaRPr lang="en-US" altLang="zh-CN" sz="2800" dirty="0">
              <a:latin typeface="田氏保钓体简" panose="02010800040101010101" pitchFamily="2" charset="-122"/>
              <a:ea typeface="田氏保钓体简" panose="02010800040101010101" pitchFamily="2" charset="-122"/>
            </a:endParaRPr>
          </a:p>
          <a:p>
            <a:r>
              <a:rPr lang="zh-CN" altLang="en-US" sz="2800" dirty="0">
                <a:latin typeface="田氏保钓体简" panose="02010800040101010101" pitchFamily="2" charset="-122"/>
                <a:ea typeface="田氏保钓体简" panose="02010800040101010101" pitchFamily="2" charset="-122"/>
              </a:rPr>
              <a:t>因此找到满足上面优化目标的</a:t>
            </a:r>
            <a:r>
              <a:rPr lang="en-US" altLang="zh-CN" sz="2800" dirty="0">
                <a:latin typeface="田氏保钓体简" panose="02010800040101010101" pitchFamily="2" charset="-122"/>
                <a:ea typeface="田氏保钓体简" panose="02010800040101010101" pitchFamily="2" charset="-122"/>
              </a:rPr>
              <a:t>H</a:t>
            </a:r>
            <a:r>
              <a:rPr lang="zh-CN" altLang="en-US" sz="2800" dirty="0">
                <a:latin typeface="田氏保钓体简" panose="02010800040101010101" pitchFamily="2" charset="-122"/>
                <a:ea typeface="田氏保钓体简" panose="02010800040101010101" pitchFamily="2" charset="-122"/>
              </a:rPr>
              <a:t>是一个</a:t>
            </a:r>
            <a:r>
              <a:rPr lang="en-US" altLang="zh-CN" sz="2800" dirty="0">
                <a:latin typeface="田氏保钓体简" panose="02010800040101010101" pitchFamily="2" charset="-122"/>
                <a:ea typeface="田氏保钓体简" panose="02010800040101010101" pitchFamily="2" charset="-122"/>
              </a:rPr>
              <a:t>NP</a:t>
            </a:r>
            <a:r>
              <a:rPr lang="zh-CN" altLang="en-US" sz="2800" dirty="0">
                <a:latin typeface="田氏保钓体简" panose="02010800040101010101" pitchFamily="2" charset="-122"/>
                <a:ea typeface="田氏保钓体简" panose="02010800040101010101" pitchFamily="2" charset="-122"/>
              </a:rPr>
              <a:t>难的问题。</a:t>
            </a:r>
          </a:p>
        </p:txBody>
      </p:sp>
      <p:pic>
        <p:nvPicPr>
          <p:cNvPr id="16" name="图片 1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971" y="3397621"/>
            <a:ext cx="4620270" cy="895475"/>
          </a:xfrm>
          <a:prstGeom prst="rect">
            <a:avLst/>
          </a:prstGeom>
        </p:spPr>
      </p:pic>
      <p:sp>
        <p:nvSpPr>
          <p:cNvPr id="21" name="矩形 20"/>
          <p:cNvSpPr/>
          <p:nvPr/>
        </p:nvSpPr>
        <p:spPr>
          <a:xfrm>
            <a:off x="5436096" y="3903439"/>
            <a:ext cx="2339102" cy="461665"/>
          </a:xfrm>
          <a:prstGeom prst="rect">
            <a:avLst/>
          </a:prstGeom>
        </p:spPr>
        <p:txBody>
          <a:bodyPr wrap="none">
            <a:spAutoFit/>
          </a:bodyPr>
          <a:lstStyle/>
          <a:p>
            <a:r>
              <a:rPr lang="zh-CN" altLang="en-US" sz="2400" dirty="0">
                <a:solidFill>
                  <a:srgbClr val="C00000"/>
                </a:solidFill>
                <a:latin typeface="田氏保钓体简" panose="02010800040101010101" pitchFamily="2" charset="-122"/>
                <a:ea typeface="田氏保钓体简" panose="02010800040101010101" pitchFamily="2" charset="-122"/>
              </a:rPr>
              <a:t>刚才定义的目的</a:t>
            </a:r>
          </a:p>
        </p:txBody>
      </p:sp>
      <p:sp>
        <p:nvSpPr>
          <p:cNvPr id="22" name="TextBox 21"/>
          <p:cNvSpPr txBox="1"/>
          <p:nvPr/>
        </p:nvSpPr>
        <p:spPr>
          <a:xfrm>
            <a:off x="3707904" y="5840632"/>
            <a:ext cx="1520322" cy="523220"/>
          </a:xfrm>
          <a:prstGeom prst="rect">
            <a:avLst/>
          </a:prstGeom>
          <a:noFill/>
        </p:spPr>
        <p:txBody>
          <a:bodyPr wrap="square" rtlCol="0">
            <a:spAutoFit/>
          </a:bodyPr>
          <a:lstStyle/>
          <a:p>
            <a:r>
              <a:rPr lang="zh-CN" altLang="en-US" sz="2800" dirty="0">
                <a:solidFill>
                  <a:srgbClr val="C00000"/>
                </a:solidFill>
                <a:latin typeface="田氏保钓体简" panose="02010800040101010101" pitchFamily="2" charset="-122"/>
                <a:ea typeface="田氏保钓体简" panose="02010800040101010101" pitchFamily="2" charset="-122"/>
              </a:rPr>
              <a:t>肿么办？</a:t>
            </a:r>
          </a:p>
        </p:txBody>
      </p:sp>
    </p:spTree>
    <p:extLst>
      <p:ext uri="{BB962C8B-B14F-4D97-AF65-F5344CB8AC3E}">
        <p14:creationId xmlns:p14="http://schemas.microsoft.com/office/powerpoint/2010/main" val="1022426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err="1">
                <a:solidFill>
                  <a:srgbClr val="000000"/>
                </a:solidFill>
                <a:latin typeface="田氏保钓体简" panose="02010800040101010101" pitchFamily="2" charset="-122"/>
                <a:ea typeface="田氏保钓体简" panose="02010800040101010101" pitchFamily="2" charset="-122"/>
                <a:cs typeface="+mn-cs"/>
              </a:rPr>
              <a:t>RatioCut</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83</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AutoShape 2"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6"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815619" y="2132856"/>
            <a:ext cx="7140757" cy="2246769"/>
          </a:xfrm>
          <a:prstGeom prst="rect">
            <a:avLst/>
          </a:prstGeom>
        </p:spPr>
        <p:txBody>
          <a:bodyPr wrap="square">
            <a:spAutoFit/>
          </a:bodyPr>
          <a:lstStyle/>
          <a:p>
            <a:r>
              <a:rPr lang="zh-CN" altLang="en-US" sz="2800" dirty="0">
                <a:latin typeface="田氏保钓体简" panose="02010800040101010101" pitchFamily="2" charset="-122"/>
                <a:ea typeface="田氏保钓体简" panose="02010800040101010101" pitchFamily="2" charset="-122"/>
              </a:rPr>
              <a:t>注意观察</a:t>
            </a:r>
            <a:endParaRPr lang="en-US" altLang="zh-CN" sz="2800" dirty="0">
              <a:latin typeface="田氏保钓体简" panose="02010800040101010101" pitchFamily="2" charset="-122"/>
              <a:ea typeface="田氏保钓体简" panose="02010800040101010101" pitchFamily="2" charset="-122"/>
            </a:endParaRPr>
          </a:p>
          <a:p>
            <a:r>
              <a:rPr lang="en-US" altLang="zh-CN" sz="2800" dirty="0" err="1">
                <a:solidFill>
                  <a:srgbClr val="C00000"/>
                </a:solidFill>
                <a:latin typeface="田氏保钓体简" panose="02010800040101010101" pitchFamily="2" charset="-122"/>
                <a:ea typeface="田氏保钓体简" panose="02010800040101010101" pitchFamily="2" charset="-122"/>
              </a:rPr>
              <a:t>tr</a:t>
            </a:r>
            <a:r>
              <a:rPr lang="en-US" altLang="zh-CN" sz="2800" dirty="0">
                <a:solidFill>
                  <a:srgbClr val="C00000"/>
                </a:solidFill>
                <a:latin typeface="田氏保钓体简" panose="02010800040101010101" pitchFamily="2" charset="-122"/>
                <a:ea typeface="田氏保钓体简" panose="02010800040101010101" pitchFamily="2" charset="-122"/>
              </a:rPr>
              <a:t>(H</a:t>
            </a:r>
            <a:r>
              <a:rPr lang="en-US" altLang="zh-CN" sz="2800" baseline="30000" dirty="0">
                <a:solidFill>
                  <a:srgbClr val="C00000"/>
                </a:solidFill>
                <a:latin typeface="田氏保钓体简" panose="02010800040101010101" pitchFamily="2" charset="-122"/>
                <a:ea typeface="田氏保钓体简" panose="02010800040101010101" pitchFamily="2" charset="-122"/>
              </a:rPr>
              <a:t>T</a:t>
            </a:r>
            <a:r>
              <a:rPr lang="en-US" altLang="zh-CN" sz="2800" dirty="0">
                <a:solidFill>
                  <a:srgbClr val="C00000"/>
                </a:solidFill>
                <a:latin typeface="田氏保钓体简" panose="02010800040101010101" pitchFamily="2" charset="-122"/>
                <a:ea typeface="田氏保钓体简" panose="02010800040101010101" pitchFamily="2" charset="-122"/>
              </a:rPr>
              <a:t>LH)</a:t>
            </a:r>
            <a:r>
              <a:rPr lang="zh-CN" altLang="en-US" sz="2800" dirty="0">
                <a:latin typeface="田氏保钓体简" panose="02010800040101010101" pitchFamily="2" charset="-122"/>
                <a:ea typeface="田氏保钓体简" panose="02010800040101010101" pitchFamily="2" charset="-122"/>
              </a:rPr>
              <a:t>中每一个优化子目标</a:t>
            </a:r>
            <a:r>
              <a:rPr lang="en-US" altLang="zh-CN" sz="2800" dirty="0" err="1">
                <a:latin typeface="田氏保钓体简" panose="02010800040101010101" pitchFamily="2" charset="-122"/>
                <a:ea typeface="田氏保钓体简" panose="02010800040101010101" pitchFamily="2" charset="-122"/>
              </a:rPr>
              <a:t>h</a:t>
            </a:r>
            <a:r>
              <a:rPr lang="en-US" altLang="zh-CN" sz="2800" baseline="-25000" dirty="0" err="1">
                <a:latin typeface="田氏保钓体简" panose="02010800040101010101" pitchFamily="2" charset="-122"/>
                <a:ea typeface="田氏保钓体简" panose="02010800040101010101" pitchFamily="2" charset="-122"/>
              </a:rPr>
              <a:t>i</a:t>
            </a:r>
            <a:r>
              <a:rPr lang="en-US" altLang="zh-CN" sz="2800" baseline="30000" dirty="0" err="1">
                <a:latin typeface="田氏保钓体简" panose="02010800040101010101" pitchFamily="2" charset="-122"/>
                <a:ea typeface="田氏保钓体简" panose="02010800040101010101" pitchFamily="2" charset="-122"/>
              </a:rPr>
              <a:t>T</a:t>
            </a:r>
            <a:r>
              <a:rPr lang="en-US" altLang="zh-CN" sz="2800" dirty="0" err="1">
                <a:latin typeface="田氏保钓体简" panose="02010800040101010101" pitchFamily="2" charset="-122"/>
                <a:ea typeface="田氏保钓体简" panose="02010800040101010101" pitchFamily="2" charset="-122"/>
              </a:rPr>
              <a:t>Lh</a:t>
            </a:r>
            <a:r>
              <a:rPr lang="en-US" altLang="zh-CN" sz="2800" baseline="-25000" dirty="0" err="1">
                <a:latin typeface="田氏保钓体简" panose="02010800040101010101" pitchFamily="2" charset="-122"/>
                <a:ea typeface="田氏保钓体简" panose="02010800040101010101" pitchFamily="2" charset="-122"/>
              </a:rPr>
              <a:t>i</a:t>
            </a:r>
            <a:r>
              <a:rPr lang="en-US" altLang="zh-CN" sz="2800" dirty="0">
                <a:latin typeface="田氏保钓体简" panose="02010800040101010101" pitchFamily="2" charset="-122"/>
                <a:ea typeface="田氏保钓体简" panose="02010800040101010101" pitchFamily="2" charset="-122"/>
              </a:rPr>
              <a:t>,</a:t>
            </a:r>
          </a:p>
          <a:p>
            <a:r>
              <a:rPr lang="zh-CN" altLang="en-US" sz="2800" dirty="0">
                <a:latin typeface="田氏保钓体简" panose="02010800040101010101" pitchFamily="2" charset="-122"/>
                <a:ea typeface="田氏保钓体简" panose="02010800040101010101" pitchFamily="2" charset="-122"/>
              </a:rPr>
              <a:t>其中</a:t>
            </a:r>
            <a:r>
              <a:rPr lang="en-US" altLang="zh-CN" sz="2800" dirty="0">
                <a:latin typeface="田氏保钓体简" panose="02010800040101010101" pitchFamily="2" charset="-122"/>
                <a:ea typeface="田氏保钓体简" panose="02010800040101010101" pitchFamily="2" charset="-122"/>
              </a:rPr>
              <a:t>h</a:t>
            </a:r>
            <a:r>
              <a:rPr lang="zh-CN" altLang="en-US" sz="2800" dirty="0">
                <a:latin typeface="田氏保钓体简" panose="02010800040101010101" pitchFamily="2" charset="-122"/>
                <a:ea typeface="田氏保钓体简" panose="02010800040101010101" pitchFamily="2" charset="-122"/>
              </a:rPr>
              <a:t>是单位正交基， </a:t>
            </a:r>
            <a:r>
              <a:rPr lang="en-US" altLang="zh-CN" sz="2800" dirty="0">
                <a:latin typeface="田氏保钓体简" panose="02010800040101010101" pitchFamily="2" charset="-122"/>
                <a:ea typeface="田氏保钓体简" panose="02010800040101010101" pitchFamily="2" charset="-122"/>
              </a:rPr>
              <a:t>L</a:t>
            </a:r>
            <a:r>
              <a:rPr lang="zh-CN" altLang="en-US" sz="2800" dirty="0">
                <a:latin typeface="田氏保钓体简" panose="02010800040101010101" pitchFamily="2" charset="-122"/>
                <a:ea typeface="田氏保钓体简" panose="02010800040101010101" pitchFamily="2" charset="-122"/>
              </a:rPr>
              <a:t>为对称矩阵，</a:t>
            </a:r>
            <a:endParaRPr lang="en-US" altLang="zh-CN" sz="2800" dirty="0">
              <a:latin typeface="田氏保钓体简" panose="02010800040101010101" pitchFamily="2" charset="-122"/>
              <a:ea typeface="田氏保钓体简" panose="02010800040101010101" pitchFamily="2" charset="-122"/>
            </a:endParaRPr>
          </a:p>
          <a:p>
            <a:r>
              <a:rPr lang="zh-CN" altLang="en-US" sz="2800" dirty="0">
                <a:latin typeface="田氏保钓体简" panose="02010800040101010101" pitchFamily="2" charset="-122"/>
                <a:ea typeface="田氏保钓体简" panose="02010800040101010101" pitchFamily="2" charset="-122"/>
              </a:rPr>
              <a:t>此时</a:t>
            </a:r>
            <a:r>
              <a:rPr lang="en-US" altLang="zh-CN" sz="2800" dirty="0" err="1">
                <a:latin typeface="田氏保钓体简" panose="02010800040101010101" pitchFamily="2" charset="-122"/>
                <a:ea typeface="田氏保钓体简" panose="02010800040101010101" pitchFamily="2" charset="-122"/>
              </a:rPr>
              <a:t>h</a:t>
            </a:r>
            <a:r>
              <a:rPr lang="en-US" altLang="zh-CN" sz="2800" baseline="-25000" dirty="0" err="1">
                <a:latin typeface="田氏保钓体简" panose="02010800040101010101" pitchFamily="2" charset="-122"/>
                <a:ea typeface="田氏保钓体简" panose="02010800040101010101" pitchFamily="2" charset="-122"/>
              </a:rPr>
              <a:t>i</a:t>
            </a:r>
            <a:r>
              <a:rPr lang="en-US" altLang="zh-CN" sz="2800" baseline="30000" dirty="0" err="1">
                <a:latin typeface="田氏保钓体简" panose="02010800040101010101" pitchFamily="2" charset="-122"/>
                <a:ea typeface="田氏保钓体简" panose="02010800040101010101" pitchFamily="2" charset="-122"/>
              </a:rPr>
              <a:t>T</a:t>
            </a:r>
            <a:r>
              <a:rPr lang="en-US" altLang="zh-CN" sz="2800" dirty="0" err="1">
                <a:latin typeface="田氏保钓体简" panose="02010800040101010101" pitchFamily="2" charset="-122"/>
                <a:ea typeface="田氏保钓体简" panose="02010800040101010101" pitchFamily="2" charset="-122"/>
              </a:rPr>
              <a:t>Lh</a:t>
            </a:r>
            <a:r>
              <a:rPr lang="en-US" altLang="zh-CN" sz="2800" baseline="-25000" dirty="0" err="1">
                <a:latin typeface="田氏保钓体简" panose="02010800040101010101" pitchFamily="2" charset="-122"/>
                <a:ea typeface="田氏保钓体简" panose="02010800040101010101" pitchFamily="2" charset="-122"/>
              </a:rPr>
              <a:t>i</a:t>
            </a:r>
            <a:r>
              <a:rPr lang="zh-CN" altLang="en-US" sz="2800" dirty="0">
                <a:latin typeface="田氏保钓体简" panose="02010800040101010101" pitchFamily="2" charset="-122"/>
                <a:ea typeface="田氏保钓体简" panose="02010800040101010101" pitchFamily="2" charset="-122"/>
              </a:rPr>
              <a:t>的最大值为</a:t>
            </a:r>
            <a:r>
              <a:rPr lang="en-US" altLang="zh-CN" sz="2800" dirty="0">
                <a:latin typeface="田氏保钓体简" panose="02010800040101010101" pitchFamily="2" charset="-122"/>
                <a:ea typeface="田氏保钓体简" panose="02010800040101010101" pitchFamily="2" charset="-122"/>
              </a:rPr>
              <a:t>L</a:t>
            </a:r>
            <a:r>
              <a:rPr lang="zh-CN" altLang="en-US" sz="2800" dirty="0">
                <a:latin typeface="田氏保钓体简" panose="02010800040101010101" pitchFamily="2" charset="-122"/>
                <a:ea typeface="田氏保钓体简" panose="02010800040101010101" pitchFamily="2" charset="-122"/>
              </a:rPr>
              <a:t>的最大特征值，</a:t>
            </a:r>
            <a:endParaRPr lang="en-US" altLang="zh-CN" sz="2800" dirty="0">
              <a:latin typeface="田氏保钓体简" panose="02010800040101010101" pitchFamily="2" charset="-122"/>
              <a:ea typeface="田氏保钓体简" panose="02010800040101010101" pitchFamily="2" charset="-122"/>
            </a:endParaRPr>
          </a:p>
          <a:p>
            <a:r>
              <a:rPr lang="zh-CN" altLang="en-US" sz="2800" dirty="0">
                <a:latin typeface="田氏保钓体简" panose="02010800040101010101" pitchFamily="2" charset="-122"/>
                <a:ea typeface="田氏保钓体简" panose="02010800040101010101" pitchFamily="2" charset="-122"/>
              </a:rPr>
              <a:t>最小值是</a:t>
            </a:r>
            <a:r>
              <a:rPr lang="en-US" altLang="zh-CN" sz="2800" dirty="0">
                <a:latin typeface="田氏保钓体简" panose="02010800040101010101" pitchFamily="2" charset="-122"/>
                <a:ea typeface="田氏保钓体简" panose="02010800040101010101" pitchFamily="2" charset="-122"/>
              </a:rPr>
              <a:t>L</a:t>
            </a:r>
            <a:r>
              <a:rPr lang="zh-CN" altLang="en-US" sz="2800" dirty="0">
                <a:latin typeface="田氏保钓体简" panose="02010800040101010101" pitchFamily="2" charset="-122"/>
                <a:ea typeface="田氏保钓体简" panose="02010800040101010101" pitchFamily="2" charset="-122"/>
              </a:rPr>
              <a:t>的最小特征值。</a:t>
            </a:r>
          </a:p>
        </p:txBody>
      </p:sp>
      <p:sp>
        <p:nvSpPr>
          <p:cNvPr id="13" name="矩形 12"/>
          <p:cNvSpPr/>
          <p:nvPr/>
        </p:nvSpPr>
        <p:spPr>
          <a:xfrm>
            <a:off x="765175" y="4725144"/>
            <a:ext cx="7468802" cy="5232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2800" dirty="0">
                <a:latin typeface="田氏保钓体简" panose="02010800040101010101" pitchFamily="2" charset="-122"/>
                <a:ea typeface="田氏保钓体简" panose="02010800040101010101" pitchFamily="2" charset="-122"/>
              </a:rPr>
              <a:t>维度规约的思想来近似去解决这个</a:t>
            </a:r>
            <a:r>
              <a:rPr lang="en-US" altLang="zh-CN" sz="2800" dirty="0">
                <a:latin typeface="田氏保钓体简" panose="02010800040101010101" pitchFamily="2" charset="-122"/>
                <a:ea typeface="田氏保钓体简" panose="02010800040101010101" pitchFamily="2" charset="-122"/>
              </a:rPr>
              <a:t>NP</a:t>
            </a:r>
            <a:r>
              <a:rPr lang="zh-CN" altLang="en-US" sz="2800" dirty="0">
                <a:latin typeface="田氏保钓体简" panose="02010800040101010101" pitchFamily="2" charset="-122"/>
                <a:ea typeface="田氏保钓体简" panose="02010800040101010101" pitchFamily="2" charset="-122"/>
              </a:rPr>
              <a:t>难的问题</a:t>
            </a:r>
          </a:p>
        </p:txBody>
      </p:sp>
      <p:sp>
        <p:nvSpPr>
          <p:cNvPr id="20" name="TextBox 19"/>
          <p:cNvSpPr txBox="1"/>
          <p:nvPr/>
        </p:nvSpPr>
        <p:spPr>
          <a:xfrm>
            <a:off x="2274807" y="5427799"/>
            <a:ext cx="4449537" cy="584775"/>
          </a:xfrm>
          <a:prstGeom prst="rect">
            <a:avLst/>
          </a:prstGeom>
          <a:noFill/>
        </p:spPr>
        <p:txBody>
          <a:bodyPr wrap="square" rtlCol="0">
            <a:spAutoFit/>
          </a:bodyPr>
          <a:lstStyle/>
          <a:p>
            <a:r>
              <a:rPr lang="en-US" altLang="zh-CN" sz="3200" b="1" i="1" dirty="0">
                <a:latin typeface="Cambria Math" panose="02040503050406030204" pitchFamily="18" charset="0"/>
                <a:ea typeface="Cambria Math" panose="02040503050406030204" pitchFamily="18" charset="0"/>
              </a:rPr>
              <a:t>Do you remember PCA?</a:t>
            </a:r>
            <a:endParaRPr lang="zh-CN" altLang="en-US" sz="3200" b="1" i="1" dirty="0">
              <a:latin typeface="Cambria Math" panose="02040503050406030204" pitchFamily="18" charset="0"/>
            </a:endParaRPr>
          </a:p>
        </p:txBody>
      </p:sp>
    </p:spTree>
    <p:extLst>
      <p:ext uri="{BB962C8B-B14F-4D97-AF65-F5344CB8AC3E}">
        <p14:creationId xmlns:p14="http://schemas.microsoft.com/office/powerpoint/2010/main" val="19572562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err="1">
                <a:solidFill>
                  <a:srgbClr val="000000"/>
                </a:solidFill>
                <a:latin typeface="田氏保钓体简" panose="02010800040101010101" pitchFamily="2" charset="-122"/>
                <a:ea typeface="田氏保钓体简" panose="02010800040101010101" pitchFamily="2" charset="-122"/>
                <a:cs typeface="+mn-cs"/>
              </a:rPr>
              <a:t>RatioCut</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84</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AutoShape 2"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6"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815619" y="2132856"/>
            <a:ext cx="7140757" cy="3539430"/>
          </a:xfrm>
          <a:prstGeom prst="rect">
            <a:avLst/>
          </a:prstGeom>
        </p:spPr>
        <p:txBody>
          <a:bodyPr wrap="square">
            <a:spAutoFit/>
          </a:bodyPr>
          <a:lstStyle/>
          <a:p>
            <a:r>
              <a:rPr lang="zh-CN" altLang="en-US" sz="2800" dirty="0">
                <a:latin typeface="田氏保钓体简" panose="02010800040101010101" pitchFamily="2" charset="-122"/>
                <a:ea typeface="田氏保钓体简" panose="02010800040101010101" pitchFamily="2" charset="-122"/>
              </a:rPr>
              <a:t>目标就是找到</a:t>
            </a:r>
            <a:r>
              <a:rPr lang="en-US" altLang="zh-CN" sz="2800" dirty="0">
                <a:latin typeface="田氏保钓体简" panose="02010800040101010101" pitchFamily="2" charset="-122"/>
                <a:ea typeface="田氏保钓体简" panose="02010800040101010101" pitchFamily="2" charset="-122"/>
              </a:rPr>
              <a:t>k</a:t>
            </a:r>
            <a:r>
              <a:rPr lang="zh-CN" altLang="en-US" sz="2800" dirty="0">
                <a:latin typeface="田氏保钓体简" panose="02010800040101010101" pitchFamily="2" charset="-122"/>
                <a:ea typeface="田氏保钓体简" panose="02010800040101010101" pitchFamily="2" charset="-122"/>
              </a:rPr>
              <a:t>个最小的特征值，一般来说，</a:t>
            </a:r>
            <a:r>
              <a:rPr lang="en-US" altLang="zh-CN" sz="2800" dirty="0">
                <a:latin typeface="田氏保钓体简" panose="02010800040101010101" pitchFamily="2" charset="-122"/>
                <a:ea typeface="田氏保钓体简" panose="02010800040101010101" pitchFamily="2" charset="-122"/>
              </a:rPr>
              <a:t>k</a:t>
            </a:r>
            <a:r>
              <a:rPr lang="zh-CN" altLang="en-US" sz="2800" dirty="0">
                <a:latin typeface="田氏保钓体简" panose="02010800040101010101" pitchFamily="2" charset="-122"/>
                <a:ea typeface="田氏保钓体简" panose="02010800040101010101" pitchFamily="2" charset="-122"/>
              </a:rPr>
              <a:t>远远小于</a:t>
            </a:r>
            <a:r>
              <a:rPr lang="en-US" altLang="zh-CN" sz="2800" dirty="0">
                <a:latin typeface="田氏保钓体简" panose="02010800040101010101" pitchFamily="2" charset="-122"/>
                <a:ea typeface="田氏保钓体简" panose="02010800040101010101" pitchFamily="2" charset="-122"/>
              </a:rPr>
              <a:t>n</a:t>
            </a:r>
            <a:r>
              <a:rPr lang="zh-CN" altLang="en-US" sz="2800" dirty="0">
                <a:latin typeface="田氏保钓体简" panose="02010800040101010101" pitchFamily="2" charset="-122"/>
                <a:ea typeface="田氏保钓体简" panose="02010800040101010101" pitchFamily="2" charset="-122"/>
              </a:rPr>
              <a:t>，也就是说，此时我们进行了维度规约，将维度从</a:t>
            </a:r>
            <a:r>
              <a:rPr lang="en-US" altLang="zh-CN" sz="2800" dirty="0">
                <a:latin typeface="田氏保钓体简" panose="02010800040101010101" pitchFamily="2" charset="-122"/>
                <a:ea typeface="田氏保钓体简" panose="02010800040101010101" pitchFamily="2" charset="-122"/>
              </a:rPr>
              <a:t>n</a:t>
            </a:r>
            <a:r>
              <a:rPr lang="zh-CN" altLang="en-US" sz="2800" dirty="0">
                <a:latin typeface="田氏保钓体简" panose="02010800040101010101" pitchFamily="2" charset="-122"/>
                <a:ea typeface="田氏保钓体简" panose="02010800040101010101" pitchFamily="2" charset="-122"/>
              </a:rPr>
              <a:t>降到了</a:t>
            </a:r>
            <a:r>
              <a:rPr lang="en-US" altLang="zh-CN" sz="2800" dirty="0">
                <a:latin typeface="田氏保钓体简" panose="02010800040101010101" pitchFamily="2" charset="-122"/>
                <a:ea typeface="田氏保钓体简" panose="02010800040101010101" pitchFamily="2" charset="-122"/>
              </a:rPr>
              <a:t>k</a:t>
            </a:r>
            <a:r>
              <a:rPr lang="zh-CN" altLang="en-US" sz="2800" dirty="0">
                <a:latin typeface="田氏保钓体简" panose="02010800040101010101" pitchFamily="2" charset="-122"/>
                <a:ea typeface="田氏保钓体简" panose="02010800040101010101" pitchFamily="2" charset="-122"/>
              </a:rPr>
              <a:t>，从而近似可以解决这个</a:t>
            </a:r>
            <a:r>
              <a:rPr lang="en-US" altLang="zh-CN" sz="2800" dirty="0">
                <a:latin typeface="田氏保钓体简" panose="02010800040101010101" pitchFamily="2" charset="-122"/>
                <a:ea typeface="田氏保钓体简" panose="02010800040101010101" pitchFamily="2" charset="-122"/>
              </a:rPr>
              <a:t>NP</a:t>
            </a:r>
            <a:r>
              <a:rPr lang="zh-CN" altLang="en-US" sz="2800" dirty="0">
                <a:latin typeface="田氏保钓体简" panose="02010800040101010101" pitchFamily="2" charset="-122"/>
                <a:ea typeface="田氏保钓体简" panose="02010800040101010101" pitchFamily="2" charset="-122"/>
              </a:rPr>
              <a:t>难的问题。</a:t>
            </a:r>
            <a:endParaRPr lang="en-US" altLang="zh-CN" sz="2800" dirty="0">
              <a:latin typeface="田氏保钓体简" panose="02010800040101010101" pitchFamily="2" charset="-122"/>
              <a:ea typeface="田氏保钓体简" panose="02010800040101010101" pitchFamily="2" charset="-122"/>
            </a:endParaRPr>
          </a:p>
          <a:p>
            <a:endParaRPr lang="en-US" altLang="zh-CN" sz="2800" dirty="0">
              <a:latin typeface="田氏保钓体简" panose="02010800040101010101" pitchFamily="2" charset="-122"/>
              <a:ea typeface="田氏保钓体简" panose="02010800040101010101" pitchFamily="2" charset="-122"/>
            </a:endParaRPr>
          </a:p>
          <a:p>
            <a:r>
              <a:rPr lang="zh-CN" altLang="en-US" sz="2800" dirty="0">
                <a:latin typeface="田氏保钓体简" panose="02010800040101010101" pitchFamily="2" charset="-122"/>
                <a:ea typeface="田氏保钓体简" panose="02010800040101010101" pitchFamily="2" charset="-122"/>
              </a:rPr>
              <a:t>通过找到</a:t>
            </a:r>
            <a:r>
              <a:rPr lang="en-US" altLang="zh-CN" sz="2800" dirty="0">
                <a:latin typeface="田氏保钓体简" panose="02010800040101010101" pitchFamily="2" charset="-122"/>
                <a:ea typeface="田氏保钓体简" panose="02010800040101010101" pitchFamily="2" charset="-122"/>
              </a:rPr>
              <a:t>L</a:t>
            </a:r>
            <a:r>
              <a:rPr lang="zh-CN" altLang="en-US" sz="2800" dirty="0">
                <a:latin typeface="田氏保钓体简" panose="02010800040101010101" pitchFamily="2" charset="-122"/>
                <a:ea typeface="田氏保钓体简" panose="02010800040101010101" pitchFamily="2" charset="-122"/>
              </a:rPr>
              <a:t>的最小的</a:t>
            </a:r>
            <a:r>
              <a:rPr lang="en-US" altLang="zh-CN" sz="2800" dirty="0">
                <a:latin typeface="田氏保钓体简" panose="02010800040101010101" pitchFamily="2" charset="-122"/>
                <a:ea typeface="田氏保钓体简" panose="02010800040101010101" pitchFamily="2" charset="-122"/>
              </a:rPr>
              <a:t>k</a:t>
            </a:r>
            <a:r>
              <a:rPr lang="zh-CN" altLang="en-US" sz="2800" dirty="0">
                <a:latin typeface="田氏保钓体简" panose="02010800040101010101" pitchFamily="2" charset="-122"/>
                <a:ea typeface="田氏保钓体简" panose="02010800040101010101" pitchFamily="2" charset="-122"/>
              </a:rPr>
              <a:t>个特征值，可以得到对应的</a:t>
            </a:r>
            <a:r>
              <a:rPr lang="en-US" altLang="zh-CN" sz="2800" dirty="0">
                <a:latin typeface="田氏保钓体简" panose="02010800040101010101" pitchFamily="2" charset="-122"/>
                <a:ea typeface="田氏保钓体简" panose="02010800040101010101" pitchFamily="2" charset="-122"/>
              </a:rPr>
              <a:t>k</a:t>
            </a:r>
            <a:r>
              <a:rPr lang="zh-CN" altLang="en-US" sz="2800" dirty="0">
                <a:latin typeface="田氏保钓体简" panose="02010800040101010101" pitchFamily="2" charset="-122"/>
                <a:ea typeface="田氏保钓体简" panose="02010800040101010101" pitchFamily="2" charset="-122"/>
              </a:rPr>
              <a:t>个特征向量，这</a:t>
            </a:r>
            <a:r>
              <a:rPr lang="en-US" altLang="zh-CN" sz="2800" dirty="0">
                <a:latin typeface="田氏保钓体简" panose="02010800040101010101" pitchFamily="2" charset="-122"/>
                <a:ea typeface="田氏保钓体简" panose="02010800040101010101" pitchFamily="2" charset="-122"/>
              </a:rPr>
              <a:t>k</a:t>
            </a:r>
            <a:r>
              <a:rPr lang="zh-CN" altLang="en-US" sz="2800" dirty="0">
                <a:latin typeface="田氏保钓体简" panose="02010800040101010101" pitchFamily="2" charset="-122"/>
                <a:ea typeface="田氏保钓体简" panose="02010800040101010101" pitchFamily="2" charset="-122"/>
              </a:rPr>
              <a:t>个特征向量组成一个</a:t>
            </a:r>
            <a:r>
              <a:rPr lang="en-US" altLang="zh-CN" sz="2800" dirty="0" err="1">
                <a:latin typeface="田氏保钓体简" panose="02010800040101010101" pitchFamily="2" charset="-122"/>
                <a:ea typeface="田氏保钓体简" panose="02010800040101010101" pitchFamily="2" charset="-122"/>
              </a:rPr>
              <a:t>n</a:t>
            </a:r>
            <a:r>
              <a:rPr lang="en-US" altLang="zh-CN" sz="2800" dirty="0" err="1">
                <a:latin typeface="田氏保钓体简" panose="02010800040101010101" pitchFamily="2" charset="-122"/>
                <a:ea typeface="田氏保钓体简" panose="02010800040101010101" pitchFamily="2" charset="-122"/>
                <a:sym typeface="Wingdings 2"/>
              </a:rPr>
              <a:t></a:t>
            </a:r>
            <a:r>
              <a:rPr lang="en-US" altLang="zh-CN" sz="2800" dirty="0" err="1">
                <a:latin typeface="田氏保钓体简" panose="02010800040101010101" pitchFamily="2" charset="-122"/>
                <a:ea typeface="田氏保钓体简" panose="02010800040101010101" pitchFamily="2" charset="-122"/>
              </a:rPr>
              <a:t>k</a:t>
            </a:r>
            <a:r>
              <a:rPr lang="zh-CN" altLang="en-US" sz="2800" dirty="0">
                <a:latin typeface="田氏保钓体简" panose="02010800040101010101" pitchFamily="2" charset="-122"/>
                <a:ea typeface="田氏保钓体简" panose="02010800040101010101" pitchFamily="2" charset="-122"/>
              </a:rPr>
              <a:t>维度的矩阵，即为我们的</a:t>
            </a:r>
            <a:r>
              <a:rPr lang="en-US" altLang="zh-CN" sz="2800" dirty="0">
                <a:latin typeface="田氏保钓体简" panose="02010800040101010101" pitchFamily="2" charset="-122"/>
                <a:ea typeface="田氏保钓体简" panose="02010800040101010101" pitchFamily="2" charset="-122"/>
              </a:rPr>
              <a:t>H</a:t>
            </a:r>
            <a:r>
              <a:rPr lang="zh-CN" altLang="en-US" sz="2800" dirty="0">
                <a:latin typeface="田氏保钓体简" panose="02010800040101010101" pitchFamily="2" charset="-122"/>
                <a:ea typeface="田氏保钓体简" panose="02010800040101010101" pitchFamily="2" charset="-122"/>
              </a:rPr>
              <a:t>。</a:t>
            </a:r>
            <a:endParaRPr lang="en-US" altLang="zh-CN" sz="2800" dirty="0">
              <a:latin typeface="田氏保钓体简" panose="02010800040101010101" pitchFamily="2" charset="-122"/>
              <a:ea typeface="田氏保钓体简" panose="02010800040101010101" pitchFamily="2" charset="-122"/>
            </a:endParaRPr>
          </a:p>
        </p:txBody>
      </p:sp>
    </p:spTree>
    <p:extLst>
      <p:ext uri="{BB962C8B-B14F-4D97-AF65-F5344CB8AC3E}">
        <p14:creationId xmlns:p14="http://schemas.microsoft.com/office/powerpoint/2010/main" val="34826713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err="1">
                <a:solidFill>
                  <a:srgbClr val="000000"/>
                </a:solidFill>
                <a:latin typeface="田氏保钓体简" panose="02010800040101010101" pitchFamily="2" charset="-122"/>
                <a:ea typeface="田氏保钓体简" panose="02010800040101010101" pitchFamily="2" charset="-122"/>
                <a:cs typeface="+mn-cs"/>
              </a:rPr>
              <a:t>RatioCut</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85</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AutoShape 2"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6"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815619" y="2479536"/>
            <a:ext cx="7140757" cy="2677656"/>
          </a:xfrm>
          <a:prstGeom prst="rect">
            <a:avLst/>
          </a:prstGeom>
        </p:spPr>
        <p:txBody>
          <a:bodyPr wrap="square">
            <a:spAutoFit/>
          </a:bodyPr>
          <a:lstStyle/>
          <a:p>
            <a:r>
              <a:rPr lang="zh-CN" altLang="en-US" sz="2800" dirty="0">
                <a:latin typeface="田氏保钓体简" panose="02010800040101010101" pitchFamily="2" charset="-122"/>
                <a:ea typeface="田氏保钓体简" panose="02010800040101010101" pitchFamily="2" charset="-122"/>
              </a:rPr>
              <a:t>由于我们在使用维度规约的时候损失了少量信息，导致得到的优化后的指示向量</a:t>
            </a:r>
            <a:r>
              <a:rPr lang="en-US" altLang="zh-CN" sz="2800" dirty="0">
                <a:latin typeface="田氏保钓体简" panose="02010800040101010101" pitchFamily="2" charset="-122"/>
                <a:ea typeface="田氏保钓体简" panose="02010800040101010101" pitchFamily="2" charset="-122"/>
              </a:rPr>
              <a:t>h</a:t>
            </a:r>
            <a:r>
              <a:rPr lang="zh-CN" altLang="en-US" sz="2800" dirty="0">
                <a:latin typeface="田氏保钓体简" panose="02010800040101010101" pitchFamily="2" charset="-122"/>
                <a:ea typeface="田氏保钓体简" panose="02010800040101010101" pitchFamily="2" charset="-122"/>
              </a:rPr>
              <a:t>对应的</a:t>
            </a:r>
            <a:r>
              <a:rPr lang="en-US" altLang="zh-CN" sz="2800" dirty="0">
                <a:latin typeface="田氏保钓体简" panose="02010800040101010101" pitchFamily="2" charset="-122"/>
                <a:ea typeface="田氏保钓体简" panose="02010800040101010101" pitchFamily="2" charset="-122"/>
              </a:rPr>
              <a:t>H</a:t>
            </a:r>
            <a:r>
              <a:rPr lang="zh-CN" altLang="en-US" sz="2800" dirty="0">
                <a:latin typeface="田氏保钓体简" panose="02010800040101010101" pitchFamily="2" charset="-122"/>
                <a:ea typeface="田氏保钓体简" panose="02010800040101010101" pitchFamily="2" charset="-122"/>
              </a:rPr>
              <a:t>现在不能完全指示各样本的归属，因此一般在得到</a:t>
            </a:r>
            <a:r>
              <a:rPr lang="en-US" altLang="zh-CN" sz="2800" dirty="0">
                <a:latin typeface="田氏保钓体简" panose="02010800040101010101" pitchFamily="2" charset="-122"/>
                <a:ea typeface="田氏保钓体简" panose="02010800040101010101" pitchFamily="2" charset="-122"/>
              </a:rPr>
              <a:t>n</a:t>
            </a:r>
            <a:r>
              <a:rPr lang="en-US" altLang="zh-CN" sz="2800" dirty="0">
                <a:latin typeface="田氏保钓体简" panose="02010800040101010101" pitchFamily="2" charset="-122"/>
                <a:ea typeface="田氏保钓体简" panose="02010800040101010101" pitchFamily="2" charset="-122"/>
                <a:sym typeface="Wingdings 2"/>
              </a:rPr>
              <a:t>  </a:t>
            </a:r>
            <a:r>
              <a:rPr lang="en-US" altLang="zh-CN" sz="2800" dirty="0">
                <a:latin typeface="田氏保钓体简" panose="02010800040101010101" pitchFamily="2" charset="-122"/>
                <a:ea typeface="田氏保钓体简" panose="02010800040101010101" pitchFamily="2" charset="-122"/>
              </a:rPr>
              <a:t>k</a:t>
            </a:r>
            <a:r>
              <a:rPr lang="zh-CN" altLang="en-US" sz="2800" dirty="0">
                <a:latin typeface="田氏保钓体简" panose="02010800040101010101" pitchFamily="2" charset="-122"/>
                <a:ea typeface="田氏保钓体简" panose="02010800040101010101" pitchFamily="2" charset="-122"/>
              </a:rPr>
              <a:t>维度的矩阵</a:t>
            </a:r>
            <a:r>
              <a:rPr lang="en-US" altLang="zh-CN" sz="2800" dirty="0">
                <a:latin typeface="田氏保钓体简" panose="02010800040101010101" pitchFamily="2" charset="-122"/>
                <a:ea typeface="田氏保钓体简" panose="02010800040101010101" pitchFamily="2" charset="-122"/>
              </a:rPr>
              <a:t>H</a:t>
            </a:r>
            <a:r>
              <a:rPr lang="zh-CN" altLang="en-US" sz="2800" dirty="0">
                <a:latin typeface="田氏保钓体简" panose="02010800040101010101" pitchFamily="2" charset="-122"/>
                <a:ea typeface="田氏保钓体简" panose="02010800040101010101" pitchFamily="2" charset="-122"/>
              </a:rPr>
              <a:t>后还需要对每一行进行一次传统的聚类，比如使用</a:t>
            </a:r>
            <a:r>
              <a:rPr lang="en-US" altLang="zh-CN" sz="2800" dirty="0">
                <a:latin typeface="田氏保钓体简" panose="02010800040101010101" pitchFamily="2" charset="-122"/>
                <a:ea typeface="田氏保钓体简" panose="02010800040101010101" pitchFamily="2" charset="-122"/>
              </a:rPr>
              <a:t>K-Means</a:t>
            </a:r>
            <a:r>
              <a:rPr lang="zh-CN" altLang="en-US" sz="2800" dirty="0">
                <a:latin typeface="田氏保钓体简" panose="02010800040101010101" pitchFamily="2" charset="-122"/>
                <a:ea typeface="田氏保钓体简" panose="02010800040101010101" pitchFamily="2" charset="-122"/>
              </a:rPr>
              <a:t>聚类</a:t>
            </a:r>
            <a:r>
              <a:rPr lang="en-US" altLang="zh-CN" sz="2800" dirty="0">
                <a:latin typeface="田氏保钓体简" panose="02010800040101010101" pitchFamily="2" charset="-122"/>
                <a:ea typeface="田氏保钓体简" panose="02010800040101010101" pitchFamily="2" charset="-122"/>
              </a:rPr>
              <a:t>.</a:t>
            </a:r>
          </a:p>
        </p:txBody>
      </p:sp>
    </p:spTree>
    <p:extLst>
      <p:ext uri="{BB962C8B-B14F-4D97-AF65-F5344CB8AC3E}">
        <p14:creationId xmlns:p14="http://schemas.microsoft.com/office/powerpoint/2010/main" val="28211107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err="1">
                <a:solidFill>
                  <a:srgbClr val="000000"/>
                </a:solidFill>
                <a:latin typeface="田氏保钓体简" panose="02010800040101010101" pitchFamily="2" charset="-122"/>
                <a:ea typeface="田氏保钓体简" panose="02010800040101010101" pitchFamily="2" charset="-122"/>
                <a:cs typeface="+mn-cs"/>
              </a:rPr>
              <a:t>Ncut</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86</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AutoShape 2"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6"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815619" y="2404045"/>
            <a:ext cx="7140757" cy="1384995"/>
          </a:xfrm>
          <a:prstGeom prst="rect">
            <a:avLst/>
          </a:prstGeom>
        </p:spPr>
        <p:txBody>
          <a:bodyPr wrap="square">
            <a:spAutoFit/>
          </a:bodyPr>
          <a:lstStyle/>
          <a:p>
            <a:r>
              <a:rPr lang="zh-CN" altLang="en-US" sz="2800" dirty="0">
                <a:latin typeface="田氏保钓体简" panose="02010800040101010101" pitchFamily="2" charset="-122"/>
                <a:ea typeface="田氏保钓体简" panose="02010800040101010101" pitchFamily="2" charset="-122"/>
              </a:rPr>
              <a:t>由于子图样本的个数多并不一定权重就大，我们切图时基于权重也更合我们的目标，因此一般来说</a:t>
            </a:r>
            <a:r>
              <a:rPr lang="en-US" altLang="zh-CN" sz="2800" dirty="0" err="1">
                <a:latin typeface="田氏保钓体简" panose="02010800040101010101" pitchFamily="2" charset="-122"/>
                <a:ea typeface="田氏保钓体简" panose="02010800040101010101" pitchFamily="2" charset="-122"/>
              </a:rPr>
              <a:t>Ncut</a:t>
            </a:r>
            <a:r>
              <a:rPr lang="zh-CN" altLang="en-US" sz="2800" dirty="0">
                <a:latin typeface="田氏保钓体简" panose="02010800040101010101" pitchFamily="2" charset="-122"/>
                <a:ea typeface="田氏保钓体简" panose="02010800040101010101" pitchFamily="2" charset="-122"/>
              </a:rPr>
              <a:t>切图优于</a:t>
            </a:r>
            <a:r>
              <a:rPr lang="en-US" altLang="zh-CN" sz="2800" dirty="0" err="1">
                <a:latin typeface="田氏保钓体简" panose="02010800040101010101" pitchFamily="2" charset="-122"/>
                <a:ea typeface="田氏保钓体简" panose="02010800040101010101" pitchFamily="2" charset="-122"/>
              </a:rPr>
              <a:t>RatioCut</a:t>
            </a:r>
            <a:r>
              <a:rPr lang="zh-CN" altLang="en-US" sz="2800" dirty="0">
                <a:latin typeface="田氏保钓体简" panose="02010800040101010101" pitchFamily="2" charset="-122"/>
                <a:ea typeface="田氏保钓体简" panose="02010800040101010101" pitchFamily="2" charset="-122"/>
              </a:rPr>
              <a:t>切图。</a:t>
            </a:r>
            <a:endParaRPr lang="en-US" altLang="zh-CN" sz="2800" dirty="0">
              <a:latin typeface="田氏保钓体简" panose="02010800040101010101" pitchFamily="2" charset="-122"/>
              <a:ea typeface="田氏保钓体简" panose="02010800040101010101" pitchFamily="2" charset="-122"/>
            </a:endParaRPr>
          </a:p>
        </p:txBody>
      </p:sp>
      <p:pic>
        <p:nvPicPr>
          <p:cNvPr id="13" name="图片 1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1211" y="4310470"/>
            <a:ext cx="5449061" cy="990738"/>
          </a:xfrm>
          <a:prstGeom prst="rect">
            <a:avLst/>
          </a:prstGeom>
        </p:spPr>
      </p:pic>
    </p:spTree>
    <p:extLst>
      <p:ext uri="{BB962C8B-B14F-4D97-AF65-F5344CB8AC3E}">
        <p14:creationId xmlns:p14="http://schemas.microsoft.com/office/powerpoint/2010/main" val="1297615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err="1">
                <a:solidFill>
                  <a:srgbClr val="000000"/>
                </a:solidFill>
                <a:latin typeface="田氏保钓体简" panose="02010800040101010101" pitchFamily="2" charset="-122"/>
                <a:ea typeface="田氏保钓体简" panose="02010800040101010101" pitchFamily="2" charset="-122"/>
                <a:cs typeface="+mn-cs"/>
              </a:rPr>
              <a:t>Ncut</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87</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AutoShape 2"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6"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887627" y="3573016"/>
            <a:ext cx="7140757" cy="523220"/>
          </a:xfrm>
          <a:prstGeom prst="rect">
            <a:avLst/>
          </a:prstGeom>
        </p:spPr>
        <p:txBody>
          <a:bodyPr wrap="square">
            <a:spAutoFit/>
          </a:bodyPr>
          <a:lstStyle/>
          <a:p>
            <a:r>
              <a:rPr lang="zh-CN" altLang="en-US" sz="2800" dirty="0">
                <a:latin typeface="田氏保钓体简" panose="02010800040101010101" pitchFamily="2" charset="-122"/>
                <a:ea typeface="田氏保钓体简" panose="02010800040101010101" pitchFamily="2" charset="-122"/>
              </a:rPr>
              <a:t>指示向量定义如下：</a:t>
            </a:r>
            <a:endParaRPr lang="en-US" altLang="zh-CN" sz="2800" dirty="0">
              <a:latin typeface="田氏保钓体简" panose="02010800040101010101" pitchFamily="2" charset="-122"/>
              <a:ea typeface="田氏保钓体简" panose="02010800040101010101" pitchFamily="2" charset="-122"/>
            </a:endParaRPr>
          </a:p>
        </p:txBody>
      </p:sp>
      <p:grpSp>
        <p:nvGrpSpPr>
          <p:cNvPr id="20" name="组合 19"/>
          <p:cNvGrpSpPr/>
          <p:nvPr/>
        </p:nvGrpSpPr>
        <p:grpSpPr>
          <a:xfrm>
            <a:off x="2339752" y="4365104"/>
            <a:ext cx="4289829" cy="1237326"/>
            <a:chOff x="3497245" y="3861048"/>
            <a:chExt cx="2979406" cy="745083"/>
          </a:xfrm>
        </p:grpSpPr>
        <mc:AlternateContent xmlns:mc="http://schemas.openxmlformats.org/markup-compatibility/2006" xmlns:a14="http://schemas.microsoft.com/office/drawing/2010/main">
          <mc:Choice Requires="a14">
            <p:sp>
              <p:nvSpPr>
                <p:cNvPr id="21" name="TextBox 20"/>
                <p:cNvSpPr txBox="1"/>
                <p:nvPr/>
              </p:nvSpPr>
              <p:spPr>
                <a:xfrm>
                  <a:off x="3497245" y="3861048"/>
                  <a:ext cx="2979406" cy="7450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a:rPr>
                            </m:ctrlPr>
                          </m:sSubPr>
                          <m:e>
                            <m:r>
                              <a:rPr lang="en-US" altLang="zh-CN" sz="2800" b="0" i="1" smtClean="0">
                                <a:latin typeface="Cambria Math"/>
                              </a:rPr>
                              <m:t>h</m:t>
                            </m:r>
                          </m:e>
                          <m:sub>
                            <m:r>
                              <a:rPr lang="en-US" altLang="zh-CN" sz="2800" b="0" i="1" smtClean="0">
                                <a:latin typeface="Cambria Math"/>
                              </a:rPr>
                              <m:t>𝑖𝑗</m:t>
                            </m:r>
                          </m:sub>
                        </m:sSub>
                        <m:r>
                          <a:rPr lang="en-US" altLang="zh-CN" sz="2800" i="1" smtClean="0">
                            <a:latin typeface="Cambria Math"/>
                          </a:rPr>
                          <m:t>=</m:t>
                        </m:r>
                        <m:d>
                          <m:dPr>
                            <m:begChr m:val="{"/>
                            <m:endChr m:val=""/>
                            <m:ctrlPr>
                              <a:rPr lang="en-US" altLang="zh-CN" sz="2800" i="1" smtClean="0">
                                <a:latin typeface="Cambria Math"/>
                              </a:rPr>
                            </m:ctrlPr>
                          </m:dPr>
                          <m:e>
                            <m:eqArr>
                              <m:eqArrPr>
                                <m:ctrlPr>
                                  <a:rPr lang="en-US" altLang="zh-CN" sz="2800" i="1" smtClean="0">
                                    <a:latin typeface="Cambria Math"/>
                                  </a:rPr>
                                </m:ctrlPr>
                              </m:eqArrPr>
                              <m:e>
                                <m:r>
                                  <a:rPr lang="en-US" altLang="zh-CN" sz="2800" b="0" i="1" smtClean="0">
                                    <a:latin typeface="Cambria Math"/>
                                  </a:rPr>
                                  <m:t>0</m:t>
                                </m:r>
                                <m:r>
                                  <a:rPr lang="en-US" altLang="zh-CN" sz="2800" i="1" smtClean="0">
                                    <a:latin typeface="Cambria Math"/>
                                  </a:rPr>
                                  <m:t>,  </m:t>
                                </m:r>
                                <m:sSub>
                                  <m:sSubPr>
                                    <m:ctrlPr>
                                      <a:rPr lang="en-US" altLang="zh-CN" sz="2800" i="1" smtClean="0">
                                        <a:latin typeface="Cambria Math"/>
                                      </a:rPr>
                                    </m:ctrlPr>
                                  </m:sSubPr>
                                  <m:e>
                                    <m:r>
                                      <a:rPr lang="en-US" altLang="zh-CN" sz="2800" b="0" i="1" smtClean="0">
                                        <a:latin typeface="Cambria Math"/>
                                      </a:rPr>
                                      <m:t>𝑣</m:t>
                                    </m:r>
                                  </m:e>
                                  <m:sub>
                                    <m:r>
                                      <a:rPr lang="en-US" altLang="zh-CN" sz="2800" b="0" i="1" smtClean="0">
                                        <a:latin typeface="Cambria Math"/>
                                      </a:rPr>
                                      <m:t>𝑗</m:t>
                                    </m:r>
                                  </m:sub>
                                </m:sSub>
                                <m:r>
                                  <a:rPr lang="en-US" altLang="zh-CN" sz="2800" i="1">
                                    <a:latin typeface="Cambria Math"/>
                                    <a:ea typeface="Cambria Math"/>
                                  </a:rPr>
                                  <m:t>∈</m:t>
                                </m:r>
                                <m:sSub>
                                  <m:sSubPr>
                                    <m:ctrlPr>
                                      <a:rPr lang="en-US" altLang="zh-CN" sz="2800" i="1" smtClean="0">
                                        <a:latin typeface="Cambria Math"/>
                                      </a:rPr>
                                    </m:ctrlPr>
                                  </m:sSubPr>
                                  <m:e>
                                    <m:r>
                                      <a:rPr lang="en-US" altLang="zh-CN" sz="2800" b="0" i="1" smtClean="0">
                                        <a:latin typeface="Cambria Math"/>
                                      </a:rPr>
                                      <m:t>𝐴</m:t>
                                    </m:r>
                                  </m:e>
                                  <m:sub>
                                    <m:r>
                                      <a:rPr lang="en-US" altLang="zh-CN" sz="2800" b="0" i="1" smtClean="0">
                                        <a:latin typeface="Cambria Math"/>
                                      </a:rPr>
                                      <m:t>𝑖</m:t>
                                    </m:r>
                                  </m:sub>
                                </m:sSub>
                              </m:e>
                              <m:e>
                                <m:r>
                                  <a:rPr lang="en-US" altLang="zh-CN" sz="2800" i="1" smtClean="0">
                                    <a:latin typeface="Cambria Math"/>
                                  </a:rPr>
                                  <m:t>&amp;</m:t>
                                </m:r>
                                <m:box>
                                  <m:boxPr>
                                    <m:ctrlPr>
                                      <a:rPr lang="en-US" altLang="zh-CN" sz="2800" i="1" smtClean="0">
                                        <a:latin typeface="Cambria Math"/>
                                      </a:rPr>
                                    </m:ctrlPr>
                                  </m:boxPr>
                                  <m:e>
                                    <m:argPr>
                                      <m:argSz m:val="-1"/>
                                    </m:argPr>
                                    <m:f>
                                      <m:fPr>
                                        <m:ctrlPr>
                                          <a:rPr lang="en-US" altLang="zh-CN" sz="2800" i="1" smtClean="0">
                                            <a:latin typeface="Cambria Math"/>
                                          </a:rPr>
                                        </m:ctrlPr>
                                      </m:fPr>
                                      <m:num>
                                        <m:r>
                                          <a:rPr lang="en-US" altLang="zh-CN" sz="2800" b="0" i="1" smtClean="0">
                                            <a:latin typeface="Cambria Math"/>
                                          </a:rPr>
                                          <m:t>1</m:t>
                                        </m:r>
                                      </m:num>
                                      <m:den>
                                        <m:rad>
                                          <m:radPr>
                                            <m:degHide m:val="on"/>
                                            <m:ctrlPr>
                                              <a:rPr lang="en-US" altLang="zh-CN" sz="2800" i="1" smtClean="0">
                                                <a:latin typeface="Cambria Math"/>
                                              </a:rPr>
                                            </m:ctrlPr>
                                          </m:radPr>
                                          <m:deg/>
                                          <m:e>
                                            <m:r>
                                              <a:rPr lang="en-US" altLang="zh-CN" sz="2800" b="0" i="1" smtClean="0">
                                                <a:latin typeface="Cambria Math"/>
                                              </a:rPr>
                                              <m:t>𝑣𝑜𝑙</m:t>
                                            </m:r>
                                            <m:r>
                                              <a:rPr lang="en-US" altLang="zh-CN" sz="2800" b="0" i="1" smtClean="0">
                                                <a:latin typeface="Cambria Math"/>
                                              </a:rPr>
                                              <m:t>(</m:t>
                                            </m:r>
                                            <m:sSub>
                                              <m:sSubPr>
                                                <m:ctrlPr>
                                                  <a:rPr lang="en-US" altLang="zh-CN" sz="2800" b="0" i="1" smtClean="0">
                                                    <a:latin typeface="Cambria Math"/>
                                                  </a:rPr>
                                                </m:ctrlPr>
                                              </m:sSubPr>
                                              <m:e>
                                                <m:r>
                                                  <a:rPr lang="en-US" altLang="zh-CN" sz="2800" b="0" i="1" smtClean="0">
                                                    <a:latin typeface="Cambria Math"/>
                                                  </a:rPr>
                                                  <m:t>𝐴</m:t>
                                                </m:r>
                                              </m:e>
                                              <m:sub>
                                                <m:r>
                                                  <a:rPr lang="en-US" altLang="zh-CN" sz="2800" b="0" i="1" smtClean="0">
                                                    <a:latin typeface="Cambria Math"/>
                                                  </a:rPr>
                                                  <m:t>𝑖</m:t>
                                                </m:r>
                                              </m:sub>
                                            </m:sSub>
                                            <m:r>
                                              <a:rPr lang="en-US" altLang="zh-CN" sz="2800" b="0" i="1" smtClean="0">
                                                <a:latin typeface="Cambria Math"/>
                                              </a:rPr>
                                              <m:t>)</m:t>
                                            </m:r>
                                          </m:e>
                                        </m:rad>
                                      </m:den>
                                    </m:f>
                                  </m:e>
                                </m:box>
                                <m:r>
                                  <a:rPr lang="en-US" altLang="zh-CN" sz="2800" i="1" smtClean="0">
                                    <a:latin typeface="Cambria Math"/>
                                  </a:rPr>
                                  <m:t>,  </m:t>
                                </m:r>
                                <m:sSub>
                                  <m:sSubPr>
                                    <m:ctrlPr>
                                      <a:rPr lang="en-US" altLang="zh-CN" sz="2800" i="1" smtClean="0">
                                        <a:latin typeface="Cambria Math"/>
                                      </a:rPr>
                                    </m:ctrlPr>
                                  </m:sSubPr>
                                  <m:e>
                                    <m:r>
                                      <a:rPr lang="en-US" altLang="zh-CN" sz="2800" b="0" i="1" smtClean="0">
                                        <a:latin typeface="Cambria Math"/>
                                      </a:rPr>
                                      <m:t>𝑣</m:t>
                                    </m:r>
                                  </m:e>
                                  <m:sub>
                                    <m:r>
                                      <a:rPr lang="en-US" altLang="zh-CN" sz="2800" b="0" i="1" smtClean="0">
                                        <a:latin typeface="Cambria Math"/>
                                      </a:rPr>
                                      <m:t>𝑗</m:t>
                                    </m:r>
                                  </m:sub>
                                </m:sSub>
                                <m:r>
                                  <a:rPr lang="en-US" altLang="zh-CN" sz="2800" i="1">
                                    <a:latin typeface="Cambria Math"/>
                                    <a:ea typeface="Cambria Math"/>
                                  </a:rPr>
                                  <m:t>∈</m:t>
                                </m:r>
                                <m:sSub>
                                  <m:sSubPr>
                                    <m:ctrlPr>
                                      <a:rPr lang="en-US" altLang="zh-CN" sz="2800" i="1" smtClean="0">
                                        <a:latin typeface="Cambria Math"/>
                                        <a:ea typeface="Cambria Math"/>
                                      </a:rPr>
                                    </m:ctrlPr>
                                  </m:sSubPr>
                                  <m:e>
                                    <m:r>
                                      <a:rPr lang="en-US" altLang="zh-CN" sz="2800" b="0" i="1" smtClean="0">
                                        <a:latin typeface="Cambria Math"/>
                                        <a:ea typeface="Cambria Math"/>
                                      </a:rPr>
                                      <m:t>𝐴</m:t>
                                    </m:r>
                                  </m:e>
                                  <m:sub>
                                    <m:r>
                                      <a:rPr lang="en-US" altLang="zh-CN" sz="2800" b="0" i="1" smtClean="0">
                                        <a:latin typeface="Cambria Math"/>
                                        <a:ea typeface="Cambria Math"/>
                                      </a:rPr>
                                      <m:t>𝑖</m:t>
                                    </m:r>
                                  </m:sub>
                                </m:sSub>
                              </m:e>
                            </m:eqArr>
                          </m:e>
                        </m:d>
                      </m:oMath>
                    </m:oMathPara>
                  </a14:m>
                  <a:endParaRPr lang="zh-CN" altLang="en-US" sz="2800" dirty="0"/>
                </a:p>
              </p:txBody>
            </p:sp>
          </mc:Choice>
          <mc:Fallback xmlns="">
            <p:sp>
              <p:nvSpPr>
                <p:cNvPr id="21" name="TextBox 20"/>
                <p:cNvSpPr txBox="1">
                  <a:spLocks noRot="1" noChangeAspect="1" noMove="1" noResize="1" noEditPoints="1" noAdjustHandles="1" noChangeArrowheads="1" noChangeShapeType="1" noTextEdit="1"/>
                </p:cNvSpPr>
                <p:nvPr/>
              </p:nvSpPr>
              <p:spPr>
                <a:xfrm>
                  <a:off x="3497245" y="3861048"/>
                  <a:ext cx="2979406" cy="745083"/>
                </a:xfrm>
                <a:prstGeom prst="rect">
                  <a:avLst/>
                </a:prstGeom>
                <a:blipFill rotWithShape="1">
                  <a:blip r:embed="rId3"/>
                  <a:stretch>
                    <a:fillRect/>
                  </a:stretch>
                </a:blipFill>
              </p:spPr>
              <p:txBody>
                <a:bodyPr/>
                <a:lstStyle/>
                <a:p>
                  <a:r>
                    <a:rPr lang="zh-CN" altLang="en-US">
                      <a:noFill/>
                    </a:rPr>
                    <a:t> </a:t>
                  </a:r>
                </a:p>
              </p:txBody>
            </p:sp>
          </mc:Fallback>
        </mc:AlternateContent>
        <p:cxnSp>
          <p:nvCxnSpPr>
            <p:cNvPr id="22" name="直接连接符 21"/>
            <p:cNvCxnSpPr/>
            <p:nvPr/>
          </p:nvCxnSpPr>
          <p:spPr>
            <a:xfrm flipV="1">
              <a:off x="5664383" y="3890693"/>
              <a:ext cx="36004" cy="195104"/>
            </a:xfrm>
            <a:prstGeom prst="line">
              <a:avLst/>
            </a:prstGeom>
          </p:spPr>
          <p:style>
            <a:lnRef idx="1">
              <a:schemeClr val="dk1"/>
            </a:lnRef>
            <a:fillRef idx="0">
              <a:schemeClr val="dk1"/>
            </a:fillRef>
            <a:effectRef idx="0">
              <a:schemeClr val="dk1"/>
            </a:effectRef>
            <a:fontRef idx="minor">
              <a:schemeClr val="tx1"/>
            </a:fontRef>
          </p:style>
        </p:cxnSp>
      </p:grpSp>
      <p:sp>
        <p:nvSpPr>
          <p:cNvPr id="25" name="矩形 24"/>
          <p:cNvSpPr/>
          <p:nvPr/>
        </p:nvSpPr>
        <p:spPr>
          <a:xfrm>
            <a:off x="921576" y="2564904"/>
            <a:ext cx="6746767" cy="523220"/>
          </a:xfrm>
          <a:prstGeom prst="rect">
            <a:avLst/>
          </a:prstGeom>
        </p:spPr>
        <p:txBody>
          <a:bodyPr wrap="square">
            <a:spAutoFit/>
          </a:bodyPr>
          <a:lstStyle/>
          <a:p>
            <a:r>
              <a:rPr lang="zh-CN" altLang="en-US" sz="2800" dirty="0">
                <a:latin typeface="田氏保钓体简" panose="02010800040101010101" pitchFamily="2" charset="-122"/>
                <a:ea typeface="田氏保钓体简" panose="02010800040101010101" pitchFamily="2" charset="-122"/>
              </a:rPr>
              <a:t>使用子图权重</a:t>
            </a:r>
            <a:r>
              <a:rPr lang="en-US" altLang="zh-CN" sz="2800" dirty="0">
                <a:latin typeface="田氏保钓体简" panose="02010800040101010101" pitchFamily="2" charset="-122"/>
                <a:ea typeface="田氏保钓体简" panose="02010800040101010101" pitchFamily="2" charset="-122"/>
              </a:rPr>
              <a:t>             </a:t>
            </a:r>
            <a:r>
              <a:rPr lang="zh-CN" altLang="en-US" sz="2800" dirty="0">
                <a:latin typeface="田氏保钓体简" panose="02010800040101010101" pitchFamily="2" charset="-122"/>
                <a:ea typeface="田氏保钓体简" panose="02010800040101010101" pitchFamily="2" charset="-122"/>
              </a:rPr>
              <a:t>来标示指示向量</a:t>
            </a:r>
            <a:r>
              <a:rPr lang="en-US" altLang="zh-CN" sz="2800" dirty="0">
                <a:latin typeface="田氏保钓体简" panose="02010800040101010101" pitchFamily="2" charset="-122"/>
                <a:ea typeface="田氏保钓体简" panose="02010800040101010101" pitchFamily="2" charset="-122"/>
              </a:rPr>
              <a:t>h</a:t>
            </a:r>
            <a:r>
              <a:rPr lang="en-US" altLang="zh-CN" sz="2800" baseline="-25000" dirty="0">
                <a:latin typeface="田氏保钓体简" panose="02010800040101010101" pitchFamily="2" charset="-122"/>
                <a:ea typeface="田氏保钓体简" panose="02010800040101010101" pitchFamily="2" charset="-122"/>
              </a:rPr>
              <a:t>i</a:t>
            </a:r>
            <a:endParaRPr lang="zh-CN" altLang="en-US" sz="2800" baseline="-25000" dirty="0">
              <a:latin typeface="田氏保钓体简" panose="02010800040101010101" pitchFamily="2" charset="-122"/>
              <a:ea typeface="田氏保钓体简" panose="02010800040101010101" pitchFamily="2" charset="-122"/>
            </a:endParaRPr>
          </a:p>
        </p:txBody>
      </p:sp>
      <mc:AlternateContent xmlns:mc="http://schemas.openxmlformats.org/markup-compatibility/2006" xmlns:a14="http://schemas.microsoft.com/office/drawing/2010/main">
        <mc:Choice Requires="a14">
          <p:sp>
            <p:nvSpPr>
              <p:cNvPr id="26" name="TextBox 25"/>
              <p:cNvSpPr txBox="1"/>
              <p:nvPr/>
            </p:nvSpPr>
            <p:spPr>
              <a:xfrm>
                <a:off x="3143779" y="2492896"/>
                <a:ext cx="1169038" cy="7290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a:rPr>
                          </m:ctrlPr>
                        </m:fPr>
                        <m:num>
                          <m:r>
                            <a:rPr lang="en-US" altLang="zh-CN" b="0" i="1" smtClean="0">
                              <a:latin typeface="Cambria Math"/>
                            </a:rPr>
                            <m:t>1</m:t>
                          </m:r>
                        </m:num>
                        <m:den>
                          <m:rad>
                            <m:radPr>
                              <m:degHide m:val="on"/>
                              <m:ctrlPr>
                                <a:rPr lang="en-US" altLang="zh-CN" i="1" smtClean="0">
                                  <a:latin typeface="Cambria Math"/>
                                </a:rPr>
                              </m:ctrlPr>
                            </m:radPr>
                            <m:deg/>
                            <m:e>
                              <m:r>
                                <a:rPr lang="en-US" altLang="zh-CN" b="0" i="1" smtClean="0">
                                  <a:latin typeface="Cambria Math"/>
                                </a:rPr>
                                <m:t>𝑣𝑜𝑙</m:t>
                              </m:r>
                              <m:r>
                                <a:rPr lang="en-US" altLang="zh-CN" b="0" i="1" smtClean="0">
                                  <a:latin typeface="Cambria Math"/>
                                </a:rPr>
                                <m:t>(</m:t>
                              </m:r>
                              <m:sSub>
                                <m:sSubPr>
                                  <m:ctrlPr>
                                    <a:rPr lang="en-US" altLang="zh-CN" b="0" i="1" smtClean="0">
                                      <a:latin typeface="Cambria Math"/>
                                    </a:rPr>
                                  </m:ctrlPr>
                                </m:sSubPr>
                                <m:e>
                                  <m:r>
                                    <a:rPr lang="en-US" altLang="zh-CN" b="0" i="1" smtClean="0">
                                      <a:latin typeface="Cambria Math"/>
                                    </a:rPr>
                                    <m:t>𝐴</m:t>
                                  </m:r>
                                </m:e>
                                <m:sub>
                                  <m:r>
                                    <a:rPr lang="en-US" altLang="zh-CN" b="0" i="1" smtClean="0">
                                      <a:latin typeface="Cambria Math"/>
                                    </a:rPr>
                                    <m:t>𝑖</m:t>
                                  </m:r>
                                </m:sub>
                              </m:sSub>
                              <m:r>
                                <a:rPr lang="en-US" altLang="zh-CN" b="0" i="1" smtClean="0">
                                  <a:latin typeface="Cambria Math"/>
                                </a:rPr>
                                <m:t>)</m:t>
                              </m:r>
                            </m:e>
                          </m:rad>
                        </m:den>
                      </m:f>
                    </m:oMath>
                  </m:oMathPara>
                </a14:m>
                <a:endParaRPr lang="zh-CN" alt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3143779" y="2492896"/>
                <a:ext cx="1169038" cy="729046"/>
              </a:xfrm>
              <a:prstGeom prst="rect">
                <a:avLst/>
              </a:prstGeom>
              <a:blipFill rotWithShape="1">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053509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2449873"/>
            <a:ext cx="8226425" cy="4219487"/>
          </a:xfrm>
          <a:prstGeom prst="rect">
            <a:avLst/>
          </a:prstGeom>
        </p:spPr>
      </p:pic>
      <p:sp>
        <p:nvSpPr>
          <p:cNvPr id="2" name="标题 1"/>
          <p:cNvSpPr>
            <a:spLocks noGrp="1"/>
          </p:cNvSpPr>
          <p:nvPr>
            <p:ph type="title"/>
          </p:nvPr>
        </p:nvSpPr>
        <p:spPr/>
        <p:txBody>
          <a:bodyPr/>
          <a:lstStyle/>
          <a:p>
            <a:r>
              <a:rPr lang="en-US" altLang="zh-CN" sz="3600" kern="1200" dirty="0" err="1">
                <a:solidFill>
                  <a:srgbClr val="000000"/>
                </a:solidFill>
                <a:latin typeface="田氏保钓体简" panose="02010800040101010101" pitchFamily="2" charset="-122"/>
                <a:ea typeface="田氏保钓体简" panose="02010800040101010101" pitchFamily="2" charset="-122"/>
                <a:cs typeface="+mn-cs"/>
              </a:rPr>
              <a:t>Ncut</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88</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AutoShape 2"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6"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矩形 22"/>
          <p:cNvSpPr/>
          <p:nvPr/>
        </p:nvSpPr>
        <p:spPr>
          <a:xfrm>
            <a:off x="1301503" y="1844824"/>
            <a:ext cx="4206601" cy="523220"/>
          </a:xfrm>
          <a:prstGeom prst="rect">
            <a:avLst/>
          </a:prstGeom>
        </p:spPr>
        <p:txBody>
          <a:bodyPr wrap="none">
            <a:spAutoFit/>
          </a:bodyPr>
          <a:lstStyle/>
          <a:p>
            <a:r>
              <a:rPr lang="zh-CN" altLang="en-US" sz="2800" dirty="0">
                <a:latin typeface="田氏保钓体简" panose="02010800040101010101" pitchFamily="2" charset="-122"/>
                <a:ea typeface="田氏保钓体简" panose="02010800040101010101" pitchFamily="2" charset="-122"/>
              </a:rPr>
              <a:t>那么我们对于</a:t>
            </a:r>
            <a:r>
              <a:rPr lang="en-US" altLang="zh-CN" sz="2800" dirty="0" err="1">
                <a:latin typeface="田氏保钓体简" panose="02010800040101010101" pitchFamily="2" charset="-122"/>
                <a:ea typeface="田氏保钓体简" panose="02010800040101010101" pitchFamily="2" charset="-122"/>
              </a:rPr>
              <a:t>h</a:t>
            </a:r>
            <a:r>
              <a:rPr lang="en-US" altLang="zh-CN" sz="2800" baseline="-25000" dirty="0" err="1">
                <a:latin typeface="田氏保钓体简" panose="02010800040101010101" pitchFamily="2" charset="-122"/>
                <a:ea typeface="田氏保钓体简" panose="02010800040101010101" pitchFamily="2" charset="-122"/>
              </a:rPr>
              <a:t>i</a:t>
            </a:r>
            <a:r>
              <a:rPr lang="en-US" altLang="zh-CN" sz="2800" baseline="30000" dirty="0" err="1">
                <a:latin typeface="田氏保钓体简" panose="02010800040101010101" pitchFamily="2" charset="-122"/>
                <a:ea typeface="田氏保钓体简" panose="02010800040101010101" pitchFamily="2" charset="-122"/>
              </a:rPr>
              <a:t>T</a:t>
            </a:r>
            <a:r>
              <a:rPr lang="en-US" altLang="zh-CN" sz="2800" dirty="0" err="1">
                <a:latin typeface="田氏保钓体简" panose="02010800040101010101" pitchFamily="2" charset="-122"/>
                <a:ea typeface="田氏保钓体简" panose="02010800040101010101" pitchFamily="2" charset="-122"/>
              </a:rPr>
              <a:t>Lh</a:t>
            </a:r>
            <a:r>
              <a:rPr lang="en-US" altLang="zh-CN" sz="2800" baseline="-25000" dirty="0" err="1">
                <a:latin typeface="田氏保钓体简" panose="02010800040101010101" pitchFamily="2" charset="-122"/>
                <a:ea typeface="田氏保钓体简" panose="02010800040101010101" pitchFamily="2" charset="-122"/>
              </a:rPr>
              <a:t>i</a:t>
            </a:r>
            <a:r>
              <a:rPr lang="en-US" altLang="zh-CN" sz="2800" dirty="0">
                <a:latin typeface="田氏保钓体简" panose="02010800040101010101" pitchFamily="2" charset="-122"/>
                <a:ea typeface="田氏保钓体简" panose="02010800040101010101" pitchFamily="2" charset="-122"/>
              </a:rPr>
              <a:t>,</a:t>
            </a:r>
            <a:r>
              <a:rPr lang="zh-CN" altLang="en-US" sz="2800" dirty="0">
                <a:latin typeface="田氏保钓体简" panose="02010800040101010101" pitchFamily="2" charset="-122"/>
                <a:ea typeface="田氏保钓体简" panose="02010800040101010101" pitchFamily="2" charset="-122"/>
              </a:rPr>
              <a:t>有：</a:t>
            </a:r>
            <a:endParaRPr lang="zh-CN" altLang="en-US" sz="2800" dirty="0">
              <a:solidFill>
                <a:srgbClr val="C00000"/>
              </a:solidFill>
              <a:latin typeface="田氏保钓体简" panose="02010800040101010101" pitchFamily="2" charset="-122"/>
              <a:ea typeface="田氏保钓体简" panose="02010800040101010101" pitchFamily="2" charset="-122"/>
            </a:endParaRPr>
          </a:p>
        </p:txBody>
      </p:sp>
    </p:spTree>
    <p:extLst>
      <p:ext uri="{BB962C8B-B14F-4D97-AF65-F5344CB8AC3E}">
        <p14:creationId xmlns:p14="http://schemas.microsoft.com/office/powerpoint/2010/main" val="11608953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err="1">
                <a:solidFill>
                  <a:srgbClr val="000000"/>
                </a:solidFill>
                <a:latin typeface="田氏保钓体简" panose="02010800040101010101" pitchFamily="2" charset="-122"/>
                <a:ea typeface="田氏保钓体简" panose="02010800040101010101" pitchFamily="2" charset="-122"/>
                <a:cs typeface="+mn-cs"/>
              </a:rPr>
              <a:t>Ncut</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89</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AutoShape 2"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6"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矩形 22"/>
          <p:cNvSpPr/>
          <p:nvPr/>
        </p:nvSpPr>
        <p:spPr>
          <a:xfrm>
            <a:off x="467544" y="2113692"/>
            <a:ext cx="3775393" cy="523220"/>
          </a:xfrm>
          <a:prstGeom prst="rect">
            <a:avLst/>
          </a:prstGeom>
        </p:spPr>
        <p:txBody>
          <a:bodyPr wrap="none">
            <a:spAutoFit/>
          </a:bodyPr>
          <a:lstStyle/>
          <a:p>
            <a:r>
              <a:rPr lang="zh-CN" altLang="en-US" sz="2800" dirty="0">
                <a:latin typeface="田氏保钓体简" panose="02010800040101010101" pitchFamily="2" charset="-122"/>
                <a:ea typeface="田氏保钓体简" panose="02010800040101010101" pitchFamily="2" charset="-122"/>
              </a:rPr>
              <a:t>我们的优化目标仍然是</a:t>
            </a:r>
            <a:endParaRPr lang="zh-CN" altLang="en-US" sz="2800" dirty="0">
              <a:solidFill>
                <a:srgbClr val="C00000"/>
              </a:solidFill>
              <a:latin typeface="田氏保钓体简" panose="02010800040101010101" pitchFamily="2" charset="-122"/>
              <a:ea typeface="田氏保钓体简" panose="02010800040101010101" pitchFamily="2" charset="-122"/>
            </a:endParaRPr>
          </a:p>
        </p:txBody>
      </p:sp>
      <p:pic>
        <p:nvPicPr>
          <p:cNvPr id="11" name="图片 10"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572" y="2636912"/>
            <a:ext cx="8268855" cy="990738"/>
          </a:xfrm>
          <a:prstGeom prst="rect">
            <a:avLst/>
          </a:prstGeom>
        </p:spPr>
      </p:pic>
      <p:sp>
        <p:nvSpPr>
          <p:cNvPr id="15" name="矩形 14"/>
          <p:cNvSpPr/>
          <p:nvPr/>
        </p:nvSpPr>
        <p:spPr>
          <a:xfrm>
            <a:off x="467544" y="3627650"/>
            <a:ext cx="7910279" cy="523220"/>
          </a:xfrm>
          <a:prstGeom prst="rect">
            <a:avLst/>
          </a:prstGeom>
        </p:spPr>
        <p:txBody>
          <a:bodyPr wrap="square">
            <a:spAutoFit/>
          </a:bodyPr>
          <a:lstStyle/>
          <a:p>
            <a:r>
              <a:rPr lang="zh-CN" altLang="en-US" sz="2800" dirty="0">
                <a:latin typeface="田氏保钓体简" panose="02010800040101010101" pitchFamily="2" charset="-122"/>
                <a:ea typeface="田氏保钓体简" panose="02010800040101010101" pitchFamily="2" charset="-122"/>
              </a:rPr>
              <a:t>但是此时</a:t>
            </a:r>
            <a:r>
              <a:rPr lang="en-US" altLang="zh-CN" sz="2800" dirty="0">
                <a:latin typeface="田氏保钓体简" panose="02010800040101010101" pitchFamily="2" charset="-122"/>
                <a:ea typeface="田氏保钓体简" panose="02010800040101010101" pitchFamily="2" charset="-122"/>
              </a:rPr>
              <a:t>H</a:t>
            </a:r>
            <a:r>
              <a:rPr lang="en-US" altLang="zh-CN" sz="2800" baseline="30000" dirty="0">
                <a:latin typeface="田氏保钓体简" panose="02010800040101010101" pitchFamily="2" charset="-122"/>
                <a:ea typeface="田氏保钓体简" panose="02010800040101010101" pitchFamily="2" charset="-122"/>
              </a:rPr>
              <a:t>T</a:t>
            </a:r>
            <a:r>
              <a:rPr lang="en-US" altLang="zh-CN" sz="2800" dirty="0">
                <a:latin typeface="田氏保钓体简" panose="02010800040101010101" pitchFamily="2" charset="-122"/>
                <a:ea typeface="田氏保钓体简" panose="02010800040101010101" pitchFamily="2" charset="-122"/>
              </a:rPr>
              <a:t>H≠I,</a:t>
            </a:r>
            <a:r>
              <a:rPr lang="zh-CN" altLang="en-US" sz="2800" dirty="0">
                <a:latin typeface="田氏保钓体简" panose="02010800040101010101" pitchFamily="2" charset="-122"/>
                <a:ea typeface="田氏保钓体简" panose="02010800040101010101" pitchFamily="2" charset="-122"/>
              </a:rPr>
              <a:t>而是</a:t>
            </a:r>
            <a:r>
              <a:rPr lang="en-US" altLang="zh-CN" sz="2800" dirty="0">
                <a:latin typeface="田氏保钓体简" panose="02010800040101010101" pitchFamily="2" charset="-122"/>
                <a:ea typeface="田氏保钓体简" panose="02010800040101010101" pitchFamily="2" charset="-122"/>
              </a:rPr>
              <a:t>H</a:t>
            </a:r>
            <a:r>
              <a:rPr lang="en-US" altLang="zh-CN" sz="2800" baseline="30000" dirty="0">
                <a:latin typeface="田氏保钓体简" panose="02010800040101010101" pitchFamily="2" charset="-122"/>
                <a:ea typeface="田氏保钓体简" panose="02010800040101010101" pitchFamily="2" charset="-122"/>
              </a:rPr>
              <a:t>T</a:t>
            </a:r>
            <a:r>
              <a:rPr lang="en-US" altLang="zh-CN" sz="2800" dirty="0">
                <a:latin typeface="田氏保钓体简" panose="02010800040101010101" pitchFamily="2" charset="-122"/>
                <a:ea typeface="田氏保钓体简" panose="02010800040101010101" pitchFamily="2" charset="-122"/>
              </a:rPr>
              <a:t>DH=I</a:t>
            </a:r>
            <a:r>
              <a:rPr lang="zh-CN" altLang="en-US" sz="2800" dirty="0">
                <a:latin typeface="田氏保钓体简" panose="02010800040101010101" pitchFamily="2" charset="-122"/>
                <a:ea typeface="田氏保钓体简" panose="02010800040101010101" pitchFamily="2" charset="-122"/>
              </a:rPr>
              <a:t>。推导如下：</a:t>
            </a:r>
          </a:p>
        </p:txBody>
      </p:sp>
      <p:pic>
        <p:nvPicPr>
          <p:cNvPr id="16" name="图片 15" descr="屏幕剪辑"/>
          <p:cNvPicPr>
            <a:picLocks noChangeAspect="1"/>
          </p:cNvPicPr>
          <p:nvPr/>
        </p:nvPicPr>
        <p:blipFill rotWithShape="1">
          <a:blip r:embed="rId4">
            <a:extLst>
              <a:ext uri="{28A0092B-C50C-407E-A947-70E740481C1C}">
                <a14:useLocalDpi xmlns:a14="http://schemas.microsoft.com/office/drawing/2010/main" val="0"/>
              </a:ext>
            </a:extLst>
          </a:blip>
          <a:srcRect l="63383"/>
          <a:stretch/>
        </p:blipFill>
        <p:spPr>
          <a:xfrm>
            <a:off x="3881104" y="5309051"/>
            <a:ext cx="2923144" cy="1028844"/>
          </a:xfrm>
          <a:prstGeom prst="rect">
            <a:avLst/>
          </a:prstGeom>
        </p:spPr>
      </p:pic>
      <p:pic>
        <p:nvPicPr>
          <p:cNvPr id="21" name="图片 20" descr="屏幕剪辑"/>
          <p:cNvPicPr>
            <a:picLocks noChangeAspect="1"/>
          </p:cNvPicPr>
          <p:nvPr/>
        </p:nvPicPr>
        <p:blipFill rotWithShape="1">
          <a:blip r:embed="rId4">
            <a:extLst>
              <a:ext uri="{28A0092B-C50C-407E-A947-70E740481C1C}">
                <a14:useLocalDpi xmlns:a14="http://schemas.microsoft.com/office/drawing/2010/main" val="0"/>
              </a:ext>
            </a:extLst>
          </a:blip>
          <a:srcRect r="36592"/>
          <a:stretch/>
        </p:blipFill>
        <p:spPr>
          <a:xfrm>
            <a:off x="1349247" y="4280207"/>
            <a:ext cx="5061901" cy="1028844"/>
          </a:xfrm>
          <a:prstGeom prst="rect">
            <a:avLst/>
          </a:prstGeom>
        </p:spPr>
      </p:pic>
    </p:spTree>
    <p:extLst>
      <p:ext uri="{BB962C8B-B14F-4D97-AF65-F5344CB8AC3E}">
        <p14:creationId xmlns:p14="http://schemas.microsoft.com/office/powerpoint/2010/main" val="3104953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距离</a:t>
            </a:r>
            <a:r>
              <a:rPr lang="en-US" altLang="zh-CN" sz="3600" kern="1200" dirty="0">
                <a:solidFill>
                  <a:srgbClr val="000000"/>
                </a:solidFill>
                <a:latin typeface="Tahoma" pitchFamily="34" charset="0"/>
                <a:ea typeface="方正启体简体" pitchFamily="65" charset="-122"/>
                <a:cs typeface="+mn-cs"/>
              </a:rPr>
              <a:t>/</a:t>
            </a:r>
            <a:r>
              <a:rPr lang="zh-CN" altLang="en-US" sz="3600" kern="1200" dirty="0">
                <a:solidFill>
                  <a:srgbClr val="000000"/>
                </a:solidFill>
                <a:latin typeface="Tahoma" pitchFamily="34" charset="0"/>
                <a:ea typeface="方正启体简体" pitchFamily="65" charset="-122"/>
                <a:cs typeface="+mn-cs"/>
              </a:rPr>
              <a:t>相似度的总结</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9</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683568" y="1916832"/>
            <a:ext cx="8208912" cy="646331"/>
          </a:xfrm>
          <a:prstGeom prst="rect">
            <a:avLst/>
          </a:prstGeom>
        </p:spPr>
        <p:txBody>
          <a:bodyPr wrap="square">
            <a:spAutoFit/>
          </a:bodyPr>
          <a:lstStyle/>
          <a:p>
            <a:pPr>
              <a:lnSpc>
                <a:spcPct val="150000"/>
              </a:lnSpc>
            </a:pPr>
            <a:r>
              <a:rPr lang="en-US" altLang="zh-CN" sz="2400" dirty="0">
                <a:latin typeface="田氏保钓体简" panose="02010800040101010101" pitchFamily="2" charset="-122"/>
                <a:ea typeface="田氏保钓体简" panose="02010800040101010101" pitchFamily="2" charset="-122"/>
              </a:rPr>
              <a:t>7) Hellinger</a:t>
            </a:r>
            <a:r>
              <a:rPr lang="zh-CN" altLang="en-US" sz="2400" dirty="0">
                <a:latin typeface="田氏保钓体简" panose="02010800040101010101" pitchFamily="2" charset="-122"/>
                <a:ea typeface="田氏保钓体简" panose="02010800040101010101" pitchFamily="2" charset="-122"/>
              </a:rPr>
              <a:t>距离</a:t>
            </a:r>
            <a:endParaRPr lang="en-US" altLang="zh-CN" sz="2400" dirty="0">
              <a:latin typeface="田氏保钓体简" panose="02010800040101010101" pitchFamily="2" charset="-122"/>
              <a:ea typeface="田氏保钓体简" panose="02010800040101010101" pitchFamily="2" charset="-122"/>
            </a:endParaRPr>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2480094"/>
            <a:ext cx="4248472" cy="660874"/>
          </a:xfrm>
          <a:prstGeom prst="rect">
            <a:avLst/>
          </a:prstGeom>
        </p:spPr>
      </p:pic>
      <p:pic>
        <p:nvPicPr>
          <p:cNvPr id="12" name="图片 1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3199465"/>
            <a:ext cx="5328592" cy="2605799"/>
          </a:xfrm>
          <a:prstGeom prst="rect">
            <a:avLst/>
          </a:prstGeom>
        </p:spPr>
      </p:pic>
      <p:sp>
        <p:nvSpPr>
          <p:cNvPr id="13" name="矩形 12"/>
          <p:cNvSpPr/>
          <p:nvPr/>
        </p:nvSpPr>
        <p:spPr>
          <a:xfrm>
            <a:off x="1082923" y="5949280"/>
            <a:ext cx="6032421" cy="461665"/>
          </a:xfrm>
          <a:prstGeom prst="rect">
            <a:avLst/>
          </a:prstGeom>
        </p:spPr>
        <p:txBody>
          <a:bodyPr wrap="none">
            <a:spAutoFit/>
          </a:bodyPr>
          <a:lstStyle/>
          <a:p>
            <a:r>
              <a:rPr lang="zh-CN" altLang="en-US" sz="2400" dirty="0">
                <a:latin typeface="田氏保钓体简" panose="02010800040101010101" pitchFamily="2" charset="-122"/>
                <a:ea typeface="田氏保钓体简" panose="02010800040101010101" pitchFamily="2" charset="-122"/>
              </a:rPr>
              <a:t>该距离满足三角不等式，是对称、非负距离</a:t>
            </a:r>
          </a:p>
        </p:txBody>
      </p:sp>
      <mc:AlternateContent xmlns:mc="http://schemas.openxmlformats.org/markup-compatibility/2006" xmlns:a14="http://schemas.microsoft.com/office/drawing/2010/main">
        <mc:Choice Requires="a14">
          <p:sp>
            <p:nvSpPr>
              <p:cNvPr id="14" name="TextBox 13"/>
              <p:cNvSpPr txBox="1"/>
              <p:nvPr/>
            </p:nvSpPr>
            <p:spPr>
              <a:xfrm>
                <a:off x="5886305" y="5063827"/>
                <a:ext cx="989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a:rPr>
                        <m:t>𝛼</m:t>
                      </m:r>
                      <m:r>
                        <a:rPr lang="en-US" altLang="zh-CN" i="1" smtClean="0">
                          <a:latin typeface="Cambria Math"/>
                        </a:rPr>
                        <m:t>=</m:t>
                      </m:r>
                      <m:r>
                        <a:rPr lang="en-US" altLang="zh-CN" i="1" smtClean="0">
                          <a:latin typeface="Cambria Math"/>
                          <a:ea typeface="Cambria Math"/>
                        </a:rPr>
                        <m:t>±</m:t>
                      </m:r>
                      <m:r>
                        <a:rPr lang="en-US" altLang="zh-CN" b="0" i="1" smtClean="0">
                          <a:latin typeface="Cambria Math"/>
                          <a:ea typeface="Cambria Math"/>
                        </a:rPr>
                        <m:t>1</m:t>
                      </m:r>
                    </m:oMath>
                  </m:oMathPara>
                </a14:m>
                <a:endParaRPr lang="zh-CN" altLang="en-US" dirty="0">
                  <a:latin typeface="田氏保钓体简" panose="02010800040101010101" pitchFamily="2" charset="-122"/>
                  <a:ea typeface="田氏保钓体简" panose="02010800040101010101" pitchFamily="2" charset="-122"/>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5886305" y="5063827"/>
                <a:ext cx="989951" cy="369332"/>
              </a:xfrm>
              <a:prstGeom prst="rect">
                <a:avLst/>
              </a:prstGeom>
              <a:blipFill rotWithShape="1">
                <a:blip r:embed="rId4"/>
                <a:stretch>
                  <a:fillRect b="-3333"/>
                </a:stretch>
              </a:blipFill>
            </p:spPr>
            <p:txBody>
              <a:bodyPr/>
              <a:lstStyle/>
              <a:p>
                <a:r>
                  <a:rPr lang="zh-CN" altLang="en-US">
                    <a:noFill/>
                  </a:rPr>
                  <a:t> </a:t>
                </a:r>
              </a:p>
            </p:txBody>
          </p:sp>
        </mc:Fallback>
      </mc:AlternateContent>
      <p:sp>
        <p:nvSpPr>
          <p:cNvPr id="15" name="矩形 14"/>
          <p:cNvSpPr/>
          <p:nvPr/>
        </p:nvSpPr>
        <p:spPr>
          <a:xfrm>
            <a:off x="6686103" y="5063827"/>
            <a:ext cx="1800493" cy="369332"/>
          </a:xfrm>
          <a:prstGeom prst="rect">
            <a:avLst/>
          </a:prstGeom>
        </p:spPr>
        <p:txBody>
          <a:bodyPr wrap="none">
            <a:spAutoFit/>
          </a:bodyPr>
          <a:lstStyle/>
          <a:p>
            <a:r>
              <a:rPr lang="zh-CN" altLang="en-US" dirty="0">
                <a:latin typeface="田氏保钓体简" panose="02010800040101010101" pitchFamily="2" charset="-122"/>
                <a:ea typeface="田氏保钓体简" panose="02010800040101010101" pitchFamily="2" charset="-122"/>
              </a:rPr>
              <a:t>可以推出相对熵</a:t>
            </a:r>
          </a:p>
        </p:txBody>
      </p:sp>
      <p:sp>
        <p:nvSpPr>
          <p:cNvPr id="17" name="云形 16"/>
          <p:cNvSpPr/>
          <p:nvPr/>
        </p:nvSpPr>
        <p:spPr>
          <a:xfrm>
            <a:off x="5580112" y="4725144"/>
            <a:ext cx="3240360" cy="1224136"/>
          </a:xfrm>
          <a:prstGeom prst="cloud">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4632552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err="1">
                <a:solidFill>
                  <a:srgbClr val="000000"/>
                </a:solidFill>
                <a:latin typeface="田氏保钓体简" panose="02010800040101010101" pitchFamily="2" charset="-122"/>
                <a:ea typeface="田氏保钓体简" panose="02010800040101010101" pitchFamily="2" charset="-122"/>
                <a:cs typeface="+mn-cs"/>
              </a:rPr>
              <a:t>Ncut</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90</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AutoShape 2"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6"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矩形 22"/>
          <p:cNvSpPr/>
          <p:nvPr/>
        </p:nvSpPr>
        <p:spPr>
          <a:xfrm>
            <a:off x="467544" y="2113692"/>
            <a:ext cx="3775393" cy="523220"/>
          </a:xfrm>
          <a:prstGeom prst="rect">
            <a:avLst/>
          </a:prstGeom>
        </p:spPr>
        <p:txBody>
          <a:bodyPr wrap="none">
            <a:spAutoFit/>
          </a:bodyPr>
          <a:lstStyle/>
          <a:p>
            <a:r>
              <a:rPr lang="zh-CN" altLang="en-US" sz="2800" dirty="0">
                <a:latin typeface="田氏保钓体简" panose="02010800040101010101" pitchFamily="2" charset="-122"/>
                <a:ea typeface="田氏保钓体简" panose="02010800040101010101" pitchFamily="2" charset="-122"/>
              </a:rPr>
              <a:t>我们的优化目标仍然是</a:t>
            </a:r>
            <a:endParaRPr lang="zh-CN" altLang="en-US" sz="2800" dirty="0">
              <a:solidFill>
                <a:srgbClr val="C00000"/>
              </a:solidFill>
              <a:latin typeface="田氏保钓体简" panose="02010800040101010101" pitchFamily="2" charset="-122"/>
              <a:ea typeface="田氏保钓体简" panose="02010800040101010101" pitchFamily="2" charset="-122"/>
            </a:endParaRPr>
          </a:p>
        </p:txBody>
      </p:sp>
      <p:pic>
        <p:nvPicPr>
          <p:cNvPr id="11" name="图片 10"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572" y="2636912"/>
            <a:ext cx="8268855" cy="990738"/>
          </a:xfrm>
          <a:prstGeom prst="rect">
            <a:avLst/>
          </a:prstGeom>
        </p:spPr>
      </p:pic>
      <p:sp>
        <p:nvSpPr>
          <p:cNvPr id="15" name="矩形 14"/>
          <p:cNvSpPr/>
          <p:nvPr/>
        </p:nvSpPr>
        <p:spPr>
          <a:xfrm>
            <a:off x="467544" y="3627650"/>
            <a:ext cx="7910279" cy="523220"/>
          </a:xfrm>
          <a:prstGeom prst="rect">
            <a:avLst/>
          </a:prstGeom>
        </p:spPr>
        <p:txBody>
          <a:bodyPr wrap="square">
            <a:spAutoFit/>
          </a:bodyPr>
          <a:lstStyle/>
          <a:p>
            <a:r>
              <a:rPr lang="zh-CN" altLang="en-US" sz="2800" dirty="0">
                <a:latin typeface="田氏保钓体简" panose="02010800040101010101" pitchFamily="2" charset="-122"/>
                <a:ea typeface="田氏保钓体简" panose="02010800040101010101" pitchFamily="2" charset="-122"/>
              </a:rPr>
              <a:t>但是此时</a:t>
            </a:r>
            <a:r>
              <a:rPr lang="en-US" altLang="zh-CN" sz="2800" dirty="0">
                <a:latin typeface="田氏保钓体简" panose="02010800040101010101" pitchFamily="2" charset="-122"/>
                <a:ea typeface="田氏保钓体简" panose="02010800040101010101" pitchFamily="2" charset="-122"/>
              </a:rPr>
              <a:t>H</a:t>
            </a:r>
            <a:r>
              <a:rPr lang="en-US" altLang="zh-CN" sz="2800" baseline="30000" dirty="0">
                <a:latin typeface="田氏保钓体简" panose="02010800040101010101" pitchFamily="2" charset="-122"/>
                <a:ea typeface="田氏保钓体简" panose="02010800040101010101" pitchFamily="2" charset="-122"/>
              </a:rPr>
              <a:t>T</a:t>
            </a:r>
            <a:r>
              <a:rPr lang="en-US" altLang="zh-CN" sz="2800" dirty="0">
                <a:latin typeface="田氏保钓体简" panose="02010800040101010101" pitchFamily="2" charset="-122"/>
                <a:ea typeface="田氏保钓体简" panose="02010800040101010101" pitchFamily="2" charset="-122"/>
              </a:rPr>
              <a:t>H≠I,</a:t>
            </a:r>
            <a:r>
              <a:rPr lang="zh-CN" altLang="en-US" sz="2800" dirty="0">
                <a:latin typeface="田氏保钓体简" panose="02010800040101010101" pitchFamily="2" charset="-122"/>
                <a:ea typeface="田氏保钓体简" panose="02010800040101010101" pitchFamily="2" charset="-122"/>
              </a:rPr>
              <a:t>而是</a:t>
            </a:r>
            <a:r>
              <a:rPr lang="en-US" altLang="zh-CN" sz="2800" dirty="0">
                <a:latin typeface="田氏保钓体简" panose="02010800040101010101" pitchFamily="2" charset="-122"/>
                <a:ea typeface="田氏保钓体简" panose="02010800040101010101" pitchFamily="2" charset="-122"/>
              </a:rPr>
              <a:t>H</a:t>
            </a:r>
            <a:r>
              <a:rPr lang="en-US" altLang="zh-CN" sz="2800" baseline="30000" dirty="0">
                <a:latin typeface="田氏保钓体简" panose="02010800040101010101" pitchFamily="2" charset="-122"/>
                <a:ea typeface="田氏保钓体简" panose="02010800040101010101" pitchFamily="2" charset="-122"/>
              </a:rPr>
              <a:t>T</a:t>
            </a:r>
            <a:r>
              <a:rPr lang="en-US" altLang="zh-CN" sz="2800" dirty="0">
                <a:latin typeface="田氏保钓体简" panose="02010800040101010101" pitchFamily="2" charset="-122"/>
                <a:ea typeface="田氏保钓体简" panose="02010800040101010101" pitchFamily="2" charset="-122"/>
              </a:rPr>
              <a:t>DH=I</a:t>
            </a:r>
            <a:r>
              <a:rPr lang="zh-CN" altLang="en-US" sz="2800" dirty="0">
                <a:latin typeface="田氏保钓体简" panose="02010800040101010101" pitchFamily="2" charset="-122"/>
                <a:ea typeface="田氏保钓体简" panose="02010800040101010101" pitchFamily="2" charset="-122"/>
              </a:rPr>
              <a:t>。推导如下：</a:t>
            </a:r>
          </a:p>
        </p:txBody>
      </p:sp>
      <p:pic>
        <p:nvPicPr>
          <p:cNvPr id="16" name="图片 15" descr="屏幕剪辑"/>
          <p:cNvPicPr>
            <a:picLocks noChangeAspect="1"/>
          </p:cNvPicPr>
          <p:nvPr/>
        </p:nvPicPr>
        <p:blipFill rotWithShape="1">
          <a:blip r:embed="rId4">
            <a:extLst>
              <a:ext uri="{28A0092B-C50C-407E-A947-70E740481C1C}">
                <a14:useLocalDpi xmlns:a14="http://schemas.microsoft.com/office/drawing/2010/main" val="0"/>
              </a:ext>
            </a:extLst>
          </a:blip>
          <a:srcRect l="63383"/>
          <a:stretch/>
        </p:blipFill>
        <p:spPr>
          <a:xfrm>
            <a:off x="3881104" y="5309051"/>
            <a:ext cx="2923144" cy="1028844"/>
          </a:xfrm>
          <a:prstGeom prst="rect">
            <a:avLst/>
          </a:prstGeom>
        </p:spPr>
      </p:pic>
      <p:pic>
        <p:nvPicPr>
          <p:cNvPr id="21" name="图片 20" descr="屏幕剪辑"/>
          <p:cNvPicPr>
            <a:picLocks noChangeAspect="1"/>
          </p:cNvPicPr>
          <p:nvPr/>
        </p:nvPicPr>
        <p:blipFill rotWithShape="1">
          <a:blip r:embed="rId4">
            <a:extLst>
              <a:ext uri="{28A0092B-C50C-407E-A947-70E740481C1C}">
                <a14:useLocalDpi xmlns:a14="http://schemas.microsoft.com/office/drawing/2010/main" val="0"/>
              </a:ext>
            </a:extLst>
          </a:blip>
          <a:srcRect r="36592"/>
          <a:stretch/>
        </p:blipFill>
        <p:spPr>
          <a:xfrm>
            <a:off x="1349247" y="4280207"/>
            <a:ext cx="5061901" cy="1028844"/>
          </a:xfrm>
          <a:prstGeom prst="rect">
            <a:avLst/>
          </a:prstGeom>
        </p:spPr>
      </p:pic>
    </p:spTree>
    <p:extLst>
      <p:ext uri="{BB962C8B-B14F-4D97-AF65-F5344CB8AC3E}">
        <p14:creationId xmlns:p14="http://schemas.microsoft.com/office/powerpoint/2010/main" val="37866689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err="1">
                <a:solidFill>
                  <a:srgbClr val="000000"/>
                </a:solidFill>
                <a:latin typeface="田氏保钓体简" panose="02010800040101010101" pitchFamily="2" charset="-122"/>
                <a:ea typeface="田氏保钓体简" panose="02010800040101010101" pitchFamily="2" charset="-122"/>
                <a:cs typeface="+mn-cs"/>
              </a:rPr>
              <a:t>Ncut</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91</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AutoShape 2"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6"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矩形 22"/>
          <p:cNvSpPr/>
          <p:nvPr/>
        </p:nvSpPr>
        <p:spPr>
          <a:xfrm>
            <a:off x="467544" y="2060848"/>
            <a:ext cx="4493538" cy="523220"/>
          </a:xfrm>
          <a:prstGeom prst="rect">
            <a:avLst/>
          </a:prstGeom>
        </p:spPr>
        <p:txBody>
          <a:bodyPr wrap="none">
            <a:spAutoFit/>
          </a:bodyPr>
          <a:lstStyle/>
          <a:p>
            <a:r>
              <a:rPr lang="zh-CN" altLang="en-US" sz="2800" dirty="0">
                <a:latin typeface="田氏保钓体简" panose="02010800040101010101" pitchFamily="2" charset="-122"/>
                <a:ea typeface="田氏保钓体简" panose="02010800040101010101" pitchFamily="2" charset="-122"/>
              </a:rPr>
              <a:t>此时我们的优化目标变为：</a:t>
            </a:r>
            <a:endParaRPr lang="zh-CN" altLang="en-US" sz="2800" dirty="0">
              <a:solidFill>
                <a:srgbClr val="C00000"/>
              </a:solidFill>
              <a:latin typeface="田氏保钓体简" panose="02010800040101010101" pitchFamily="2" charset="-122"/>
              <a:ea typeface="田氏保钓体简" panose="02010800040101010101" pitchFamily="2" charset="-122"/>
            </a:endParaRPr>
          </a:p>
        </p:txBody>
      </p:sp>
      <p:pic>
        <p:nvPicPr>
          <p:cNvPr id="13" name="图片 1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994" y="2636912"/>
            <a:ext cx="4801270" cy="838317"/>
          </a:xfrm>
          <a:prstGeom prst="rect">
            <a:avLst/>
          </a:prstGeom>
        </p:spPr>
      </p:pic>
      <p:sp>
        <p:nvSpPr>
          <p:cNvPr id="22" name="矩形 21"/>
          <p:cNvSpPr/>
          <p:nvPr/>
        </p:nvSpPr>
        <p:spPr>
          <a:xfrm>
            <a:off x="323528" y="3501008"/>
            <a:ext cx="8706230" cy="2246769"/>
          </a:xfrm>
          <a:prstGeom prst="rect">
            <a:avLst/>
          </a:prstGeom>
        </p:spPr>
        <p:txBody>
          <a:bodyPr wrap="none">
            <a:spAutoFit/>
          </a:bodyPr>
          <a:lstStyle/>
          <a:p>
            <a:r>
              <a:rPr lang="zh-CN" altLang="en-US" sz="2800" dirty="0">
                <a:latin typeface="田氏保钓体简" panose="02010800040101010101" pitchFamily="2" charset="-122"/>
                <a:ea typeface="田氏保钓体简" panose="02010800040101010101" pitchFamily="2" charset="-122"/>
              </a:rPr>
              <a:t>但是，</a:t>
            </a:r>
            <a:r>
              <a:rPr lang="en-US" altLang="zh-CN" sz="2800" dirty="0">
                <a:latin typeface="田氏保钓体简" panose="02010800040101010101" pitchFamily="2" charset="-122"/>
                <a:ea typeface="田氏保钓体简" panose="02010800040101010101" pitchFamily="2" charset="-122"/>
              </a:rPr>
              <a:t>H</a:t>
            </a:r>
            <a:r>
              <a:rPr lang="zh-CN" altLang="en-US" sz="2800" dirty="0">
                <a:latin typeface="田氏保钓体简" panose="02010800040101010101" pitchFamily="2" charset="-122"/>
                <a:ea typeface="田氏保钓体简" panose="02010800040101010101" pitchFamily="2" charset="-122"/>
              </a:rPr>
              <a:t>中的指示向量</a:t>
            </a:r>
            <a:r>
              <a:rPr lang="en-US" altLang="zh-CN" sz="2800" dirty="0">
                <a:latin typeface="田氏保钓体简" panose="02010800040101010101" pitchFamily="2" charset="-122"/>
                <a:ea typeface="田氏保钓体简" panose="02010800040101010101" pitchFamily="2" charset="-122"/>
              </a:rPr>
              <a:t>h</a:t>
            </a:r>
            <a:r>
              <a:rPr lang="zh-CN" altLang="en-US" sz="2800" dirty="0">
                <a:latin typeface="田氏保钓体简" panose="02010800040101010101" pitchFamily="2" charset="-122"/>
                <a:ea typeface="田氏保钓体简" panose="02010800040101010101" pitchFamily="2" charset="-122"/>
              </a:rPr>
              <a:t>并不是标准正交基。</a:t>
            </a:r>
            <a:endParaRPr lang="en-US" altLang="zh-CN" sz="2800" dirty="0">
              <a:latin typeface="田氏保钓体简" panose="02010800040101010101" pitchFamily="2" charset="-122"/>
              <a:ea typeface="田氏保钓体简" panose="02010800040101010101" pitchFamily="2" charset="-122"/>
            </a:endParaRPr>
          </a:p>
          <a:p>
            <a:r>
              <a:rPr lang="zh-CN" altLang="en-US" sz="2800" dirty="0">
                <a:latin typeface="田氏保钓体简" panose="02010800040101010101" pitchFamily="2" charset="-122"/>
                <a:ea typeface="田氏保钓体简" panose="02010800040101010101" pitchFamily="2" charset="-122"/>
              </a:rPr>
              <a:t>不过，只需要将指示向量矩阵</a:t>
            </a:r>
            <a:r>
              <a:rPr lang="en-US" altLang="zh-CN" sz="2800" dirty="0">
                <a:latin typeface="田氏保钓体简" panose="02010800040101010101" pitchFamily="2" charset="-122"/>
                <a:ea typeface="田氏保钓体简" panose="02010800040101010101" pitchFamily="2" charset="-122"/>
              </a:rPr>
              <a:t>H</a:t>
            </a:r>
            <a:r>
              <a:rPr lang="zh-CN" altLang="en-US" sz="2800" dirty="0">
                <a:latin typeface="田氏保钓体简" panose="02010800040101010101" pitchFamily="2" charset="-122"/>
                <a:ea typeface="田氏保钓体简" panose="02010800040101010101" pitchFamily="2" charset="-122"/>
              </a:rPr>
              <a:t>做一个小小的转化即可</a:t>
            </a:r>
            <a:endParaRPr lang="en-US" altLang="zh-CN" sz="2800" dirty="0">
              <a:latin typeface="田氏保钓体简" panose="02010800040101010101" pitchFamily="2" charset="-122"/>
              <a:ea typeface="田氏保钓体简" panose="02010800040101010101" pitchFamily="2" charset="-122"/>
            </a:endParaRPr>
          </a:p>
          <a:p>
            <a:endParaRPr lang="en-US" altLang="zh-CN" sz="2800" dirty="0">
              <a:latin typeface="田氏保钓体简" panose="02010800040101010101" pitchFamily="2" charset="-122"/>
              <a:ea typeface="田氏保钓体简" panose="02010800040101010101" pitchFamily="2" charset="-122"/>
            </a:endParaRPr>
          </a:p>
          <a:p>
            <a:r>
              <a:rPr lang="zh-CN" altLang="en-US" sz="2800" dirty="0">
                <a:latin typeface="田氏保钓体简" panose="02010800040101010101" pitchFamily="2" charset="-122"/>
                <a:ea typeface="田氏保钓体简" panose="02010800040101010101" pitchFamily="2" charset="-122"/>
              </a:rPr>
              <a:t>令</a:t>
            </a:r>
            <a:endParaRPr lang="en-US" altLang="zh-CN" sz="2800" dirty="0">
              <a:latin typeface="田氏保钓体简" panose="02010800040101010101" pitchFamily="2" charset="-122"/>
              <a:ea typeface="田氏保钓体简" panose="02010800040101010101" pitchFamily="2" charset="-122"/>
            </a:endParaRPr>
          </a:p>
          <a:p>
            <a:r>
              <a:rPr lang="zh-CN" altLang="en-US" sz="2800" dirty="0">
                <a:latin typeface="田氏保钓体简" panose="02010800040101010101" pitchFamily="2" charset="-122"/>
                <a:ea typeface="田氏保钓体简" panose="02010800040101010101" pitchFamily="2" charset="-122"/>
              </a:rPr>
              <a:t>则</a:t>
            </a:r>
          </a:p>
        </p:txBody>
      </p:sp>
      <p:pic>
        <p:nvPicPr>
          <p:cNvPr id="24" name="图片 2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608" y="4891006"/>
            <a:ext cx="1609950" cy="333422"/>
          </a:xfrm>
          <a:prstGeom prst="rect">
            <a:avLst/>
          </a:prstGeom>
        </p:spPr>
      </p:pic>
      <p:pic>
        <p:nvPicPr>
          <p:cNvPr id="25" name="图片 24" descr="屏幕剪辑"/>
          <p:cNvPicPr>
            <a:picLocks noChangeAspect="1"/>
          </p:cNvPicPr>
          <p:nvPr/>
        </p:nvPicPr>
        <p:blipFill rotWithShape="1">
          <a:blip r:embed="rId5">
            <a:extLst>
              <a:ext uri="{28A0092B-C50C-407E-A947-70E740481C1C}">
                <a14:useLocalDpi xmlns:a14="http://schemas.microsoft.com/office/drawing/2010/main" val="0"/>
              </a:ext>
            </a:extLst>
          </a:blip>
          <a:srcRect r="41481"/>
          <a:stretch/>
        </p:blipFill>
        <p:spPr>
          <a:xfrm>
            <a:off x="1036898" y="5296436"/>
            <a:ext cx="3796360" cy="362001"/>
          </a:xfrm>
          <a:prstGeom prst="rect">
            <a:avLst/>
          </a:prstGeom>
        </p:spPr>
      </p:pic>
      <p:pic>
        <p:nvPicPr>
          <p:cNvPr id="26" name="图片 25" descr="屏幕剪辑"/>
          <p:cNvPicPr>
            <a:picLocks noChangeAspect="1"/>
          </p:cNvPicPr>
          <p:nvPr/>
        </p:nvPicPr>
        <p:blipFill rotWithShape="1">
          <a:blip r:embed="rId5">
            <a:extLst>
              <a:ext uri="{28A0092B-C50C-407E-A947-70E740481C1C}">
                <a14:useLocalDpi xmlns:a14="http://schemas.microsoft.com/office/drawing/2010/main" val="0"/>
              </a:ext>
            </a:extLst>
          </a:blip>
          <a:srcRect l="60167"/>
          <a:stretch/>
        </p:blipFill>
        <p:spPr>
          <a:xfrm>
            <a:off x="979729" y="5750459"/>
            <a:ext cx="2584159" cy="362001"/>
          </a:xfrm>
          <a:prstGeom prst="rect">
            <a:avLst/>
          </a:prstGeom>
        </p:spPr>
      </p:pic>
    </p:spTree>
    <p:extLst>
      <p:ext uri="{BB962C8B-B14F-4D97-AF65-F5344CB8AC3E}">
        <p14:creationId xmlns:p14="http://schemas.microsoft.com/office/powerpoint/2010/main" val="378666892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err="1">
                <a:solidFill>
                  <a:srgbClr val="000000"/>
                </a:solidFill>
                <a:latin typeface="田氏保钓体简" panose="02010800040101010101" pitchFamily="2" charset="-122"/>
                <a:ea typeface="田氏保钓体简" panose="02010800040101010101" pitchFamily="2" charset="-122"/>
                <a:cs typeface="+mn-cs"/>
              </a:rPr>
              <a:t>Ncut</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92</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AutoShape 2"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6"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矩形 22"/>
          <p:cNvSpPr/>
          <p:nvPr/>
        </p:nvSpPr>
        <p:spPr>
          <a:xfrm>
            <a:off x="650657" y="2060848"/>
            <a:ext cx="3057247" cy="523220"/>
          </a:xfrm>
          <a:prstGeom prst="rect">
            <a:avLst/>
          </a:prstGeom>
        </p:spPr>
        <p:txBody>
          <a:bodyPr wrap="none">
            <a:spAutoFit/>
          </a:bodyPr>
          <a:lstStyle/>
          <a:p>
            <a:r>
              <a:rPr lang="zh-CN" altLang="en-US" sz="2800" dirty="0">
                <a:latin typeface="田氏保钓体简" panose="02010800040101010101" pitchFamily="2" charset="-122"/>
                <a:ea typeface="田氏保钓体简" panose="02010800040101010101" pitchFamily="2" charset="-122"/>
              </a:rPr>
              <a:t>优化目标最终为：</a:t>
            </a:r>
            <a:endParaRPr lang="zh-CN" altLang="en-US" sz="2800" dirty="0">
              <a:solidFill>
                <a:srgbClr val="C00000"/>
              </a:solidFill>
              <a:latin typeface="田氏保钓体简" panose="02010800040101010101" pitchFamily="2" charset="-122"/>
              <a:ea typeface="田氏保钓体简" panose="02010800040101010101" pitchFamily="2" charset="-122"/>
            </a:endParaRPr>
          </a:p>
        </p:txBody>
      </p:sp>
      <p:pic>
        <p:nvPicPr>
          <p:cNvPr id="11" name="图片 10"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443" y="2740023"/>
            <a:ext cx="6011114" cy="905001"/>
          </a:xfrm>
          <a:prstGeom prst="rect">
            <a:avLst/>
          </a:prstGeom>
        </p:spPr>
      </p:pic>
      <p:sp>
        <p:nvSpPr>
          <p:cNvPr id="15" name="矩形 14"/>
          <p:cNvSpPr/>
          <p:nvPr/>
        </p:nvSpPr>
        <p:spPr>
          <a:xfrm>
            <a:off x="611560" y="3789040"/>
            <a:ext cx="7776864" cy="1938992"/>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可以发现这个式子和</a:t>
            </a:r>
            <a:r>
              <a:rPr lang="en-US" altLang="zh-CN" sz="2400" dirty="0" err="1">
                <a:latin typeface="田氏保钓体简" panose="02010800040101010101" pitchFamily="2" charset="-122"/>
                <a:ea typeface="田氏保钓体简" panose="02010800040101010101" pitchFamily="2" charset="-122"/>
              </a:rPr>
              <a:t>RatioCut</a:t>
            </a:r>
            <a:r>
              <a:rPr lang="zh-CN" altLang="en-US" sz="2400" dirty="0">
                <a:latin typeface="田氏保钓体简" panose="02010800040101010101" pitchFamily="2" charset="-122"/>
                <a:ea typeface="田氏保钓体简" panose="02010800040101010101" pitchFamily="2" charset="-122"/>
              </a:rPr>
              <a:t>基本一致，只是中间的</a:t>
            </a:r>
            <a:r>
              <a:rPr lang="en-US" altLang="zh-CN" sz="2400" dirty="0">
                <a:latin typeface="田氏保钓体简" panose="02010800040101010101" pitchFamily="2" charset="-122"/>
                <a:ea typeface="田氏保钓体简" panose="02010800040101010101" pitchFamily="2" charset="-122"/>
              </a:rPr>
              <a:t>L</a:t>
            </a:r>
            <a:r>
              <a:rPr lang="zh-CN" altLang="en-US" sz="2400" dirty="0">
                <a:latin typeface="田氏保钓体简" panose="02010800040101010101" pitchFamily="2" charset="-122"/>
                <a:ea typeface="田氏保钓体简" panose="02010800040101010101" pitchFamily="2" charset="-122"/>
              </a:rPr>
              <a:t>变成了</a:t>
            </a:r>
            <a:r>
              <a:rPr lang="en-US" altLang="zh-CN" sz="2400" dirty="0">
                <a:latin typeface="田氏保钓体简" panose="02010800040101010101" pitchFamily="2" charset="-122"/>
                <a:ea typeface="田氏保钓体简" panose="02010800040101010101" pitchFamily="2" charset="-122"/>
              </a:rPr>
              <a:t>D</a:t>
            </a:r>
            <a:r>
              <a:rPr lang="en-US" altLang="zh-CN" sz="2400" baseline="30000" dirty="0">
                <a:latin typeface="田氏保钓体简" panose="02010800040101010101" pitchFamily="2" charset="-122"/>
                <a:ea typeface="田氏保钓体简" panose="02010800040101010101" pitchFamily="2" charset="-122"/>
              </a:rPr>
              <a:t>−1/2</a:t>
            </a:r>
            <a:r>
              <a:rPr lang="en-US" altLang="zh-CN" sz="2400" dirty="0">
                <a:latin typeface="田氏保钓体简" panose="02010800040101010101" pitchFamily="2" charset="-122"/>
                <a:ea typeface="田氏保钓体简" panose="02010800040101010101" pitchFamily="2" charset="-122"/>
              </a:rPr>
              <a:t>LD</a:t>
            </a:r>
            <a:r>
              <a:rPr lang="en-US" altLang="zh-CN" sz="2400" baseline="30000" dirty="0">
                <a:latin typeface="田氏保钓体简" panose="02010800040101010101" pitchFamily="2" charset="-122"/>
                <a:ea typeface="田氏保钓体简" panose="02010800040101010101" pitchFamily="2" charset="-122"/>
              </a:rPr>
              <a:t>−1/2</a:t>
            </a:r>
            <a:r>
              <a:rPr lang="zh-CN" altLang="en-US" sz="2400" dirty="0">
                <a:latin typeface="田氏保钓体简" panose="02010800040101010101" pitchFamily="2" charset="-122"/>
                <a:ea typeface="田氏保钓体简" panose="02010800040101010101" pitchFamily="2" charset="-122"/>
              </a:rPr>
              <a:t>。这样我们就可以继续按照</a:t>
            </a:r>
            <a:r>
              <a:rPr lang="en-US" altLang="zh-CN" sz="2400" dirty="0" err="1">
                <a:latin typeface="田氏保钓体简" panose="02010800040101010101" pitchFamily="2" charset="-122"/>
                <a:ea typeface="田氏保钓体简" panose="02010800040101010101" pitchFamily="2" charset="-122"/>
              </a:rPr>
              <a:t>RatioCut</a:t>
            </a:r>
            <a:r>
              <a:rPr lang="zh-CN" altLang="en-US" sz="2400" dirty="0">
                <a:latin typeface="田氏保钓体简" panose="02010800040101010101" pitchFamily="2" charset="-122"/>
                <a:ea typeface="田氏保钓体简" panose="02010800040101010101" pitchFamily="2" charset="-122"/>
              </a:rPr>
              <a:t>的思想，求出</a:t>
            </a:r>
            <a:r>
              <a:rPr lang="en-US" altLang="zh-CN" sz="2400" dirty="0">
                <a:latin typeface="田氏保钓体简" panose="02010800040101010101" pitchFamily="2" charset="-122"/>
                <a:ea typeface="田氏保钓体简" panose="02010800040101010101" pitchFamily="2" charset="-122"/>
              </a:rPr>
              <a:t>D</a:t>
            </a:r>
            <a:r>
              <a:rPr lang="en-US" altLang="zh-CN" sz="2400" baseline="30000" dirty="0">
                <a:latin typeface="田氏保钓体简" panose="02010800040101010101" pitchFamily="2" charset="-122"/>
                <a:ea typeface="田氏保钓体简" panose="02010800040101010101" pitchFamily="2" charset="-122"/>
              </a:rPr>
              <a:t>−1/2</a:t>
            </a:r>
            <a:r>
              <a:rPr lang="en-US" altLang="zh-CN" sz="2400" dirty="0">
                <a:latin typeface="田氏保钓体简" panose="02010800040101010101" pitchFamily="2" charset="-122"/>
                <a:ea typeface="田氏保钓体简" panose="02010800040101010101" pitchFamily="2" charset="-122"/>
              </a:rPr>
              <a:t>LD</a:t>
            </a:r>
            <a:r>
              <a:rPr lang="en-US" altLang="zh-CN" sz="2400" baseline="30000" dirty="0">
                <a:latin typeface="田氏保钓体简" panose="02010800040101010101" pitchFamily="2" charset="-122"/>
                <a:ea typeface="田氏保钓体简" panose="02010800040101010101" pitchFamily="2" charset="-122"/>
              </a:rPr>
              <a:t>−1/2</a:t>
            </a:r>
            <a:r>
              <a:rPr lang="zh-CN" altLang="en-US" sz="2400" dirty="0">
                <a:latin typeface="田氏保钓体简" panose="02010800040101010101" pitchFamily="2" charset="-122"/>
                <a:ea typeface="田氏保钓体简" panose="02010800040101010101" pitchFamily="2" charset="-122"/>
              </a:rPr>
              <a:t>的最小的前</a:t>
            </a:r>
            <a:r>
              <a:rPr lang="en-US" altLang="zh-CN" sz="2400" dirty="0">
                <a:latin typeface="田氏保钓体简" panose="02010800040101010101" pitchFamily="2" charset="-122"/>
                <a:ea typeface="田氏保钓体简" panose="02010800040101010101" pitchFamily="2" charset="-122"/>
              </a:rPr>
              <a:t>k</a:t>
            </a:r>
            <a:r>
              <a:rPr lang="zh-CN" altLang="en-US" sz="2400" dirty="0">
                <a:latin typeface="田氏保钓体简" panose="02010800040101010101" pitchFamily="2" charset="-122"/>
                <a:ea typeface="田氏保钓体简" panose="02010800040101010101" pitchFamily="2" charset="-122"/>
              </a:rPr>
              <a:t>个特征值，然后求出对应的特征向量，并标准化，得到最后的特征矩阵</a:t>
            </a:r>
            <a:r>
              <a:rPr lang="en-US" altLang="zh-CN" sz="2400" dirty="0">
                <a:latin typeface="田氏保钓体简" panose="02010800040101010101" pitchFamily="2" charset="-122"/>
                <a:ea typeface="田氏保钓体简" panose="02010800040101010101" pitchFamily="2" charset="-122"/>
              </a:rPr>
              <a:t>F,</a:t>
            </a:r>
            <a:r>
              <a:rPr lang="zh-CN" altLang="en-US" sz="2400" dirty="0">
                <a:latin typeface="田氏保钓体简" panose="02010800040101010101" pitchFamily="2" charset="-122"/>
                <a:ea typeface="田氏保钓体简" panose="02010800040101010101" pitchFamily="2" charset="-122"/>
              </a:rPr>
              <a:t>最后对</a:t>
            </a:r>
            <a:r>
              <a:rPr lang="en-US" altLang="zh-CN" sz="2400" dirty="0">
                <a:latin typeface="田氏保钓体简" panose="02010800040101010101" pitchFamily="2" charset="-122"/>
                <a:ea typeface="田氏保钓体简" panose="02010800040101010101" pitchFamily="2" charset="-122"/>
              </a:rPr>
              <a:t>F</a:t>
            </a:r>
            <a:r>
              <a:rPr lang="zh-CN" altLang="en-US" sz="2400" dirty="0">
                <a:latin typeface="田氏保钓体简" panose="02010800040101010101" pitchFamily="2" charset="-122"/>
                <a:ea typeface="田氏保钓体简" panose="02010800040101010101" pitchFamily="2" charset="-122"/>
              </a:rPr>
              <a:t>进行一次传统的聚类（比如</a:t>
            </a:r>
            <a:r>
              <a:rPr lang="en-US" altLang="zh-CN" sz="2400" dirty="0">
                <a:latin typeface="田氏保钓体简" panose="02010800040101010101" pitchFamily="2" charset="-122"/>
                <a:ea typeface="田氏保钓体简" panose="02010800040101010101" pitchFamily="2" charset="-122"/>
              </a:rPr>
              <a:t>K-Means</a:t>
            </a:r>
            <a:r>
              <a:rPr lang="zh-CN" altLang="en-US" sz="2400" dirty="0">
                <a:latin typeface="田氏保钓体简" panose="02010800040101010101" pitchFamily="2" charset="-122"/>
                <a:ea typeface="田氏保钓体简" panose="02010800040101010101" pitchFamily="2" charset="-122"/>
              </a:rPr>
              <a:t>）即可。</a:t>
            </a:r>
          </a:p>
        </p:txBody>
      </p:sp>
      <p:sp>
        <p:nvSpPr>
          <p:cNvPr id="16" name="矩形 15"/>
          <p:cNvSpPr/>
          <p:nvPr/>
        </p:nvSpPr>
        <p:spPr>
          <a:xfrm>
            <a:off x="1187624" y="5847655"/>
            <a:ext cx="6516528" cy="461665"/>
          </a:xfrm>
          <a:prstGeom prst="rect">
            <a:avLst/>
          </a:prstGeom>
        </p:spPr>
        <p:txBody>
          <a:bodyPr wrap="none">
            <a:spAutoFit/>
          </a:bodyPr>
          <a:lstStyle/>
          <a:p>
            <a:r>
              <a:rPr lang="zh-CN" altLang="en-US" sz="2400" dirty="0">
                <a:solidFill>
                  <a:srgbClr val="C00000"/>
                </a:solidFill>
                <a:latin typeface="田氏保钓体简" panose="02010800040101010101" pitchFamily="2" charset="-122"/>
                <a:ea typeface="田氏保钓体简" panose="02010800040101010101" pitchFamily="2" charset="-122"/>
              </a:rPr>
              <a:t>实质：相当于对拉普拉斯矩阵</a:t>
            </a:r>
            <a:r>
              <a:rPr lang="en-US" altLang="zh-CN" sz="2400" dirty="0">
                <a:solidFill>
                  <a:srgbClr val="C00000"/>
                </a:solidFill>
                <a:latin typeface="田氏保钓体简" panose="02010800040101010101" pitchFamily="2" charset="-122"/>
                <a:ea typeface="田氏保钓体简" panose="02010800040101010101" pitchFamily="2" charset="-122"/>
              </a:rPr>
              <a:t>L</a:t>
            </a:r>
            <a:r>
              <a:rPr lang="zh-CN" altLang="en-US" sz="2400" dirty="0">
                <a:solidFill>
                  <a:srgbClr val="C00000"/>
                </a:solidFill>
                <a:latin typeface="田氏保钓体简" panose="02010800040101010101" pitchFamily="2" charset="-122"/>
                <a:ea typeface="田氏保钓体简" panose="02010800040101010101" pitchFamily="2" charset="-122"/>
              </a:rPr>
              <a:t>做了一次标准化</a:t>
            </a:r>
          </a:p>
        </p:txBody>
      </p:sp>
    </p:spTree>
    <p:extLst>
      <p:ext uri="{BB962C8B-B14F-4D97-AF65-F5344CB8AC3E}">
        <p14:creationId xmlns:p14="http://schemas.microsoft.com/office/powerpoint/2010/main" val="36687151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rPr>
              <a:t>随机游走拉普拉斯矩阵</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93</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AutoShape 2"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6"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矩形 15"/>
          <p:cNvSpPr/>
          <p:nvPr/>
        </p:nvSpPr>
        <p:spPr>
          <a:xfrm>
            <a:off x="1067299" y="3789040"/>
            <a:ext cx="7249117" cy="2308324"/>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图论中的随机游走是一个随机过程，它从一 个顶点跳转到另外一个顶点。谱聚类即找到 图的一个划分，使得随机游走在相同的簇中 停留而几乎不会游走到其他簇。</a:t>
            </a:r>
            <a:endParaRPr lang="en-US" altLang="zh-CN" sz="2400" dirty="0">
              <a:latin typeface="田氏保钓体简" panose="02010800040101010101" pitchFamily="2" charset="-122"/>
              <a:ea typeface="田氏保钓体简" panose="02010800040101010101" pitchFamily="2" charset="-122"/>
            </a:endParaRPr>
          </a:p>
          <a:p>
            <a:endParaRPr lang="zh-CN" altLang="en-US" sz="2400" dirty="0">
              <a:latin typeface="田氏保钓体简" panose="02010800040101010101" pitchFamily="2" charset="-122"/>
              <a:ea typeface="田氏保钓体简" panose="02010800040101010101" pitchFamily="2" charset="-122"/>
            </a:endParaRPr>
          </a:p>
          <a:p>
            <a:r>
              <a:rPr lang="zh-CN" altLang="en-US" sz="2400" dirty="0">
                <a:solidFill>
                  <a:srgbClr val="C00000"/>
                </a:solidFill>
                <a:latin typeface="田氏保钓体简" panose="02010800040101010101" pitchFamily="2" charset="-122"/>
                <a:ea typeface="田氏保钓体简" panose="02010800040101010101" pitchFamily="2" charset="-122"/>
              </a:rPr>
              <a:t>实际使用中效果最好。</a:t>
            </a:r>
          </a:p>
        </p:txBody>
      </p:sp>
      <p:pic>
        <p:nvPicPr>
          <p:cNvPr id="13" name="图片 1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5689" y="2996952"/>
            <a:ext cx="3248479" cy="485843"/>
          </a:xfrm>
          <a:prstGeom prst="rect">
            <a:avLst/>
          </a:prstGeom>
        </p:spPr>
      </p:pic>
      <p:sp>
        <p:nvSpPr>
          <p:cNvPr id="20" name="矩形 19"/>
          <p:cNvSpPr/>
          <p:nvPr/>
        </p:nvSpPr>
        <p:spPr>
          <a:xfrm>
            <a:off x="1071279" y="2302661"/>
            <a:ext cx="2276585" cy="523220"/>
          </a:xfrm>
          <a:prstGeom prst="rect">
            <a:avLst/>
          </a:prstGeom>
        </p:spPr>
        <p:txBody>
          <a:bodyPr wrap="none">
            <a:spAutoFit/>
          </a:bodyPr>
          <a:lstStyle/>
          <a:p>
            <a:r>
              <a:rPr lang="en-US" altLang="zh-CN" sz="2800" dirty="0">
                <a:latin typeface="田氏保钓体简" panose="02010800040101010101" pitchFamily="2" charset="-122"/>
                <a:ea typeface="田氏保钓体简" panose="02010800040101010101" pitchFamily="2" charset="-122"/>
              </a:rPr>
              <a:t>Random walk</a:t>
            </a:r>
            <a:endParaRPr lang="zh-CN" altLang="en-US" sz="2800" dirty="0">
              <a:latin typeface="田氏保钓体简" panose="02010800040101010101" pitchFamily="2" charset="-122"/>
              <a:ea typeface="田氏保钓体简" panose="02010800040101010101" pitchFamily="2" charset="-122"/>
            </a:endParaRPr>
          </a:p>
        </p:txBody>
      </p:sp>
    </p:spTree>
    <p:extLst>
      <p:ext uri="{BB962C8B-B14F-4D97-AF65-F5344CB8AC3E}">
        <p14:creationId xmlns:p14="http://schemas.microsoft.com/office/powerpoint/2010/main" val="40875292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rPr>
              <a:t>谱聚类算法流程</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94</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AutoShape 2"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6"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矩形 19"/>
          <p:cNvSpPr/>
          <p:nvPr/>
        </p:nvSpPr>
        <p:spPr>
          <a:xfrm>
            <a:off x="791950" y="2132856"/>
            <a:ext cx="6381875" cy="3108543"/>
          </a:xfrm>
          <a:prstGeom prst="rect">
            <a:avLst/>
          </a:prstGeom>
        </p:spPr>
        <p:txBody>
          <a:bodyPr wrap="none">
            <a:spAutoFit/>
          </a:bodyPr>
          <a:lstStyle/>
          <a:p>
            <a:r>
              <a:rPr lang="zh-CN" altLang="en-US" sz="2800" dirty="0">
                <a:latin typeface="田氏保钓体简" panose="02010800040101010101" pitchFamily="2" charset="-122"/>
                <a:ea typeface="田氏保钓体简" panose="02010800040101010101" pitchFamily="2" charset="-122"/>
              </a:rPr>
              <a:t>以</a:t>
            </a:r>
            <a:r>
              <a:rPr lang="en-US" altLang="zh-CN" sz="2800" dirty="0" err="1">
                <a:latin typeface="田氏保钓体简" panose="02010800040101010101" pitchFamily="2" charset="-122"/>
                <a:ea typeface="田氏保钓体简" panose="02010800040101010101" pitchFamily="2" charset="-122"/>
              </a:rPr>
              <a:t>Ncut</a:t>
            </a:r>
            <a:r>
              <a:rPr lang="zh-CN" altLang="en-US" sz="2800" dirty="0">
                <a:latin typeface="田氏保钓体简" panose="02010800040101010101" pitchFamily="2" charset="-122"/>
                <a:ea typeface="田氏保钓体简" panose="02010800040101010101" pitchFamily="2" charset="-122"/>
              </a:rPr>
              <a:t>总结谱聚类算法流程</a:t>
            </a:r>
            <a:endParaRPr lang="en-US" altLang="zh-CN" sz="2800" dirty="0">
              <a:latin typeface="田氏保钓体简" panose="02010800040101010101" pitchFamily="2" charset="-122"/>
              <a:ea typeface="田氏保钓体简" panose="02010800040101010101" pitchFamily="2" charset="-122"/>
            </a:endParaRPr>
          </a:p>
          <a:p>
            <a:endParaRPr lang="en-US" altLang="zh-CN" sz="2800" dirty="0">
              <a:latin typeface="田氏保钓体简" panose="02010800040101010101" pitchFamily="2" charset="-122"/>
              <a:ea typeface="田氏保钓体简" panose="02010800040101010101" pitchFamily="2" charset="-122"/>
            </a:endParaRPr>
          </a:p>
          <a:p>
            <a:r>
              <a:rPr lang="zh-CN" altLang="en-US" sz="2800" dirty="0">
                <a:latin typeface="田氏保钓体简" panose="02010800040101010101" pitchFamily="2" charset="-122"/>
                <a:ea typeface="田氏保钓体简" panose="02010800040101010101" pitchFamily="2" charset="-122"/>
              </a:rPr>
              <a:t>输入：样本集</a:t>
            </a:r>
            <a:r>
              <a:rPr lang="en-US" altLang="zh-CN" sz="2800" dirty="0">
                <a:latin typeface="田氏保钓体简" panose="02010800040101010101" pitchFamily="2" charset="-122"/>
                <a:ea typeface="田氏保钓体简" panose="02010800040101010101" pitchFamily="2" charset="-122"/>
              </a:rPr>
              <a:t>D=(x</a:t>
            </a:r>
            <a:r>
              <a:rPr lang="en-US" altLang="zh-CN" sz="2800" baseline="-25000" dirty="0">
                <a:latin typeface="田氏保钓体简" panose="02010800040101010101" pitchFamily="2" charset="-122"/>
                <a:ea typeface="田氏保钓体简" panose="02010800040101010101" pitchFamily="2" charset="-122"/>
              </a:rPr>
              <a:t>1</a:t>
            </a:r>
            <a:r>
              <a:rPr lang="en-US" altLang="zh-CN" sz="2800" dirty="0">
                <a:latin typeface="田氏保钓体简" panose="02010800040101010101" pitchFamily="2" charset="-122"/>
                <a:ea typeface="田氏保钓体简" panose="02010800040101010101" pitchFamily="2" charset="-122"/>
              </a:rPr>
              <a:t>,x</a:t>
            </a:r>
            <a:r>
              <a:rPr lang="en-US" altLang="zh-CN" sz="2800" baseline="-25000" dirty="0">
                <a:latin typeface="田氏保钓体简" panose="02010800040101010101" pitchFamily="2" charset="-122"/>
                <a:ea typeface="田氏保钓体简" panose="02010800040101010101" pitchFamily="2" charset="-122"/>
              </a:rPr>
              <a:t>2</a:t>
            </a:r>
            <a:r>
              <a:rPr lang="en-US" altLang="zh-CN" sz="2800" dirty="0">
                <a:latin typeface="田氏保钓体简" panose="02010800040101010101" pitchFamily="2" charset="-122"/>
                <a:ea typeface="田氏保钓体简" panose="02010800040101010101" pitchFamily="2" charset="-122"/>
              </a:rPr>
              <a:t>,...,</a:t>
            </a:r>
            <a:r>
              <a:rPr lang="en-US" altLang="zh-CN" sz="2800" dirty="0" err="1">
                <a:latin typeface="田氏保钓体简" panose="02010800040101010101" pitchFamily="2" charset="-122"/>
                <a:ea typeface="田氏保钓体简" panose="02010800040101010101" pitchFamily="2" charset="-122"/>
              </a:rPr>
              <a:t>x</a:t>
            </a:r>
            <a:r>
              <a:rPr lang="en-US" altLang="zh-CN" sz="2800" baseline="-25000" dirty="0" err="1">
                <a:latin typeface="田氏保钓体简" panose="02010800040101010101" pitchFamily="2" charset="-122"/>
                <a:ea typeface="田氏保钓体简" panose="02010800040101010101" pitchFamily="2" charset="-122"/>
              </a:rPr>
              <a:t>n</a:t>
            </a:r>
            <a:r>
              <a:rPr lang="en-US" altLang="zh-CN" sz="2800" dirty="0">
                <a:latin typeface="田氏保钓体简" panose="02010800040101010101" pitchFamily="2" charset="-122"/>
                <a:ea typeface="田氏保钓体简" panose="02010800040101010101" pitchFamily="2" charset="-122"/>
              </a:rPr>
              <a:t>)</a:t>
            </a:r>
            <a:r>
              <a:rPr lang="zh-CN" altLang="en-US" sz="2800" dirty="0">
                <a:latin typeface="田氏保钓体简" panose="02010800040101010101" pitchFamily="2" charset="-122"/>
                <a:ea typeface="田氏保钓体简" panose="02010800040101010101" pitchFamily="2" charset="-122"/>
              </a:rPr>
              <a:t>，</a:t>
            </a:r>
            <a:endParaRPr lang="en-US" altLang="zh-CN" sz="2800" dirty="0">
              <a:latin typeface="田氏保钓体简" panose="02010800040101010101" pitchFamily="2" charset="-122"/>
              <a:ea typeface="田氏保钓体简" panose="02010800040101010101" pitchFamily="2" charset="-122"/>
            </a:endParaRPr>
          </a:p>
          <a:p>
            <a:r>
              <a:rPr lang="zh-CN" altLang="en-US" sz="2800" dirty="0">
                <a:latin typeface="田氏保钓体简" panose="02010800040101010101" pitchFamily="2" charset="-122"/>
                <a:ea typeface="田氏保钓体简" panose="02010800040101010101" pitchFamily="2" charset="-122"/>
              </a:rPr>
              <a:t>相似矩阵的生成方式</a:t>
            </a:r>
            <a:r>
              <a:rPr lang="en-US" altLang="zh-CN" sz="2800" dirty="0">
                <a:latin typeface="田氏保钓体简" panose="02010800040101010101" pitchFamily="2" charset="-122"/>
                <a:ea typeface="田氏保钓体简" panose="02010800040101010101" pitchFamily="2" charset="-122"/>
              </a:rPr>
              <a:t>, </a:t>
            </a:r>
            <a:r>
              <a:rPr lang="zh-CN" altLang="en-US" sz="2800" dirty="0">
                <a:latin typeface="田氏保钓体简" panose="02010800040101010101" pitchFamily="2" charset="-122"/>
                <a:ea typeface="田氏保钓体简" panose="02010800040101010101" pitchFamily="2" charset="-122"/>
              </a:rPr>
              <a:t>降维后的维度</a:t>
            </a:r>
            <a:r>
              <a:rPr lang="en-US" altLang="zh-CN" sz="2800" dirty="0">
                <a:latin typeface="田氏保钓体简" panose="02010800040101010101" pitchFamily="2" charset="-122"/>
                <a:ea typeface="田氏保钓体简" panose="02010800040101010101" pitchFamily="2" charset="-122"/>
              </a:rPr>
              <a:t>k</a:t>
            </a:r>
            <a:r>
              <a:rPr lang="en-US" altLang="zh-CN" sz="2800" baseline="-25000" dirty="0">
                <a:latin typeface="田氏保钓体简" panose="02010800040101010101" pitchFamily="2" charset="-122"/>
                <a:ea typeface="田氏保钓体简" panose="02010800040101010101" pitchFamily="2" charset="-122"/>
              </a:rPr>
              <a:t>1</a:t>
            </a:r>
            <a:r>
              <a:rPr lang="en-US" altLang="zh-CN" sz="2800" dirty="0">
                <a:latin typeface="田氏保钓体简" panose="02010800040101010101" pitchFamily="2" charset="-122"/>
                <a:ea typeface="田氏保钓体简" panose="02010800040101010101" pitchFamily="2" charset="-122"/>
              </a:rPr>
              <a:t>, </a:t>
            </a:r>
          </a:p>
          <a:p>
            <a:r>
              <a:rPr lang="zh-CN" altLang="en-US" sz="2800" dirty="0">
                <a:latin typeface="田氏保钓体简" panose="02010800040101010101" pitchFamily="2" charset="-122"/>
                <a:ea typeface="田氏保钓体简" panose="02010800040101010101" pitchFamily="2" charset="-122"/>
              </a:rPr>
              <a:t>聚类方法，聚类后的维度</a:t>
            </a:r>
            <a:r>
              <a:rPr lang="en-US" altLang="zh-CN" sz="2800" dirty="0">
                <a:latin typeface="田氏保钓体简" panose="02010800040101010101" pitchFamily="2" charset="-122"/>
                <a:ea typeface="田氏保钓体简" panose="02010800040101010101" pitchFamily="2" charset="-122"/>
              </a:rPr>
              <a:t>k</a:t>
            </a:r>
            <a:r>
              <a:rPr lang="en-US" altLang="zh-CN" sz="2800" baseline="-25000" dirty="0">
                <a:latin typeface="田氏保钓体简" panose="02010800040101010101" pitchFamily="2" charset="-122"/>
                <a:ea typeface="田氏保钓体简" panose="02010800040101010101" pitchFamily="2" charset="-122"/>
              </a:rPr>
              <a:t>2</a:t>
            </a:r>
            <a:endParaRPr lang="en-US" altLang="zh-CN" sz="2800" dirty="0">
              <a:latin typeface="田氏保钓体简" panose="02010800040101010101" pitchFamily="2" charset="-122"/>
              <a:ea typeface="田氏保钓体简" panose="02010800040101010101" pitchFamily="2" charset="-122"/>
            </a:endParaRPr>
          </a:p>
          <a:p>
            <a:endParaRPr lang="en-US" altLang="zh-CN" sz="2800" dirty="0">
              <a:latin typeface="田氏保钓体简" panose="02010800040101010101" pitchFamily="2" charset="-122"/>
              <a:ea typeface="田氏保钓体简" panose="02010800040101010101" pitchFamily="2" charset="-122"/>
            </a:endParaRPr>
          </a:p>
          <a:p>
            <a:r>
              <a:rPr lang="zh-CN" altLang="en-US" sz="2800" dirty="0">
                <a:latin typeface="田氏保钓体简" panose="02010800040101010101" pitchFamily="2" charset="-122"/>
                <a:ea typeface="田氏保钓体简" panose="02010800040101010101" pitchFamily="2" charset="-122"/>
              </a:rPr>
              <a:t>输出： 簇划分</a:t>
            </a:r>
            <a:r>
              <a:rPr lang="en-US" altLang="zh-CN" sz="2800" dirty="0">
                <a:latin typeface="田氏保钓体简" panose="02010800040101010101" pitchFamily="2" charset="-122"/>
                <a:ea typeface="田氏保钓体简" panose="02010800040101010101" pitchFamily="2" charset="-122"/>
              </a:rPr>
              <a:t>C(c</a:t>
            </a:r>
            <a:r>
              <a:rPr lang="en-US" altLang="zh-CN" sz="2800" baseline="-25000" dirty="0">
                <a:latin typeface="田氏保钓体简" panose="02010800040101010101" pitchFamily="2" charset="-122"/>
                <a:ea typeface="田氏保钓体简" panose="02010800040101010101" pitchFamily="2" charset="-122"/>
              </a:rPr>
              <a:t>1</a:t>
            </a:r>
            <a:r>
              <a:rPr lang="en-US" altLang="zh-CN" sz="2800" dirty="0">
                <a:latin typeface="田氏保钓体简" panose="02010800040101010101" pitchFamily="2" charset="-122"/>
                <a:ea typeface="田氏保钓体简" panose="02010800040101010101" pitchFamily="2" charset="-122"/>
              </a:rPr>
              <a:t>,c</a:t>
            </a:r>
            <a:r>
              <a:rPr lang="en-US" altLang="zh-CN" sz="2800" baseline="-25000" dirty="0">
                <a:latin typeface="田氏保钓体简" panose="02010800040101010101" pitchFamily="2" charset="-122"/>
                <a:ea typeface="田氏保钓体简" panose="02010800040101010101" pitchFamily="2" charset="-122"/>
              </a:rPr>
              <a:t>2</a:t>
            </a:r>
            <a:r>
              <a:rPr lang="en-US" altLang="zh-CN" sz="2800" dirty="0">
                <a:latin typeface="田氏保钓体简" panose="02010800040101010101" pitchFamily="2" charset="-122"/>
                <a:ea typeface="田氏保钓体简" panose="02010800040101010101" pitchFamily="2" charset="-122"/>
              </a:rPr>
              <a:t>,...c</a:t>
            </a:r>
            <a:r>
              <a:rPr lang="en-US" altLang="zh-CN" sz="2800" baseline="-25000" dirty="0">
                <a:latin typeface="田氏保钓体简" panose="02010800040101010101" pitchFamily="2" charset="-122"/>
                <a:ea typeface="田氏保钓体简" panose="02010800040101010101" pitchFamily="2" charset="-122"/>
              </a:rPr>
              <a:t>k2</a:t>
            </a:r>
            <a:r>
              <a:rPr lang="en-US" altLang="zh-CN" sz="2800" dirty="0">
                <a:latin typeface="田氏保钓体简" panose="02010800040101010101" pitchFamily="2" charset="-122"/>
                <a:ea typeface="田氏保钓体简" panose="02010800040101010101" pitchFamily="2" charset="-122"/>
              </a:rPr>
              <a:t>)</a:t>
            </a:r>
          </a:p>
        </p:txBody>
      </p:sp>
    </p:spTree>
    <p:extLst>
      <p:ext uri="{BB962C8B-B14F-4D97-AF65-F5344CB8AC3E}">
        <p14:creationId xmlns:p14="http://schemas.microsoft.com/office/powerpoint/2010/main" val="15027819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rPr>
              <a:t>谱聚类算法流程</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95</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AutoShape 2"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6"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矩形 19"/>
          <p:cNvSpPr/>
          <p:nvPr/>
        </p:nvSpPr>
        <p:spPr>
          <a:xfrm>
            <a:off x="321536" y="2348880"/>
            <a:ext cx="8570944" cy="3416320"/>
          </a:xfrm>
          <a:prstGeom prst="rect">
            <a:avLst/>
          </a:prstGeom>
        </p:spPr>
        <p:txBody>
          <a:bodyPr wrap="square">
            <a:spAutoFit/>
          </a:bodyPr>
          <a:lstStyle/>
          <a:p>
            <a:r>
              <a:rPr lang="en-US" altLang="zh-CN" sz="2400" dirty="0">
                <a:latin typeface="田氏保钓体简" panose="02010800040101010101" pitchFamily="2" charset="-122"/>
                <a:ea typeface="田氏保钓体简" panose="02010800040101010101" pitchFamily="2" charset="-122"/>
              </a:rPr>
              <a:t>1) </a:t>
            </a:r>
            <a:r>
              <a:rPr lang="zh-CN" altLang="en-US" sz="2400" dirty="0">
                <a:latin typeface="田氏保钓体简" panose="02010800040101010101" pitchFamily="2" charset="-122"/>
                <a:ea typeface="田氏保钓体简" panose="02010800040101010101" pitchFamily="2" charset="-122"/>
              </a:rPr>
              <a:t>根据输入的相似矩阵的生成方式构建样本的相似矩阵</a:t>
            </a:r>
            <a:r>
              <a:rPr lang="en-US" altLang="zh-CN" sz="2400" dirty="0">
                <a:latin typeface="田氏保钓体简" panose="02010800040101010101" pitchFamily="2" charset="-122"/>
                <a:ea typeface="田氏保钓体简" panose="02010800040101010101" pitchFamily="2" charset="-122"/>
              </a:rPr>
              <a:t>S</a:t>
            </a:r>
          </a:p>
          <a:p>
            <a:r>
              <a:rPr lang="en-US" altLang="zh-CN" sz="2400" dirty="0">
                <a:latin typeface="田氏保钓体简" panose="02010800040101010101" pitchFamily="2" charset="-122"/>
                <a:ea typeface="田氏保钓体简" panose="02010800040101010101" pitchFamily="2" charset="-122"/>
              </a:rPr>
              <a:t>2</a:t>
            </a:r>
            <a:r>
              <a:rPr lang="zh-CN" altLang="en-US" sz="2400" dirty="0">
                <a:latin typeface="田氏保钓体简" panose="02010800040101010101" pitchFamily="2" charset="-122"/>
                <a:ea typeface="田氏保钓体简" panose="02010800040101010101" pitchFamily="2" charset="-122"/>
              </a:rPr>
              <a:t>）根据相似矩阵</a:t>
            </a:r>
            <a:r>
              <a:rPr lang="en-US" altLang="zh-CN" sz="2400" dirty="0">
                <a:latin typeface="田氏保钓体简" panose="02010800040101010101" pitchFamily="2" charset="-122"/>
                <a:ea typeface="田氏保钓体简" panose="02010800040101010101" pitchFamily="2" charset="-122"/>
              </a:rPr>
              <a:t>S</a:t>
            </a:r>
            <a:r>
              <a:rPr lang="zh-CN" altLang="en-US" sz="2400" dirty="0">
                <a:latin typeface="田氏保钓体简" panose="02010800040101010101" pitchFamily="2" charset="-122"/>
                <a:ea typeface="田氏保钓体简" panose="02010800040101010101" pitchFamily="2" charset="-122"/>
              </a:rPr>
              <a:t>构建邻接矩阵</a:t>
            </a:r>
            <a:r>
              <a:rPr lang="en-US" altLang="zh-CN" sz="2400" dirty="0">
                <a:latin typeface="田氏保钓体简" panose="02010800040101010101" pitchFamily="2" charset="-122"/>
                <a:ea typeface="田氏保钓体简" panose="02010800040101010101" pitchFamily="2" charset="-122"/>
              </a:rPr>
              <a:t>W</a:t>
            </a:r>
            <a:r>
              <a:rPr lang="zh-CN" altLang="en-US" sz="2400" dirty="0">
                <a:latin typeface="田氏保钓体简" panose="02010800040101010101" pitchFamily="2" charset="-122"/>
                <a:ea typeface="田氏保钓体简" panose="02010800040101010101" pitchFamily="2" charset="-122"/>
              </a:rPr>
              <a:t>，构建度矩阵</a:t>
            </a:r>
            <a:r>
              <a:rPr lang="en-US" altLang="zh-CN" sz="2400" dirty="0">
                <a:latin typeface="田氏保钓体简" panose="02010800040101010101" pitchFamily="2" charset="-122"/>
                <a:ea typeface="田氏保钓体简" panose="02010800040101010101" pitchFamily="2" charset="-122"/>
              </a:rPr>
              <a:t>D</a:t>
            </a:r>
          </a:p>
          <a:p>
            <a:r>
              <a:rPr lang="en-US" altLang="zh-CN" sz="2400" dirty="0">
                <a:latin typeface="田氏保钓体简" panose="02010800040101010101" pitchFamily="2" charset="-122"/>
                <a:ea typeface="田氏保钓体简" panose="02010800040101010101" pitchFamily="2" charset="-122"/>
              </a:rPr>
              <a:t>3</a:t>
            </a:r>
            <a:r>
              <a:rPr lang="zh-CN" altLang="en-US" sz="2400" dirty="0">
                <a:latin typeface="田氏保钓体简" panose="02010800040101010101" pitchFamily="2" charset="-122"/>
                <a:ea typeface="田氏保钓体简" panose="02010800040101010101" pitchFamily="2" charset="-122"/>
              </a:rPr>
              <a:t>）计算出拉普拉斯矩阵</a:t>
            </a:r>
            <a:r>
              <a:rPr lang="en-US" altLang="zh-CN" sz="2400" dirty="0">
                <a:latin typeface="田氏保钓体简" panose="02010800040101010101" pitchFamily="2" charset="-122"/>
                <a:ea typeface="田氏保钓体简" panose="02010800040101010101" pitchFamily="2" charset="-122"/>
              </a:rPr>
              <a:t>L</a:t>
            </a:r>
          </a:p>
          <a:p>
            <a:r>
              <a:rPr lang="en-US" altLang="zh-CN" sz="2400" dirty="0">
                <a:latin typeface="田氏保钓体简" panose="02010800040101010101" pitchFamily="2" charset="-122"/>
                <a:ea typeface="田氏保钓体简" panose="02010800040101010101" pitchFamily="2" charset="-122"/>
              </a:rPr>
              <a:t>4</a:t>
            </a:r>
            <a:r>
              <a:rPr lang="zh-CN" altLang="en-US" sz="2400" dirty="0">
                <a:latin typeface="田氏保钓体简" panose="02010800040101010101" pitchFamily="2" charset="-122"/>
                <a:ea typeface="田氏保钓体简" panose="02010800040101010101" pitchFamily="2" charset="-122"/>
              </a:rPr>
              <a:t>）构建标准化后的拉普拉斯矩阵</a:t>
            </a:r>
            <a:r>
              <a:rPr lang="en-US" altLang="zh-CN" sz="2400" dirty="0">
                <a:latin typeface="田氏保钓体简" panose="02010800040101010101" pitchFamily="2" charset="-122"/>
                <a:ea typeface="田氏保钓体简" panose="02010800040101010101" pitchFamily="2" charset="-122"/>
              </a:rPr>
              <a:t>D</a:t>
            </a:r>
            <a:r>
              <a:rPr lang="en-US" altLang="zh-CN" sz="2400" baseline="30000" dirty="0">
                <a:latin typeface="田氏保钓体简" panose="02010800040101010101" pitchFamily="2" charset="-122"/>
                <a:ea typeface="田氏保钓体简" panose="02010800040101010101" pitchFamily="2" charset="-122"/>
              </a:rPr>
              <a:t>−1/2</a:t>
            </a:r>
            <a:r>
              <a:rPr lang="en-US" altLang="zh-CN" sz="2400" dirty="0">
                <a:latin typeface="田氏保钓体简" panose="02010800040101010101" pitchFamily="2" charset="-122"/>
                <a:ea typeface="田氏保钓体简" panose="02010800040101010101" pitchFamily="2" charset="-122"/>
              </a:rPr>
              <a:t>LD</a:t>
            </a:r>
            <a:r>
              <a:rPr lang="en-US" altLang="zh-CN" sz="2400" baseline="30000" dirty="0">
                <a:latin typeface="田氏保钓体简" panose="02010800040101010101" pitchFamily="2" charset="-122"/>
                <a:ea typeface="田氏保钓体简" panose="02010800040101010101" pitchFamily="2" charset="-122"/>
              </a:rPr>
              <a:t>−1/2</a:t>
            </a:r>
          </a:p>
          <a:p>
            <a:r>
              <a:rPr lang="en-US" altLang="zh-CN" sz="2400" dirty="0">
                <a:latin typeface="田氏保钓体简" panose="02010800040101010101" pitchFamily="2" charset="-122"/>
                <a:ea typeface="田氏保钓体简" panose="02010800040101010101" pitchFamily="2" charset="-122"/>
              </a:rPr>
              <a:t>5</a:t>
            </a:r>
            <a:r>
              <a:rPr lang="zh-CN" altLang="en-US" sz="2400" dirty="0">
                <a:latin typeface="田氏保钓体简" panose="02010800040101010101" pitchFamily="2" charset="-122"/>
                <a:ea typeface="田氏保钓体简" panose="02010800040101010101" pitchFamily="2" charset="-122"/>
              </a:rPr>
              <a:t>）计算</a:t>
            </a:r>
            <a:r>
              <a:rPr lang="en-US" altLang="zh-CN" sz="2400" dirty="0">
                <a:latin typeface="田氏保钓体简" panose="02010800040101010101" pitchFamily="2" charset="-122"/>
                <a:ea typeface="田氏保钓体简" panose="02010800040101010101" pitchFamily="2" charset="-122"/>
              </a:rPr>
              <a:t>D</a:t>
            </a:r>
            <a:r>
              <a:rPr lang="en-US" altLang="zh-CN" sz="2400" baseline="30000" dirty="0">
                <a:latin typeface="田氏保钓体简" panose="02010800040101010101" pitchFamily="2" charset="-122"/>
                <a:ea typeface="田氏保钓体简" panose="02010800040101010101" pitchFamily="2" charset="-122"/>
              </a:rPr>
              <a:t>−1/2</a:t>
            </a:r>
            <a:r>
              <a:rPr lang="en-US" altLang="zh-CN" sz="2400" dirty="0">
                <a:latin typeface="田氏保钓体简" panose="02010800040101010101" pitchFamily="2" charset="-122"/>
                <a:ea typeface="田氏保钓体简" panose="02010800040101010101" pitchFamily="2" charset="-122"/>
              </a:rPr>
              <a:t>LD</a:t>
            </a:r>
            <a:r>
              <a:rPr lang="en-US" altLang="zh-CN" sz="2400" baseline="30000" dirty="0">
                <a:latin typeface="田氏保钓体简" panose="02010800040101010101" pitchFamily="2" charset="-122"/>
                <a:ea typeface="田氏保钓体简" panose="02010800040101010101" pitchFamily="2" charset="-122"/>
              </a:rPr>
              <a:t>−1/2</a:t>
            </a:r>
            <a:r>
              <a:rPr lang="zh-CN" altLang="en-US" sz="2400" dirty="0">
                <a:latin typeface="田氏保钓体简" panose="02010800040101010101" pitchFamily="2" charset="-122"/>
                <a:ea typeface="田氏保钓体简" panose="02010800040101010101" pitchFamily="2" charset="-122"/>
              </a:rPr>
              <a:t>最小的</a:t>
            </a:r>
            <a:r>
              <a:rPr lang="en-US" altLang="zh-CN" sz="2400" dirty="0">
                <a:latin typeface="田氏保钓体简" panose="02010800040101010101" pitchFamily="2" charset="-122"/>
                <a:ea typeface="田氏保钓体简" panose="02010800040101010101" pitchFamily="2" charset="-122"/>
              </a:rPr>
              <a:t>k</a:t>
            </a:r>
            <a:r>
              <a:rPr lang="en-US" altLang="zh-CN" sz="2400" baseline="-25000" dirty="0">
                <a:latin typeface="田氏保钓体简" panose="02010800040101010101" pitchFamily="2" charset="-122"/>
                <a:ea typeface="田氏保钓体简" panose="02010800040101010101" pitchFamily="2" charset="-122"/>
              </a:rPr>
              <a:t>1</a:t>
            </a:r>
            <a:r>
              <a:rPr lang="zh-CN" altLang="en-US" sz="2400" dirty="0">
                <a:latin typeface="田氏保钓体简" panose="02010800040101010101" pitchFamily="2" charset="-122"/>
                <a:ea typeface="田氏保钓体简" panose="02010800040101010101" pitchFamily="2" charset="-122"/>
              </a:rPr>
              <a:t>个特征值所各自对应的特征向量</a:t>
            </a:r>
            <a:r>
              <a:rPr lang="en-US" altLang="zh-CN" sz="2400" dirty="0">
                <a:latin typeface="田氏保钓体简" panose="02010800040101010101" pitchFamily="2" charset="-122"/>
                <a:ea typeface="田氏保钓体简" panose="02010800040101010101" pitchFamily="2" charset="-122"/>
              </a:rPr>
              <a:t>f</a:t>
            </a:r>
          </a:p>
          <a:p>
            <a:r>
              <a:rPr lang="en-US" altLang="zh-CN" sz="2400" dirty="0">
                <a:latin typeface="田氏保钓体简" panose="02010800040101010101" pitchFamily="2" charset="-122"/>
                <a:ea typeface="田氏保钓体简" panose="02010800040101010101" pitchFamily="2" charset="-122"/>
              </a:rPr>
              <a:t>6) </a:t>
            </a:r>
            <a:r>
              <a:rPr lang="zh-CN" altLang="en-US" sz="2400" dirty="0">
                <a:latin typeface="田氏保钓体简" panose="02010800040101010101" pitchFamily="2" charset="-122"/>
                <a:ea typeface="田氏保钓体简" panose="02010800040101010101" pitchFamily="2" charset="-122"/>
              </a:rPr>
              <a:t>将特征向量</a:t>
            </a:r>
            <a:r>
              <a:rPr lang="en-US" altLang="zh-CN" sz="2400" dirty="0">
                <a:latin typeface="田氏保钓体简" panose="02010800040101010101" pitchFamily="2" charset="-122"/>
                <a:ea typeface="田氏保钓体简" panose="02010800040101010101" pitchFamily="2" charset="-122"/>
              </a:rPr>
              <a:t>f</a:t>
            </a:r>
            <a:r>
              <a:rPr lang="zh-CN" altLang="en-US" sz="2400" dirty="0">
                <a:latin typeface="田氏保钓体简" panose="02010800040101010101" pitchFamily="2" charset="-122"/>
                <a:ea typeface="田氏保钓体简" panose="02010800040101010101" pitchFamily="2" charset="-122"/>
              </a:rPr>
              <a:t>标准化，最终组成</a:t>
            </a:r>
            <a:r>
              <a:rPr lang="en-US" altLang="zh-CN" sz="2400" dirty="0">
                <a:latin typeface="田氏保钓体简" panose="02010800040101010101" pitchFamily="2" charset="-122"/>
                <a:ea typeface="田氏保钓体简" panose="02010800040101010101" pitchFamily="2" charset="-122"/>
              </a:rPr>
              <a:t>n×k</a:t>
            </a:r>
            <a:r>
              <a:rPr lang="en-US" altLang="zh-CN" sz="2400" baseline="-25000" dirty="0">
                <a:latin typeface="田氏保钓体简" panose="02010800040101010101" pitchFamily="2" charset="-122"/>
                <a:ea typeface="田氏保钓体简" panose="02010800040101010101" pitchFamily="2" charset="-122"/>
              </a:rPr>
              <a:t>1</a:t>
            </a:r>
            <a:r>
              <a:rPr lang="zh-CN" altLang="en-US" sz="2400" dirty="0">
                <a:latin typeface="田氏保钓体简" panose="02010800040101010101" pitchFamily="2" charset="-122"/>
                <a:ea typeface="田氏保钓体简" panose="02010800040101010101" pitchFamily="2" charset="-122"/>
              </a:rPr>
              <a:t>维的特征矩阵</a:t>
            </a:r>
            <a:r>
              <a:rPr lang="en-US" altLang="zh-CN" sz="2400" dirty="0">
                <a:latin typeface="田氏保钓体简" panose="02010800040101010101" pitchFamily="2" charset="-122"/>
                <a:ea typeface="田氏保钓体简" panose="02010800040101010101" pitchFamily="2" charset="-122"/>
              </a:rPr>
              <a:t>F</a:t>
            </a:r>
          </a:p>
          <a:p>
            <a:r>
              <a:rPr lang="en-US" altLang="zh-CN" sz="2400" dirty="0">
                <a:latin typeface="田氏保钓体简" panose="02010800040101010101" pitchFamily="2" charset="-122"/>
                <a:ea typeface="田氏保钓体简" panose="02010800040101010101" pitchFamily="2" charset="-122"/>
              </a:rPr>
              <a:t>7</a:t>
            </a:r>
            <a:r>
              <a:rPr lang="zh-CN" altLang="en-US" sz="2400" dirty="0">
                <a:latin typeface="田氏保钓体简" panose="02010800040101010101" pitchFamily="2" charset="-122"/>
                <a:ea typeface="田氏保钓体简" panose="02010800040101010101" pitchFamily="2" charset="-122"/>
              </a:rPr>
              <a:t>）对</a:t>
            </a:r>
            <a:r>
              <a:rPr lang="en-US" altLang="zh-CN" sz="2400" dirty="0">
                <a:latin typeface="田氏保钓体简" panose="02010800040101010101" pitchFamily="2" charset="-122"/>
                <a:ea typeface="田氏保钓体简" panose="02010800040101010101" pitchFamily="2" charset="-122"/>
              </a:rPr>
              <a:t>F</a:t>
            </a:r>
            <a:r>
              <a:rPr lang="zh-CN" altLang="en-US" sz="2400" dirty="0">
                <a:latin typeface="田氏保钓体简" panose="02010800040101010101" pitchFamily="2" charset="-122"/>
                <a:ea typeface="田氏保钓体简" panose="02010800040101010101" pitchFamily="2" charset="-122"/>
              </a:rPr>
              <a:t>中的每一行作为一个</a:t>
            </a:r>
            <a:r>
              <a:rPr lang="en-US" altLang="zh-CN" sz="2400" dirty="0">
                <a:latin typeface="田氏保钓体简" panose="02010800040101010101" pitchFamily="2" charset="-122"/>
                <a:ea typeface="田氏保钓体简" panose="02010800040101010101" pitchFamily="2" charset="-122"/>
              </a:rPr>
              <a:t>k</a:t>
            </a:r>
            <a:r>
              <a:rPr lang="en-US" altLang="zh-CN" sz="2400" baseline="-25000" dirty="0">
                <a:latin typeface="田氏保钓体简" panose="02010800040101010101" pitchFamily="2" charset="-122"/>
                <a:ea typeface="田氏保钓体简" panose="02010800040101010101" pitchFamily="2" charset="-122"/>
              </a:rPr>
              <a:t>1</a:t>
            </a:r>
            <a:r>
              <a:rPr lang="zh-CN" altLang="en-US" sz="2400" dirty="0">
                <a:latin typeface="田氏保钓体简" panose="02010800040101010101" pitchFamily="2" charset="-122"/>
                <a:ea typeface="田氏保钓体简" panose="02010800040101010101" pitchFamily="2" charset="-122"/>
              </a:rPr>
              <a:t>维的样本，共</a:t>
            </a:r>
            <a:r>
              <a:rPr lang="en-US" altLang="zh-CN" sz="2400" dirty="0">
                <a:latin typeface="田氏保钓体简" panose="02010800040101010101" pitchFamily="2" charset="-122"/>
                <a:ea typeface="田氏保钓体简" panose="02010800040101010101" pitchFamily="2" charset="-122"/>
              </a:rPr>
              <a:t>n</a:t>
            </a:r>
            <a:r>
              <a:rPr lang="zh-CN" altLang="en-US" sz="2400" dirty="0">
                <a:latin typeface="田氏保钓体简" panose="02010800040101010101" pitchFamily="2" charset="-122"/>
                <a:ea typeface="田氏保钓体简" panose="02010800040101010101" pitchFamily="2" charset="-122"/>
              </a:rPr>
              <a:t>个样本，用输入的聚类方法进行聚类，聚类维数为</a:t>
            </a:r>
            <a:r>
              <a:rPr lang="en-US" altLang="zh-CN" sz="2400" dirty="0">
                <a:latin typeface="田氏保钓体简" panose="02010800040101010101" pitchFamily="2" charset="-122"/>
                <a:ea typeface="田氏保钓体简" panose="02010800040101010101" pitchFamily="2" charset="-122"/>
              </a:rPr>
              <a:t>k</a:t>
            </a:r>
            <a:r>
              <a:rPr lang="en-US" altLang="zh-CN" sz="2400" baseline="-25000" dirty="0">
                <a:latin typeface="田氏保钓体简" panose="02010800040101010101" pitchFamily="2" charset="-122"/>
                <a:ea typeface="田氏保钓体简" panose="02010800040101010101" pitchFamily="2" charset="-122"/>
              </a:rPr>
              <a:t>2</a:t>
            </a:r>
            <a:r>
              <a:rPr lang="zh-CN" altLang="en-US" sz="2400" dirty="0">
                <a:latin typeface="田氏保钓体简" panose="02010800040101010101" pitchFamily="2" charset="-122"/>
                <a:ea typeface="田氏保钓体简" panose="02010800040101010101" pitchFamily="2" charset="-122"/>
              </a:rPr>
              <a:t>。</a:t>
            </a:r>
          </a:p>
          <a:p>
            <a:r>
              <a:rPr lang="en-US" altLang="zh-CN" sz="2400" dirty="0">
                <a:latin typeface="田氏保钓体简" panose="02010800040101010101" pitchFamily="2" charset="-122"/>
                <a:ea typeface="田氏保钓体简" panose="02010800040101010101" pitchFamily="2" charset="-122"/>
              </a:rPr>
              <a:t>8</a:t>
            </a:r>
            <a:r>
              <a:rPr lang="zh-CN" altLang="en-US" sz="2400" dirty="0">
                <a:latin typeface="田氏保钓体简" panose="02010800040101010101" pitchFamily="2" charset="-122"/>
                <a:ea typeface="田氏保钓体简" panose="02010800040101010101" pitchFamily="2" charset="-122"/>
              </a:rPr>
              <a:t>）得到簇划分</a:t>
            </a:r>
            <a:r>
              <a:rPr lang="en-US" altLang="zh-CN" sz="2400" dirty="0">
                <a:latin typeface="田氏保钓体简" panose="02010800040101010101" pitchFamily="2" charset="-122"/>
                <a:ea typeface="田氏保钓体简" panose="02010800040101010101" pitchFamily="2" charset="-122"/>
              </a:rPr>
              <a:t>C(c</a:t>
            </a:r>
            <a:r>
              <a:rPr lang="en-US" altLang="zh-CN" sz="2400" baseline="-25000" dirty="0">
                <a:latin typeface="田氏保钓体简" panose="02010800040101010101" pitchFamily="2" charset="-122"/>
                <a:ea typeface="田氏保钓体简" panose="02010800040101010101" pitchFamily="2" charset="-122"/>
              </a:rPr>
              <a:t>1</a:t>
            </a:r>
            <a:r>
              <a:rPr lang="en-US" altLang="zh-CN" sz="2400" dirty="0">
                <a:latin typeface="田氏保钓体简" panose="02010800040101010101" pitchFamily="2" charset="-122"/>
                <a:ea typeface="田氏保钓体简" panose="02010800040101010101" pitchFamily="2" charset="-122"/>
              </a:rPr>
              <a:t>,c</a:t>
            </a:r>
            <a:r>
              <a:rPr lang="en-US" altLang="zh-CN" sz="2400" baseline="-25000" dirty="0">
                <a:latin typeface="田氏保钓体简" panose="02010800040101010101" pitchFamily="2" charset="-122"/>
                <a:ea typeface="田氏保钓体简" panose="02010800040101010101" pitchFamily="2" charset="-122"/>
              </a:rPr>
              <a:t>2</a:t>
            </a:r>
            <a:r>
              <a:rPr lang="en-US" altLang="zh-CN" sz="2400" dirty="0">
                <a:latin typeface="田氏保钓体简" panose="02010800040101010101" pitchFamily="2" charset="-122"/>
                <a:ea typeface="田氏保钓体简" panose="02010800040101010101" pitchFamily="2" charset="-122"/>
              </a:rPr>
              <a:t>,...c</a:t>
            </a:r>
            <a:r>
              <a:rPr lang="en-US" altLang="zh-CN" sz="2400" baseline="-25000" dirty="0">
                <a:latin typeface="田氏保钓体简" panose="02010800040101010101" pitchFamily="2" charset="-122"/>
                <a:ea typeface="田氏保钓体简" panose="02010800040101010101" pitchFamily="2" charset="-122"/>
              </a:rPr>
              <a:t>k2</a:t>
            </a:r>
            <a:r>
              <a:rPr lang="en-US" altLang="zh-CN" sz="2400" dirty="0">
                <a:latin typeface="田氏保钓体简" panose="02010800040101010101" pitchFamily="2" charset="-122"/>
                <a:ea typeface="田氏保钓体简" panose="02010800040101010101" pitchFamily="2" charset="-122"/>
              </a:rPr>
              <a:t>).</a:t>
            </a:r>
            <a:r>
              <a:rPr lang="zh-CN" altLang="en-US" sz="2400" dirty="0">
                <a:latin typeface="田氏保钓体简" panose="02010800040101010101" pitchFamily="2" charset="-122"/>
                <a:ea typeface="田氏保钓体简" panose="02010800040101010101" pitchFamily="2" charset="-122"/>
              </a:rPr>
              <a:t>　　　　</a:t>
            </a:r>
            <a:endParaRPr lang="en-US" altLang="zh-CN" sz="2400" dirty="0">
              <a:latin typeface="田氏保钓体简" panose="02010800040101010101" pitchFamily="2" charset="-122"/>
              <a:ea typeface="田氏保钓体简" panose="02010800040101010101" pitchFamily="2" charset="-122"/>
            </a:endParaRPr>
          </a:p>
        </p:txBody>
      </p:sp>
    </p:spTree>
    <p:extLst>
      <p:ext uri="{BB962C8B-B14F-4D97-AF65-F5344CB8AC3E}">
        <p14:creationId xmlns:p14="http://schemas.microsoft.com/office/powerpoint/2010/main" val="27445742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rPr>
              <a:t>谱聚类算法优点</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96</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AutoShape 2"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6"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640970" y="2636912"/>
            <a:ext cx="7974632" cy="2677656"/>
          </a:xfrm>
          <a:prstGeom prst="rect">
            <a:avLst/>
          </a:prstGeom>
        </p:spPr>
        <p:txBody>
          <a:bodyPr wrap="square">
            <a:spAutoFit/>
          </a:bodyPr>
          <a:lstStyle/>
          <a:p>
            <a:r>
              <a:rPr lang="en-US" altLang="zh-CN" sz="2800" dirty="0">
                <a:latin typeface="田氏保钓体简" panose="02010800040101010101" pitchFamily="2" charset="-122"/>
                <a:ea typeface="田氏保钓体简" panose="02010800040101010101" pitchFamily="2" charset="-122"/>
              </a:rPr>
              <a:t>1</a:t>
            </a:r>
            <a:r>
              <a:rPr lang="zh-CN" altLang="en-US" sz="2800" dirty="0">
                <a:latin typeface="田氏保钓体简" panose="02010800040101010101" pitchFamily="2" charset="-122"/>
                <a:ea typeface="田氏保钓体简" panose="02010800040101010101" pitchFamily="2" charset="-122"/>
              </a:rPr>
              <a:t>）谱聚类只需要数据之间的相似度矩阵，因此对于处理稀疏数据的聚类很有效。这点传统聚类算法比如</a:t>
            </a:r>
            <a:r>
              <a:rPr lang="en-US" altLang="zh-CN" sz="2800" dirty="0">
                <a:latin typeface="田氏保钓体简" panose="02010800040101010101" pitchFamily="2" charset="-122"/>
                <a:ea typeface="田氏保钓体简" panose="02010800040101010101" pitchFamily="2" charset="-122"/>
              </a:rPr>
              <a:t>K-Means</a:t>
            </a:r>
            <a:r>
              <a:rPr lang="zh-CN" altLang="en-US" sz="2800" dirty="0">
                <a:latin typeface="田氏保钓体简" panose="02010800040101010101" pitchFamily="2" charset="-122"/>
                <a:ea typeface="田氏保钓体简" panose="02010800040101010101" pitchFamily="2" charset="-122"/>
              </a:rPr>
              <a:t>很难做到</a:t>
            </a:r>
          </a:p>
          <a:p>
            <a:endParaRPr lang="zh-CN" altLang="en-US" sz="2800" dirty="0">
              <a:latin typeface="田氏保钓体简" panose="02010800040101010101" pitchFamily="2" charset="-122"/>
              <a:ea typeface="田氏保钓体简" panose="02010800040101010101" pitchFamily="2" charset="-122"/>
            </a:endParaRPr>
          </a:p>
          <a:p>
            <a:r>
              <a:rPr lang="en-US" altLang="zh-CN" sz="2800" dirty="0">
                <a:latin typeface="田氏保钓体简" panose="02010800040101010101" pitchFamily="2" charset="-122"/>
                <a:ea typeface="田氏保钓体简" panose="02010800040101010101" pitchFamily="2" charset="-122"/>
              </a:rPr>
              <a:t>2</a:t>
            </a:r>
            <a:r>
              <a:rPr lang="zh-CN" altLang="en-US" sz="2800" dirty="0">
                <a:latin typeface="田氏保钓体简" panose="02010800040101010101" pitchFamily="2" charset="-122"/>
                <a:ea typeface="田氏保钓体简" panose="02010800040101010101" pitchFamily="2" charset="-122"/>
              </a:rPr>
              <a:t>）由于使用了降维，因此在处理高维数据聚类时的复杂度比传统聚类算法好。</a:t>
            </a:r>
          </a:p>
        </p:txBody>
      </p:sp>
    </p:spTree>
    <p:extLst>
      <p:ext uri="{BB962C8B-B14F-4D97-AF65-F5344CB8AC3E}">
        <p14:creationId xmlns:p14="http://schemas.microsoft.com/office/powerpoint/2010/main" val="22014943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rPr>
              <a:t>谱聚类算法缺点</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97</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AutoShape 2"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6"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755576" y="2695560"/>
            <a:ext cx="7416824" cy="2677656"/>
          </a:xfrm>
          <a:prstGeom prst="rect">
            <a:avLst/>
          </a:prstGeom>
        </p:spPr>
        <p:txBody>
          <a:bodyPr wrap="square">
            <a:spAutoFit/>
          </a:bodyPr>
          <a:lstStyle/>
          <a:p>
            <a:r>
              <a:rPr lang="en-US" altLang="zh-CN" sz="2800" dirty="0">
                <a:latin typeface="田氏保钓体简" panose="02010800040101010101" pitchFamily="2" charset="-122"/>
                <a:ea typeface="田氏保钓体简" panose="02010800040101010101" pitchFamily="2" charset="-122"/>
              </a:rPr>
              <a:t>1</a:t>
            </a:r>
            <a:r>
              <a:rPr lang="zh-CN" altLang="en-US" sz="2800" dirty="0">
                <a:latin typeface="田氏保钓体简" panose="02010800040101010101" pitchFamily="2" charset="-122"/>
                <a:ea typeface="田氏保钓体简" panose="02010800040101010101" pitchFamily="2" charset="-122"/>
              </a:rPr>
              <a:t>）如果最终聚类的维度非常高，则由于降维的幅度不够，谱聚类的运行速度和最后的聚类效果均不好。</a:t>
            </a:r>
          </a:p>
          <a:p>
            <a:endParaRPr lang="zh-CN" altLang="en-US" sz="2800" dirty="0">
              <a:latin typeface="田氏保钓体简" panose="02010800040101010101" pitchFamily="2" charset="-122"/>
              <a:ea typeface="田氏保钓体简" panose="02010800040101010101" pitchFamily="2" charset="-122"/>
            </a:endParaRPr>
          </a:p>
          <a:p>
            <a:r>
              <a:rPr lang="en-US" altLang="zh-CN" sz="2800" dirty="0">
                <a:latin typeface="田氏保钓体简" panose="02010800040101010101" pitchFamily="2" charset="-122"/>
                <a:ea typeface="田氏保钓体简" panose="02010800040101010101" pitchFamily="2" charset="-122"/>
              </a:rPr>
              <a:t>2) </a:t>
            </a:r>
            <a:r>
              <a:rPr lang="zh-CN" altLang="en-US" sz="2800" dirty="0">
                <a:latin typeface="田氏保钓体简" panose="02010800040101010101" pitchFamily="2" charset="-122"/>
                <a:ea typeface="田氏保钓体简" panose="02010800040101010101" pitchFamily="2" charset="-122"/>
              </a:rPr>
              <a:t>聚类效果依赖于相似矩阵，</a:t>
            </a:r>
            <a:r>
              <a:rPr lang="zh-CN" altLang="en-US" sz="2800" dirty="0">
                <a:solidFill>
                  <a:srgbClr val="C00000"/>
                </a:solidFill>
                <a:latin typeface="田氏保钓体简" panose="02010800040101010101" pitchFamily="2" charset="-122"/>
                <a:ea typeface="田氏保钓体简" panose="02010800040101010101" pitchFamily="2" charset="-122"/>
              </a:rPr>
              <a:t>不同的相似矩阵</a:t>
            </a:r>
            <a:r>
              <a:rPr lang="zh-CN" altLang="en-US" sz="2800" dirty="0">
                <a:latin typeface="田氏保钓体简" panose="02010800040101010101" pitchFamily="2" charset="-122"/>
                <a:ea typeface="田氏保钓体简" panose="02010800040101010101" pitchFamily="2" charset="-122"/>
              </a:rPr>
              <a:t>得到的最终聚类效果可能很不同。</a:t>
            </a:r>
          </a:p>
        </p:txBody>
      </p:sp>
    </p:spTree>
    <p:extLst>
      <p:ext uri="{BB962C8B-B14F-4D97-AF65-F5344CB8AC3E}">
        <p14:creationId xmlns:p14="http://schemas.microsoft.com/office/powerpoint/2010/main" val="12276589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rPr>
              <a:t>实例效果</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98</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AutoShape 2"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6"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object 3"/>
          <p:cNvSpPr/>
          <p:nvPr/>
        </p:nvSpPr>
        <p:spPr>
          <a:xfrm>
            <a:off x="5148326" y="349126"/>
            <a:ext cx="3311525" cy="2863850"/>
          </a:xfrm>
          <a:prstGeom prst="rect">
            <a:avLst/>
          </a:prstGeom>
          <a:blipFill>
            <a:blip r:embed="rId3" cstate="print"/>
            <a:stretch>
              <a:fillRect/>
            </a:stretch>
          </a:blipFill>
        </p:spPr>
        <p:txBody>
          <a:bodyPr wrap="square" lIns="0" tIns="0" rIns="0" bIns="0" rtlCol="0"/>
          <a:lstStyle/>
          <a:p>
            <a:endParaRPr/>
          </a:p>
        </p:txBody>
      </p:sp>
      <p:sp>
        <p:nvSpPr>
          <p:cNvPr id="21" name="object 4"/>
          <p:cNvSpPr/>
          <p:nvPr/>
        </p:nvSpPr>
        <p:spPr>
          <a:xfrm>
            <a:off x="343914" y="2396069"/>
            <a:ext cx="4535424" cy="3913251"/>
          </a:xfrm>
          <a:prstGeom prst="rect">
            <a:avLst/>
          </a:prstGeom>
          <a:blipFill>
            <a:blip r:embed="rId4" cstate="print"/>
            <a:stretch>
              <a:fillRect/>
            </a:stretch>
          </a:blipFill>
        </p:spPr>
        <p:txBody>
          <a:bodyPr wrap="square" lIns="0" tIns="0" rIns="0" bIns="0" rtlCol="0"/>
          <a:lstStyle/>
          <a:p>
            <a:endParaRPr/>
          </a:p>
        </p:txBody>
      </p:sp>
      <p:sp>
        <p:nvSpPr>
          <p:cNvPr id="22" name="object 5"/>
          <p:cNvSpPr/>
          <p:nvPr/>
        </p:nvSpPr>
        <p:spPr>
          <a:xfrm>
            <a:off x="5148326" y="3365461"/>
            <a:ext cx="3311525" cy="2871851"/>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467783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4"/>
          <p:cNvSpPr/>
          <p:nvPr/>
        </p:nvSpPr>
        <p:spPr>
          <a:xfrm>
            <a:off x="4716016" y="3511886"/>
            <a:ext cx="3816350" cy="3157474"/>
          </a:xfrm>
          <a:prstGeom prst="rect">
            <a:avLst/>
          </a:prstGeom>
          <a:blipFill>
            <a:blip r:embed="rId3" cstate="print"/>
            <a:stretch>
              <a:fillRect/>
            </a:stretch>
          </a:blipFill>
        </p:spPr>
        <p:txBody>
          <a:bodyPr wrap="square" lIns="0" tIns="0" rIns="0" bIns="0" rtlCol="0"/>
          <a:lstStyle/>
          <a:p>
            <a:endParaRPr/>
          </a:p>
        </p:txBody>
      </p:sp>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rPr>
              <a:t>失败效果</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99</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AutoShape 2" descr="https://timgsa.baidu.com/timg?image&amp;quality=80&amp;size=b9999_10000&amp;sec=1508162270544&amp;di=d85e8c42fcd48526bee9fb5865a22f80&amp;imgtype=0&amp;src=http%3A%2F%2Fwww.seekbio.com%2FUploadFiles%2F2014-07%2F2%2F20140701190147683.jp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AutoShape 4" descr="http://www.dataivy.cn/wp-content/uploads/2015/05/ap_clustering1111.png?wt_tb=2%7C1508247014096"/>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AutoShape 2"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AutoShape 4"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AutoShape 6" descr="E:\%E6%9C%BA%E5%99%A8%E5%AD%A6%E4%B9%A0%E5%AF%BC%E8%AE%BA\2017-2018\SC\%E8%B0%B1%E8%81%9A%E7%B1%BB%EF%BC%88spectral clustering%EF%BC%89%E5%8E%9F%E7%90%86%E6%80%BB%E7%BB%93 - %E5%88%98%E5%BB%BA%E5%B9%B3Pinard - %E5%8D%9A%E5%AE%A2%E5%9B%AD_files\1042406-20161227180625461-1385841797.jpg"/>
          <p:cNvSpPr>
            <a:spLocks noChangeAspect="1" noChangeArrowheads="1"/>
          </p:cNvSpPr>
          <p:nvPr/>
        </p:nvSpPr>
        <p:spPr bwMode="auto">
          <a:xfrm>
            <a:off x="1984375"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object 3"/>
          <p:cNvSpPr/>
          <p:nvPr/>
        </p:nvSpPr>
        <p:spPr>
          <a:xfrm>
            <a:off x="4644008" y="0"/>
            <a:ext cx="3887851" cy="3297174"/>
          </a:xfrm>
          <a:prstGeom prst="rect">
            <a:avLst/>
          </a:prstGeom>
          <a:blipFill>
            <a:blip r:embed="rId4" cstate="print"/>
            <a:stretch>
              <a:fillRect/>
            </a:stretch>
          </a:blipFill>
        </p:spPr>
        <p:txBody>
          <a:bodyPr wrap="square" lIns="0" tIns="0" rIns="0" bIns="0" rtlCol="0"/>
          <a:lstStyle/>
          <a:p>
            <a:endParaRPr/>
          </a:p>
        </p:txBody>
      </p:sp>
      <p:sp>
        <p:nvSpPr>
          <p:cNvPr id="25" name="object 5"/>
          <p:cNvSpPr/>
          <p:nvPr/>
        </p:nvSpPr>
        <p:spPr>
          <a:xfrm>
            <a:off x="250825" y="2384772"/>
            <a:ext cx="4321175" cy="3492500"/>
          </a:xfrm>
          <a:prstGeom prst="rect">
            <a:avLst/>
          </a:prstGeom>
          <a:blipFill>
            <a:blip r:embed="rId5" cstate="print"/>
            <a:stretch>
              <a:fillRect/>
            </a:stretch>
          </a:blipFill>
        </p:spPr>
        <p:txBody>
          <a:bodyPr wrap="square" lIns="0" tIns="0" rIns="0" bIns="0" rtlCol="0"/>
          <a:lstStyle/>
          <a:p>
            <a:endParaRPr/>
          </a:p>
        </p:txBody>
      </p:sp>
      <p:sp>
        <p:nvSpPr>
          <p:cNvPr id="11" name="TextBox 10"/>
          <p:cNvSpPr txBox="1"/>
          <p:nvPr/>
        </p:nvSpPr>
        <p:spPr>
          <a:xfrm>
            <a:off x="2987824" y="6067288"/>
            <a:ext cx="1122177" cy="369332"/>
          </a:xfrm>
          <a:prstGeom prst="rect">
            <a:avLst/>
          </a:prstGeom>
          <a:noFill/>
        </p:spPr>
        <p:txBody>
          <a:bodyPr wrap="square" rtlCol="0">
            <a:spAutoFit/>
          </a:bodyPr>
          <a:lstStyle/>
          <a:p>
            <a:r>
              <a:rPr lang="zh-CN" altLang="en-US" dirty="0">
                <a:latin typeface="田氏保钓体简" panose="02010800040101010101" pitchFamily="2" charset="-122"/>
                <a:ea typeface="田氏保钓体简" panose="02010800040101010101" pitchFamily="2" charset="-122"/>
              </a:rPr>
              <a:t>不合适的</a:t>
            </a:r>
          </a:p>
        </p:txBody>
      </p:sp>
      <mc:AlternateContent xmlns:mc="http://schemas.openxmlformats.org/markup-compatibility/2006" xmlns:a14="http://schemas.microsoft.com/office/drawing/2010/main">
        <mc:Choice Requires="a14">
          <p:sp>
            <p:nvSpPr>
              <p:cNvPr id="13" name="TextBox 12"/>
              <p:cNvSpPr txBox="1"/>
              <p:nvPr/>
            </p:nvSpPr>
            <p:spPr>
              <a:xfrm>
                <a:off x="3961322" y="6084004"/>
                <a:ext cx="3970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a:rPr>
                        <m:t>𝜎</m:t>
                      </m:r>
                    </m:oMath>
                  </m:oMathPara>
                </a14:m>
                <a:endParaRPr lang="zh-CN"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3961322" y="6084004"/>
                <a:ext cx="397096" cy="369332"/>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961322" y="1155985"/>
                <a:ext cx="8197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𝑘</m:t>
                      </m:r>
                      <m:r>
                        <a:rPr lang="en-US" altLang="zh-CN" b="0" i="1" smtClean="0">
                          <a:latin typeface="Cambria Math"/>
                        </a:rPr>
                        <m:t>=4</m:t>
                      </m:r>
                    </m:oMath>
                  </m:oMathPara>
                </a14:m>
                <a:endParaRPr lang="zh-CN" altLang="en-US" dirty="0"/>
              </a:p>
            </p:txBody>
          </p:sp>
        </mc:Choice>
        <mc:Fallback xmlns="">
          <p:sp>
            <p:nvSpPr>
              <p:cNvPr id="27" name="TextBox 26"/>
              <p:cNvSpPr txBox="1">
                <a:spLocks noRot="1" noChangeAspect="1" noMove="1" noResize="1" noEditPoints="1" noAdjustHandles="1" noChangeArrowheads="1" noChangeShapeType="1" noTextEdit="1"/>
              </p:cNvSpPr>
              <p:nvPr/>
            </p:nvSpPr>
            <p:spPr>
              <a:xfrm>
                <a:off x="3961322" y="1155985"/>
                <a:ext cx="819775" cy="369332"/>
              </a:xfrm>
              <a:prstGeom prst="rect">
                <a:avLst/>
              </a:prstGeom>
              <a:blipFill rotWithShape="1">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0368711"/>
      </p:ext>
    </p:extLst>
  </p:cSld>
  <p:clrMapOvr>
    <a:masterClrMapping/>
  </p:clrMapOvr>
</p:sld>
</file>

<file path=ppt/theme/theme1.xml><?xml version="1.0" encoding="utf-8"?>
<a:theme xmlns:a="http://schemas.openxmlformats.org/drawingml/2006/main" name="主题1">
  <a:themeElements>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8573</TotalTime>
  <Words>5683</Words>
  <Application>Microsoft Office PowerPoint</Application>
  <PresentationFormat>全屏显示(4:3)</PresentationFormat>
  <Paragraphs>587</Paragraphs>
  <Slides>101</Slides>
  <Notes>46</Notes>
  <HiddenSlides>0</HiddenSlides>
  <MMClips>0</MMClips>
  <ScaleCrop>false</ScaleCrop>
  <HeadingPairs>
    <vt:vector size="4" baseType="variant">
      <vt:variant>
        <vt:lpstr>主题</vt:lpstr>
      </vt:variant>
      <vt:variant>
        <vt:i4>1</vt:i4>
      </vt:variant>
      <vt:variant>
        <vt:lpstr>幻灯片标题</vt:lpstr>
      </vt:variant>
      <vt:variant>
        <vt:i4>101</vt:i4>
      </vt:variant>
    </vt:vector>
  </HeadingPairs>
  <TitlesOfParts>
    <vt:vector size="102" baseType="lpstr">
      <vt:lpstr>主题1</vt:lpstr>
      <vt:lpstr>距离/相似度的小结</vt:lpstr>
      <vt:lpstr>交叉熵</vt:lpstr>
      <vt:lpstr>例子</vt:lpstr>
      <vt:lpstr>例子</vt:lpstr>
      <vt:lpstr>相对熵</vt:lpstr>
      <vt:lpstr>证明相对熵大于零</vt:lpstr>
      <vt:lpstr>Gibbs' inequality</vt:lpstr>
      <vt:lpstr>相对熵联想</vt:lpstr>
      <vt:lpstr>距离/相似度的总结</vt:lpstr>
      <vt:lpstr>层次聚类 Hierarchical Clustering</vt:lpstr>
      <vt:lpstr>层次聚类方法</vt:lpstr>
      <vt:lpstr>层次聚类方法</vt:lpstr>
      <vt:lpstr>AGNES和DIANA算法</vt:lpstr>
      <vt:lpstr>AGNES和DIANA算法</vt:lpstr>
      <vt:lpstr>AGNES算法流程</vt:lpstr>
      <vt:lpstr>又是距离</vt:lpstr>
      <vt:lpstr>还是距离</vt:lpstr>
      <vt:lpstr>总是距离</vt:lpstr>
      <vt:lpstr>改进层次算法</vt:lpstr>
      <vt:lpstr>密度聚类 Density Clustering</vt:lpstr>
      <vt:lpstr>密度聚类方法</vt:lpstr>
      <vt:lpstr>DBSCAN算法</vt:lpstr>
      <vt:lpstr>DBSCAN算法的若干概念</vt:lpstr>
      <vt:lpstr>DBSCAN算法的若干概念</vt:lpstr>
      <vt:lpstr>DBSCAN算法</vt:lpstr>
      <vt:lpstr>DBSCAN算法</vt:lpstr>
      <vt:lpstr>DBSCAN算法</vt:lpstr>
      <vt:lpstr>密度最大值聚类 Density Peaks</vt:lpstr>
      <vt:lpstr>密度最大值聚类</vt:lpstr>
      <vt:lpstr>聚类的问题点</vt:lpstr>
      <vt:lpstr>文章的假设</vt:lpstr>
      <vt:lpstr>定义局部密度ρ_i</vt:lpstr>
      <vt:lpstr>定义高局部密度点距离δ_i</vt:lpstr>
      <vt:lpstr>ρ_i和δ_i的意义</vt:lpstr>
      <vt:lpstr>找出聚类中心</vt:lpstr>
      <vt:lpstr>剩余点的类别指派</vt:lpstr>
      <vt:lpstr>类别间边界确定</vt:lpstr>
      <vt:lpstr>聚类效果展示</vt:lpstr>
      <vt:lpstr>聚类效果展示</vt:lpstr>
      <vt:lpstr>算法优缺点</vt:lpstr>
      <vt:lpstr>AP聚类 Affinity Propagation</vt:lpstr>
      <vt:lpstr>AP聚类</vt:lpstr>
      <vt:lpstr>简单介绍</vt:lpstr>
      <vt:lpstr>相关概念</vt:lpstr>
      <vt:lpstr>相关概念</vt:lpstr>
      <vt:lpstr>相关概念</vt:lpstr>
      <vt:lpstr>相关概念</vt:lpstr>
      <vt:lpstr>相关概念</vt:lpstr>
      <vt:lpstr>相关概念</vt:lpstr>
      <vt:lpstr>相关概念</vt:lpstr>
      <vt:lpstr>算法描述</vt:lpstr>
      <vt:lpstr>算法描述</vt:lpstr>
      <vt:lpstr>算法总结</vt:lpstr>
      <vt:lpstr>直观</vt:lpstr>
      <vt:lpstr>算法优点</vt:lpstr>
      <vt:lpstr>算法的不足</vt:lpstr>
      <vt:lpstr>实验结果</vt:lpstr>
      <vt:lpstr>实验结果</vt:lpstr>
      <vt:lpstr>AP算法调参</vt:lpstr>
      <vt:lpstr>Python Time</vt:lpstr>
      <vt:lpstr>作业</vt:lpstr>
      <vt:lpstr>谱聚类 Spectral Clustering</vt:lpstr>
      <vt:lpstr>介绍</vt:lpstr>
      <vt:lpstr>怎么用</vt:lpstr>
      <vt:lpstr>怎么用</vt:lpstr>
      <vt:lpstr>主要思想</vt:lpstr>
      <vt:lpstr>无向权重图</vt:lpstr>
      <vt:lpstr>无向权重图</vt:lpstr>
      <vt:lpstr>无向权重图</vt:lpstr>
      <vt:lpstr>相似矩阵</vt:lpstr>
      <vt:lpstr>拉普拉斯矩阵</vt:lpstr>
      <vt:lpstr>拉普拉斯矩阵</vt:lpstr>
      <vt:lpstr>拉普拉斯矩阵</vt:lpstr>
      <vt:lpstr>无向图切图</vt:lpstr>
      <vt:lpstr>无向图切图</vt:lpstr>
      <vt:lpstr>无向图切图</vt:lpstr>
      <vt:lpstr>谱聚类之切图聚类</vt:lpstr>
      <vt:lpstr>RatioCut</vt:lpstr>
      <vt:lpstr>RatioCut</vt:lpstr>
      <vt:lpstr>RatioCut</vt:lpstr>
      <vt:lpstr>RatioCut</vt:lpstr>
      <vt:lpstr>RatioCut</vt:lpstr>
      <vt:lpstr>RatioCut</vt:lpstr>
      <vt:lpstr>RatioCut</vt:lpstr>
      <vt:lpstr>RatioCut</vt:lpstr>
      <vt:lpstr>Ncut</vt:lpstr>
      <vt:lpstr>Ncut</vt:lpstr>
      <vt:lpstr>Ncut</vt:lpstr>
      <vt:lpstr>Ncut</vt:lpstr>
      <vt:lpstr>Ncut</vt:lpstr>
      <vt:lpstr>Ncut</vt:lpstr>
      <vt:lpstr>Ncut</vt:lpstr>
      <vt:lpstr>随机游走拉普拉斯矩阵</vt:lpstr>
      <vt:lpstr>谱聚类算法流程</vt:lpstr>
      <vt:lpstr>谱聚类算法流程</vt:lpstr>
      <vt:lpstr>谱聚类算法优点</vt:lpstr>
      <vt:lpstr>谱聚类算法缺点</vt:lpstr>
      <vt:lpstr>实例效果</vt:lpstr>
      <vt:lpstr>失败效果</vt:lpstr>
      <vt:lpstr>进一步思考</vt:lpstr>
      <vt:lpstr>Python Time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决策树 Decision Tree</dc:title>
  <dc:creator>Administrator</dc:creator>
  <cp:lastModifiedBy>admin</cp:lastModifiedBy>
  <cp:revision>252</cp:revision>
  <dcterms:created xsi:type="dcterms:W3CDTF">2017-09-24T06:49:25Z</dcterms:created>
  <dcterms:modified xsi:type="dcterms:W3CDTF">2017-11-02T13:33:23Z</dcterms:modified>
</cp:coreProperties>
</file>